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4824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13" y="0"/>
                </a:moveTo>
                <a:lnTo>
                  <a:pt x="3147166" y="6853170"/>
                </a:lnTo>
              </a:path>
              <a:path w="4743450" h="6853555">
                <a:moveTo>
                  <a:pt x="4743387" y="3690070"/>
                </a:moveTo>
                <a:lnTo>
                  <a:pt x="0" y="6853171"/>
                </a:lnTo>
              </a:path>
            </a:pathLst>
          </a:custGeom>
          <a:ln w="9524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6857995"/>
                </a:moveTo>
                <a:lnTo>
                  <a:pt x="0" y="6857995"/>
                </a:lnTo>
                <a:lnTo>
                  <a:pt x="2044399" y="0"/>
                </a:lnTo>
                <a:lnTo>
                  <a:pt x="3009899" y="0"/>
                </a:lnTo>
                <a:lnTo>
                  <a:pt x="3009899" y="6857995"/>
                </a:lnTo>
                <a:close/>
              </a:path>
            </a:pathLst>
          </a:custGeom>
          <a:solidFill>
            <a:srgbClr val="5FCAEE">
              <a:alpha val="3568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1" y="6857995"/>
                </a:moveTo>
                <a:lnTo>
                  <a:pt x="1208884" y="6857995"/>
                </a:lnTo>
                <a:lnTo>
                  <a:pt x="0" y="0"/>
                </a:lnTo>
                <a:lnTo>
                  <a:pt x="2589121" y="0"/>
                </a:lnTo>
                <a:lnTo>
                  <a:pt x="2589121" y="6857995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49" y="3809999"/>
                </a:moveTo>
                <a:lnTo>
                  <a:pt x="0" y="3809999"/>
                </a:lnTo>
                <a:lnTo>
                  <a:pt x="3257549" y="0"/>
                </a:lnTo>
                <a:lnTo>
                  <a:pt x="3257549" y="3809999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6857995"/>
                </a:moveTo>
                <a:lnTo>
                  <a:pt x="2470019" y="6857995"/>
                </a:lnTo>
                <a:lnTo>
                  <a:pt x="0" y="0"/>
                </a:lnTo>
                <a:lnTo>
                  <a:pt x="2854069" y="0"/>
                </a:lnTo>
                <a:lnTo>
                  <a:pt x="2854069" y="6857995"/>
                </a:lnTo>
                <a:close/>
              </a:path>
            </a:pathLst>
          </a:custGeom>
          <a:solidFill>
            <a:srgbClr val="17AEE3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6857995"/>
                </a:moveTo>
                <a:lnTo>
                  <a:pt x="0" y="6857995"/>
                </a:lnTo>
                <a:lnTo>
                  <a:pt x="1022452" y="0"/>
                </a:lnTo>
                <a:lnTo>
                  <a:pt x="1295399" y="0"/>
                </a:lnTo>
                <a:lnTo>
                  <a:pt x="1295399" y="6857995"/>
                </a:lnTo>
                <a:close/>
              </a:path>
            </a:pathLst>
          </a:custGeom>
          <a:solidFill>
            <a:srgbClr val="2D83C3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6857995"/>
                </a:moveTo>
                <a:lnTo>
                  <a:pt x="1114527" y="6857995"/>
                </a:lnTo>
                <a:lnTo>
                  <a:pt x="0" y="0"/>
                </a:lnTo>
                <a:lnTo>
                  <a:pt x="1255752" y="0"/>
                </a:lnTo>
                <a:lnTo>
                  <a:pt x="1255752" y="6857995"/>
                </a:lnTo>
                <a:close/>
              </a:path>
            </a:pathLst>
          </a:custGeom>
          <a:solidFill>
            <a:srgbClr val="226192">
              <a:alpha val="7960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4" y="3267074"/>
                </a:moveTo>
                <a:lnTo>
                  <a:pt x="0" y="3267074"/>
                </a:lnTo>
                <a:lnTo>
                  <a:pt x="1819274" y="0"/>
                </a:lnTo>
                <a:lnTo>
                  <a:pt x="1819274" y="3267074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804862"/>
            <a:ext cx="3860165" cy="67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612" y="4824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13" y="0"/>
                </a:moveTo>
                <a:lnTo>
                  <a:pt x="3147166" y="6853170"/>
                </a:lnTo>
              </a:path>
              <a:path w="4743450" h="6853555">
                <a:moveTo>
                  <a:pt x="4743387" y="3690070"/>
                </a:moveTo>
                <a:lnTo>
                  <a:pt x="0" y="6853171"/>
                </a:lnTo>
              </a:path>
            </a:pathLst>
          </a:custGeom>
          <a:ln w="9524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6857995"/>
                </a:moveTo>
                <a:lnTo>
                  <a:pt x="0" y="6857995"/>
                </a:lnTo>
                <a:lnTo>
                  <a:pt x="2044399" y="0"/>
                </a:lnTo>
                <a:lnTo>
                  <a:pt x="3009899" y="0"/>
                </a:lnTo>
                <a:lnTo>
                  <a:pt x="3009899" y="6857995"/>
                </a:lnTo>
                <a:close/>
              </a:path>
            </a:pathLst>
          </a:custGeom>
          <a:solidFill>
            <a:srgbClr val="5FCAEE">
              <a:alpha val="3568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1" y="6857995"/>
                </a:moveTo>
                <a:lnTo>
                  <a:pt x="1208884" y="6857995"/>
                </a:lnTo>
                <a:lnTo>
                  <a:pt x="0" y="0"/>
                </a:lnTo>
                <a:lnTo>
                  <a:pt x="2589121" y="0"/>
                </a:lnTo>
                <a:lnTo>
                  <a:pt x="2589121" y="6857995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49" y="3809999"/>
                </a:moveTo>
                <a:lnTo>
                  <a:pt x="0" y="3809999"/>
                </a:lnTo>
                <a:lnTo>
                  <a:pt x="3257549" y="0"/>
                </a:lnTo>
                <a:lnTo>
                  <a:pt x="3257549" y="3809999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6857995"/>
                </a:moveTo>
                <a:lnTo>
                  <a:pt x="2470019" y="6857995"/>
                </a:lnTo>
                <a:lnTo>
                  <a:pt x="0" y="0"/>
                </a:lnTo>
                <a:lnTo>
                  <a:pt x="2854069" y="0"/>
                </a:lnTo>
                <a:lnTo>
                  <a:pt x="2854069" y="6857995"/>
                </a:lnTo>
                <a:close/>
              </a:path>
            </a:pathLst>
          </a:custGeom>
          <a:solidFill>
            <a:srgbClr val="17AEE3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6857995"/>
                </a:moveTo>
                <a:lnTo>
                  <a:pt x="0" y="6857995"/>
                </a:lnTo>
                <a:lnTo>
                  <a:pt x="1022452" y="0"/>
                </a:lnTo>
                <a:lnTo>
                  <a:pt x="1295399" y="0"/>
                </a:lnTo>
                <a:lnTo>
                  <a:pt x="1295399" y="6857995"/>
                </a:lnTo>
                <a:close/>
              </a:path>
            </a:pathLst>
          </a:custGeom>
          <a:solidFill>
            <a:srgbClr val="2D83C3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6857995"/>
                </a:moveTo>
                <a:lnTo>
                  <a:pt x="1114527" y="6857995"/>
                </a:lnTo>
                <a:lnTo>
                  <a:pt x="0" y="0"/>
                </a:lnTo>
                <a:lnTo>
                  <a:pt x="1255752" y="0"/>
                </a:lnTo>
                <a:lnTo>
                  <a:pt x="1255752" y="6857995"/>
                </a:lnTo>
                <a:close/>
              </a:path>
            </a:pathLst>
          </a:custGeom>
          <a:solidFill>
            <a:srgbClr val="226192">
              <a:alpha val="7960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4" y="3267074"/>
                </a:moveTo>
                <a:lnTo>
                  <a:pt x="0" y="3267074"/>
                </a:lnTo>
                <a:lnTo>
                  <a:pt x="1819274" y="0"/>
                </a:lnTo>
                <a:lnTo>
                  <a:pt x="1819274" y="3267074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263588"/>
            <a:ext cx="9487535" cy="12143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3124" y="3127755"/>
            <a:ext cx="7598409" cy="276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7" y="6463575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876299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299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7" y="1057274"/>
                  </a:moveTo>
                  <a:lnTo>
                    <a:pt x="264311" y="1057274"/>
                  </a:lnTo>
                  <a:lnTo>
                    <a:pt x="0" y="528700"/>
                  </a:lnTo>
                  <a:lnTo>
                    <a:pt x="264311" y="0"/>
                  </a:lnTo>
                  <a:lnTo>
                    <a:pt x="964437" y="0"/>
                  </a:lnTo>
                  <a:lnTo>
                    <a:pt x="1228724" y="528700"/>
                  </a:lnTo>
                  <a:lnTo>
                    <a:pt x="964437" y="1057274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971674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7" y="561974"/>
                  </a:moveTo>
                  <a:lnTo>
                    <a:pt x="140461" y="561974"/>
                  </a:lnTo>
                  <a:lnTo>
                    <a:pt x="0" y="280923"/>
                  </a:lnTo>
                  <a:lnTo>
                    <a:pt x="140461" y="0"/>
                  </a:lnTo>
                  <a:lnTo>
                    <a:pt x="507237" y="0"/>
                  </a:lnTo>
                  <a:lnTo>
                    <a:pt x="647699" y="280923"/>
                  </a:lnTo>
                  <a:lnTo>
                    <a:pt x="507237" y="561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7" y="1438274"/>
                </a:moveTo>
                <a:lnTo>
                  <a:pt x="359536" y="1438274"/>
                </a:lnTo>
                <a:lnTo>
                  <a:pt x="0" y="719073"/>
                </a:lnTo>
                <a:lnTo>
                  <a:pt x="359536" y="0"/>
                </a:lnTo>
                <a:lnTo>
                  <a:pt x="1307337" y="0"/>
                </a:lnTo>
                <a:lnTo>
                  <a:pt x="1666874" y="719073"/>
                </a:lnTo>
                <a:lnTo>
                  <a:pt x="1307337" y="1438274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6" y="619124"/>
                </a:moveTo>
                <a:lnTo>
                  <a:pt x="154811" y="619124"/>
                </a:lnTo>
                <a:lnTo>
                  <a:pt x="0" y="309624"/>
                </a:lnTo>
                <a:lnTo>
                  <a:pt x="154811" y="0"/>
                </a:lnTo>
                <a:lnTo>
                  <a:pt x="569086" y="0"/>
                </a:lnTo>
                <a:lnTo>
                  <a:pt x="723899" y="309624"/>
                </a:lnTo>
                <a:lnTo>
                  <a:pt x="569086" y="619124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2360" y="234"/>
            <a:ext cx="62979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F0F0F"/>
                </a:solidFill>
              </a:rPr>
              <a:t>Employee</a:t>
            </a:r>
            <a:r>
              <a:rPr sz="3200" spc="-140" dirty="0">
                <a:solidFill>
                  <a:srgbClr val="0F0F0F"/>
                </a:solidFill>
              </a:rPr>
              <a:t> </a:t>
            </a:r>
            <a:r>
              <a:rPr sz="3200" dirty="0">
                <a:solidFill>
                  <a:srgbClr val="0F0F0F"/>
                </a:solidFill>
              </a:rPr>
              <a:t>Data</a:t>
            </a:r>
            <a:r>
              <a:rPr sz="3200" spc="-200" dirty="0">
                <a:solidFill>
                  <a:srgbClr val="0F0F0F"/>
                </a:solidFill>
              </a:rPr>
              <a:t> </a:t>
            </a:r>
            <a:r>
              <a:rPr sz="3200" dirty="0">
                <a:solidFill>
                  <a:srgbClr val="0F0F0F"/>
                </a:solidFill>
              </a:rPr>
              <a:t>Analysis</a:t>
            </a:r>
            <a:r>
              <a:rPr sz="3200" spc="-90" dirty="0">
                <a:solidFill>
                  <a:srgbClr val="0F0F0F"/>
                </a:solidFill>
              </a:rPr>
              <a:t> </a:t>
            </a:r>
            <a:r>
              <a:rPr sz="3200" dirty="0">
                <a:solidFill>
                  <a:srgbClr val="0F0F0F"/>
                </a:solidFill>
              </a:rPr>
              <a:t>using</a:t>
            </a:r>
            <a:r>
              <a:rPr sz="3200" spc="-85" dirty="0">
                <a:solidFill>
                  <a:srgbClr val="0F0F0F"/>
                </a:solidFill>
              </a:rPr>
              <a:t> </a:t>
            </a:r>
            <a:r>
              <a:rPr sz="3200" spc="-10" dirty="0">
                <a:solidFill>
                  <a:srgbClr val="0F0F0F"/>
                </a:solidFill>
              </a:rPr>
              <a:t>Excel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49326" y="3439257"/>
            <a:ext cx="8505825" cy="185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STUDENT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NAME: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lang="en-US" altLang="" sz="2400" b="1" spc="-55" dirty="0">
                <a:latin typeface="Calibri"/>
                <a:cs typeface="Calibri"/>
              </a:rPr>
              <a:t>PAVITHRA M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REGISTER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NO: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lang="en-US" altLang="" sz="2400" b="1" spc="-45" dirty="0">
                <a:latin typeface="Calibri"/>
                <a:cs typeface="Calibri"/>
              </a:rPr>
              <a:t>846E46ABD453E468F8A4CD6A2A29C920,312208729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DEPARTMENT: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B.COM(GENERAL)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COLLEGE: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MEENAKSHI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COLLEGE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FOR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WOMEN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02617" y="6455049"/>
            <a:ext cx="1720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rebuchet MS" panose="020B0603020202020204"/>
                <a:cs typeface="Trebuchet MS" panose="020B0603020202020204"/>
              </a:rPr>
              <a:t>MODELLING</a:t>
            </a:r>
            <a:endParaRPr spc="-1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10050" y="1516857"/>
            <a:ext cx="7301865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12115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●"/>
              <a:tabLst>
                <a:tab pos="46926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400" b="1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85090" indent="1219200">
              <a:lnSpc>
                <a:spcPct val="100000"/>
              </a:lnSpc>
            </a:pP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DOWNLOAD</a:t>
            </a:r>
            <a:r>
              <a:rPr sz="24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DATASET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OPEN</a:t>
            </a:r>
            <a:r>
              <a:rPr sz="24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70" dirty="0">
                <a:latin typeface="Times New Roman" panose="02020603050405020304"/>
                <a:cs typeface="Times New Roman" panose="02020603050405020304"/>
              </a:rPr>
              <a:t>DATASET</a:t>
            </a:r>
            <a:r>
              <a:rPr sz="24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EXCEL.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265" indent="-412115">
              <a:lnSpc>
                <a:spcPct val="100000"/>
              </a:lnSpc>
              <a:buFont typeface="Arial" panose="020B0604020202020204"/>
              <a:buChar char="●"/>
              <a:tabLst>
                <a:tab pos="46926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400" b="1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2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 marR="466725" indent="533400">
              <a:lnSpc>
                <a:spcPct val="100000"/>
              </a:lnSpc>
            </a:pP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SELECT</a:t>
            </a:r>
            <a:r>
              <a:rPr sz="2400" b="1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ENTIRE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1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b="1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CLICK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1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b="1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CLICK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FILTER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OPTION.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265" indent="-412115">
              <a:lnSpc>
                <a:spcPct val="100000"/>
              </a:lnSpc>
              <a:buFont typeface="Arial" panose="020B0604020202020204"/>
              <a:buChar char="●"/>
              <a:tabLst>
                <a:tab pos="46926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400" b="1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3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</a:pP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FILTER</a:t>
            </a:r>
            <a:r>
              <a:rPr sz="240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FTP</a:t>
            </a:r>
            <a:r>
              <a:rPr sz="2400" b="1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b="1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ORDER.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265" indent="-412115">
              <a:lnSpc>
                <a:spcPct val="100000"/>
              </a:lnSpc>
              <a:buFont typeface="Arial" panose="020B0604020202020204"/>
              <a:buChar char="●"/>
              <a:tabLst>
                <a:tab pos="46926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400" b="1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4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 indent="1447800">
              <a:lnSpc>
                <a:spcPct val="100000"/>
              </a:lnSpc>
            </a:pP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SELECT</a:t>
            </a:r>
            <a:r>
              <a:rPr sz="2400" b="1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ENTIRE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1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b="1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CLICK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INSERT</a:t>
            </a:r>
            <a:r>
              <a:rPr sz="2400" b="1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CLICK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PIVOT</a:t>
            </a:r>
            <a:r>
              <a:rPr sz="2400" b="1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TABLE</a:t>
            </a:r>
            <a:r>
              <a:rPr sz="24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sz="24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PIVOT</a:t>
            </a:r>
            <a:r>
              <a:rPr sz="2400" b="1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TABLE.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7883" y="1002432"/>
            <a:ext cx="7478395" cy="4032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24180" indent="-411480">
              <a:lnSpc>
                <a:spcPct val="100000"/>
              </a:lnSpc>
              <a:spcBef>
                <a:spcPts val="140"/>
              </a:spcBef>
              <a:buFont typeface="Arial" panose="020B0604020202020204"/>
              <a:buChar char="●"/>
              <a:tabLst>
                <a:tab pos="424180" algn="l"/>
              </a:tabLst>
            </a:pPr>
            <a:r>
              <a:rPr sz="2350" b="1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35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350" b="1" spc="-50" dirty="0">
                <a:latin typeface="Times New Roman" panose="02020603050405020304"/>
                <a:cs typeface="Times New Roman" panose="02020603050405020304"/>
              </a:rPr>
              <a:t>5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424180" marR="5080" indent="910590">
              <a:lnSpc>
                <a:spcPct val="102000"/>
              </a:lnSpc>
            </a:pPr>
            <a:r>
              <a:rPr sz="2350" b="1" dirty="0">
                <a:latin typeface="Times New Roman" panose="02020603050405020304"/>
                <a:cs typeface="Times New Roman" panose="02020603050405020304"/>
              </a:rPr>
              <a:t>DRAG</a:t>
            </a:r>
            <a:r>
              <a:rPr sz="235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35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NEEDED</a:t>
            </a:r>
            <a:r>
              <a:rPr sz="235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8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350" b="1" spc="-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35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10" dirty="0"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sz="235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5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PIVOT</a:t>
            </a:r>
            <a:r>
              <a:rPr sz="235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10" dirty="0">
                <a:latin typeface="Times New Roman" panose="02020603050405020304"/>
                <a:cs typeface="Times New Roman" panose="02020603050405020304"/>
              </a:rPr>
              <a:t>TABLE.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424180" indent="-411480">
              <a:lnSpc>
                <a:spcPct val="100000"/>
              </a:lnSpc>
              <a:spcBef>
                <a:spcPts val="45"/>
              </a:spcBef>
              <a:buFont typeface="Arial" panose="020B0604020202020204"/>
              <a:buChar char="●"/>
              <a:tabLst>
                <a:tab pos="424180" algn="l"/>
              </a:tabLst>
            </a:pPr>
            <a:r>
              <a:rPr sz="2350" b="1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35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350" b="1" spc="-50" dirty="0">
                <a:latin typeface="Times New Roman" panose="02020603050405020304"/>
                <a:cs typeface="Times New Roman" panose="02020603050405020304"/>
              </a:rPr>
              <a:t>6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881380" marR="117475" indent="151765">
              <a:lnSpc>
                <a:spcPct val="102000"/>
              </a:lnSpc>
            </a:pPr>
            <a:r>
              <a:rPr sz="2350" b="1" dirty="0">
                <a:latin typeface="Times New Roman" panose="02020603050405020304"/>
                <a:cs typeface="Times New Roman" panose="02020603050405020304"/>
              </a:rPr>
              <a:t>SELECT</a:t>
            </a:r>
            <a:r>
              <a:rPr sz="235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35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PIVOT</a:t>
            </a:r>
            <a:r>
              <a:rPr sz="235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25" dirty="0">
                <a:latin typeface="Times New Roman" panose="02020603050405020304"/>
                <a:cs typeface="Times New Roman" panose="02020603050405020304"/>
              </a:rPr>
              <a:t>TABLE</a:t>
            </a:r>
            <a:r>
              <a:rPr sz="235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35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CLICK</a:t>
            </a:r>
            <a:r>
              <a:rPr sz="235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25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350" b="1" spc="-10" dirty="0">
                <a:latin typeface="Times New Roman" panose="02020603050405020304"/>
                <a:cs typeface="Times New Roman" panose="02020603050405020304"/>
              </a:rPr>
              <a:t>INSERT.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424180" indent="-384175">
              <a:lnSpc>
                <a:spcPct val="100000"/>
              </a:lnSpc>
              <a:spcBef>
                <a:spcPts val="50"/>
              </a:spcBef>
              <a:buSzPct val="85000"/>
              <a:buFont typeface="Arial" panose="020B0604020202020204"/>
              <a:buChar char="●"/>
              <a:tabLst>
                <a:tab pos="424180" algn="l"/>
              </a:tabLst>
            </a:pPr>
            <a:r>
              <a:rPr sz="2350" b="1" dirty="0">
                <a:latin typeface="Times New Roman" panose="02020603050405020304"/>
                <a:cs typeface="Times New Roman" panose="02020603050405020304"/>
              </a:rPr>
              <a:t>STEP-</a:t>
            </a:r>
            <a:r>
              <a:rPr sz="2350" b="1" spc="-50" dirty="0">
                <a:latin typeface="Times New Roman" panose="02020603050405020304"/>
                <a:cs typeface="Times New Roman" panose="02020603050405020304"/>
              </a:rPr>
              <a:t>7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424180" marR="652780" indent="530860">
              <a:lnSpc>
                <a:spcPct val="102000"/>
              </a:lnSpc>
            </a:pPr>
            <a:r>
              <a:rPr sz="2350" b="1" dirty="0">
                <a:latin typeface="Times New Roman" panose="02020603050405020304"/>
                <a:cs typeface="Times New Roman" panose="02020603050405020304"/>
              </a:rPr>
              <a:t>NOW</a:t>
            </a:r>
            <a:r>
              <a:rPr sz="235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CLICK</a:t>
            </a:r>
            <a:r>
              <a:rPr sz="2350" b="1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35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350" b="1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CHART</a:t>
            </a:r>
            <a:r>
              <a:rPr sz="235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3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35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25" dirty="0"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2350" b="1" spc="-10" dirty="0">
                <a:latin typeface="Times New Roman" panose="02020603050405020304"/>
                <a:cs typeface="Times New Roman" panose="02020603050405020304"/>
              </a:rPr>
              <a:t>WANT.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424180" indent="-411480"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●"/>
              <a:tabLst>
                <a:tab pos="424180" algn="l"/>
              </a:tabLst>
            </a:pPr>
            <a:r>
              <a:rPr sz="2350" b="1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35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350" b="1" spc="-50" dirty="0">
                <a:latin typeface="Times New Roman" panose="02020603050405020304"/>
                <a:cs typeface="Times New Roman" panose="02020603050405020304"/>
              </a:rPr>
              <a:t>8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1024255">
              <a:lnSpc>
                <a:spcPct val="100000"/>
              </a:lnSpc>
              <a:spcBef>
                <a:spcPts val="45"/>
              </a:spcBef>
            </a:pPr>
            <a:r>
              <a:rPr sz="235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350" b="1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CHART</a:t>
            </a:r>
            <a:r>
              <a:rPr sz="235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350" b="1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b="1" spc="-10" dirty="0">
                <a:latin typeface="Times New Roman" panose="02020603050405020304"/>
                <a:cs typeface="Times New Roman" panose="02020603050405020304"/>
              </a:rPr>
              <a:t>CREATED.</a:t>
            </a:r>
            <a:endParaRPr sz="23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5332" y="357885"/>
            <a:ext cx="2446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latin typeface="Trebuchet MS" panose="020B0603020202020204"/>
                <a:cs typeface="Trebuchet MS" panose="020B0603020202020204"/>
              </a:rPr>
              <a:t>RESULTS</a:t>
            </a:r>
            <a:endParaRPr spc="-5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332" y="1089404"/>
            <a:ext cx="23514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70" dirty="0">
                <a:latin typeface="Trebuchet MS" panose="020B0603020202020204"/>
                <a:cs typeface="Trebuchet MS" panose="020B0603020202020204"/>
              </a:rPr>
              <a:t>1.TABLE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2617" y="6455049"/>
            <a:ext cx="1720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20" y="1913890"/>
            <a:ext cx="6639560" cy="40684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165" y="263588"/>
            <a:ext cx="9487535" cy="835660"/>
          </a:xfrm>
          <a:prstGeom prst="rect">
            <a:avLst/>
          </a:prstGeom>
        </p:spPr>
        <p:txBody>
          <a:bodyPr vert="horz" wrap="square" lIns="0" tIns="97471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rebuchet MS" panose="020B0603020202020204"/>
                <a:cs typeface="Trebuchet MS" panose="020B0603020202020204"/>
              </a:rPr>
              <a:t>2.</a:t>
            </a:r>
            <a:r>
              <a:rPr spc="-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pc="-60" dirty="0">
                <a:latin typeface="Trebuchet MS" panose="020B0603020202020204"/>
                <a:cs typeface="Trebuchet MS" panose="020B0603020202020204"/>
              </a:rPr>
              <a:t>FLOW CHART</a:t>
            </a:r>
            <a:r>
              <a:rPr spc="-60" dirty="0">
                <a:latin typeface="Trebuchet MS" panose="020B0603020202020204"/>
                <a:cs typeface="Trebuchet MS" panose="020B0603020202020204"/>
              </a:rPr>
              <a:t> </a:t>
            </a:r>
            <a:endParaRPr spc="-10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2575" y="1508125"/>
            <a:ext cx="5868035" cy="45116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7471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352674" y="1501783"/>
            <a:ext cx="6958965" cy="412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Times New Roman" panose="02020603050405020304"/>
                <a:cs typeface="Times New Roman" panose="02020603050405020304"/>
              </a:rPr>
              <a:t>The analysis reveals a significant relationship between job level, work-life balance, and employee performance.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Times New Roman" panose="02020603050405020304"/>
                <a:cs typeface="Times New Roman" panose="02020603050405020304"/>
              </a:rPr>
              <a:t> Higher job levels often lead to increased stress and reduced work-life balance, negatively impacting performance. Conversely, employees who maintain a better work-life balance generally perform better.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Times New Roman" panose="02020603050405020304"/>
                <a:cs typeface="Times New Roman" panose="02020603050405020304"/>
              </a:rPr>
              <a:t>Implementing flexible policies and providing resources to manage responsibilities effectively can lead to more sustainable performance outcomes.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-20" dirty="0">
                <a:latin typeface="Trebuchet MS" panose="020B0603020202020204"/>
                <a:cs typeface="Trebuchet MS" panose="020B0603020202020204"/>
              </a:rPr>
              <a:t>PROJECT</a:t>
            </a:r>
            <a:r>
              <a:rPr sz="4250" spc="-2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spc="-10" dirty="0">
                <a:latin typeface="Trebuchet MS" panose="020B0603020202020204"/>
                <a:cs typeface="Trebuchet MS" panose="020B0603020202020204"/>
              </a:rPr>
              <a:t>TITLE</a:t>
            </a:r>
            <a:endParaRPr sz="425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4" cy="2000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4" cy="2952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0547" y="2126319"/>
            <a:ext cx="8216900" cy="2044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091430" algn="l"/>
                <a:tab pos="5847715" algn="l"/>
              </a:tabLst>
            </a:pPr>
            <a:r>
              <a:rPr sz="4400" b="1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sz="4400" b="1" spc="-5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10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Performance </a:t>
            </a:r>
            <a:r>
              <a:rPr sz="4400" b="1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4400" b="1" spc="-105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4400" b="1" spc="-105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" sz="4400" b="1" spc="-105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Job Level  and  Life  balance Analysis.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8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6829420"/>
                </a:moveTo>
                <a:lnTo>
                  <a:pt x="0" y="6829420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294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612" y="4824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13" y="0"/>
                  </a:moveTo>
                  <a:lnTo>
                    <a:pt x="3147166" y="6853170"/>
                  </a:lnTo>
                </a:path>
                <a:path w="4743450" h="6853555">
                  <a:moveTo>
                    <a:pt x="4743387" y="3690070"/>
                  </a:moveTo>
                  <a:lnTo>
                    <a:pt x="0" y="6853171"/>
                  </a:lnTo>
                </a:path>
              </a:pathLst>
            </a:custGeom>
            <a:ln w="952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6857995"/>
                  </a:moveTo>
                  <a:lnTo>
                    <a:pt x="0" y="6857995"/>
                  </a:lnTo>
                  <a:lnTo>
                    <a:pt x="2044399" y="0"/>
                  </a:lnTo>
                  <a:lnTo>
                    <a:pt x="3009899" y="0"/>
                  </a:lnTo>
                  <a:lnTo>
                    <a:pt x="3009899" y="6857995"/>
                  </a:lnTo>
                  <a:close/>
                </a:path>
              </a:pathLst>
            </a:custGeom>
            <a:solidFill>
              <a:srgbClr val="5FCAEE">
                <a:alpha val="3568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1" y="6857995"/>
                  </a:moveTo>
                  <a:lnTo>
                    <a:pt x="1208884" y="6857995"/>
                  </a:lnTo>
                  <a:lnTo>
                    <a:pt x="0" y="0"/>
                  </a:lnTo>
                  <a:lnTo>
                    <a:pt x="2589121" y="0"/>
                  </a:lnTo>
                  <a:lnTo>
                    <a:pt x="2589121" y="6857995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49" y="3809999"/>
                  </a:moveTo>
                  <a:lnTo>
                    <a:pt x="0" y="3809999"/>
                  </a:lnTo>
                  <a:lnTo>
                    <a:pt x="3257549" y="0"/>
                  </a:lnTo>
                  <a:lnTo>
                    <a:pt x="3257549" y="3809999"/>
                  </a:lnTo>
                  <a:close/>
                </a:path>
              </a:pathLst>
            </a:custGeom>
            <a:solidFill>
              <a:srgbClr val="17AEE3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6857995"/>
                  </a:moveTo>
                  <a:lnTo>
                    <a:pt x="2470019" y="6857995"/>
                  </a:lnTo>
                  <a:lnTo>
                    <a:pt x="0" y="0"/>
                  </a:lnTo>
                  <a:lnTo>
                    <a:pt x="2854069" y="0"/>
                  </a:lnTo>
                  <a:lnTo>
                    <a:pt x="2854069" y="6857995"/>
                  </a:lnTo>
                  <a:close/>
                </a:path>
              </a:pathLst>
            </a:custGeom>
            <a:solidFill>
              <a:srgbClr val="17AEE3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6857995"/>
                  </a:moveTo>
                  <a:lnTo>
                    <a:pt x="0" y="6857995"/>
                  </a:lnTo>
                  <a:lnTo>
                    <a:pt x="1022452" y="0"/>
                  </a:lnTo>
                  <a:lnTo>
                    <a:pt x="1295399" y="0"/>
                  </a:lnTo>
                  <a:lnTo>
                    <a:pt x="1295399" y="6857995"/>
                  </a:lnTo>
                  <a:close/>
                </a:path>
              </a:pathLst>
            </a:custGeom>
            <a:solidFill>
              <a:srgbClr val="2D83C3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6857995"/>
                  </a:moveTo>
                  <a:lnTo>
                    <a:pt x="1114527" y="6857995"/>
                  </a:lnTo>
                  <a:lnTo>
                    <a:pt x="0" y="0"/>
                  </a:lnTo>
                  <a:lnTo>
                    <a:pt x="1255752" y="0"/>
                  </a:lnTo>
                  <a:lnTo>
                    <a:pt x="1255752" y="6857995"/>
                  </a:lnTo>
                  <a:close/>
                </a:path>
              </a:pathLst>
            </a:custGeom>
            <a:solidFill>
              <a:srgbClr val="226192">
                <a:alpha val="7960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4" y="3267074"/>
                  </a:moveTo>
                  <a:lnTo>
                    <a:pt x="0" y="3267074"/>
                  </a:lnTo>
                  <a:lnTo>
                    <a:pt x="1819274" y="0"/>
                  </a:lnTo>
                  <a:lnTo>
                    <a:pt x="1819274" y="3267074"/>
                  </a:lnTo>
                  <a:close/>
                </a:path>
              </a:pathLst>
            </a:custGeom>
            <a:solidFill>
              <a:srgbClr val="17AEE3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52475" y="6488976"/>
            <a:ext cx="1710689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26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4" y="361949"/>
                </a:moveTo>
                <a:lnTo>
                  <a:pt x="132863" y="355484"/>
                </a:lnTo>
                <a:lnTo>
                  <a:pt x="89632" y="337240"/>
                </a:lnTo>
                <a:lnTo>
                  <a:pt x="53006" y="308942"/>
                </a:lnTo>
                <a:lnTo>
                  <a:pt x="24707" y="272315"/>
                </a:lnTo>
                <a:lnTo>
                  <a:pt x="6463" y="229084"/>
                </a:lnTo>
                <a:lnTo>
                  <a:pt x="0" y="180974"/>
                </a:lnTo>
                <a:lnTo>
                  <a:pt x="6463" y="132863"/>
                </a:lnTo>
                <a:lnTo>
                  <a:pt x="24707" y="89632"/>
                </a:lnTo>
                <a:lnTo>
                  <a:pt x="53006" y="53005"/>
                </a:lnTo>
                <a:lnTo>
                  <a:pt x="89632" y="24707"/>
                </a:lnTo>
                <a:lnTo>
                  <a:pt x="132863" y="6463"/>
                </a:lnTo>
                <a:lnTo>
                  <a:pt x="180974" y="0"/>
                </a:lnTo>
                <a:lnTo>
                  <a:pt x="229084" y="6463"/>
                </a:lnTo>
                <a:lnTo>
                  <a:pt x="272315" y="24707"/>
                </a:lnTo>
                <a:lnTo>
                  <a:pt x="308942" y="53005"/>
                </a:lnTo>
                <a:lnTo>
                  <a:pt x="337240" y="89632"/>
                </a:lnTo>
                <a:lnTo>
                  <a:pt x="355484" y="132863"/>
                </a:lnTo>
                <a:lnTo>
                  <a:pt x="361949" y="180974"/>
                </a:lnTo>
                <a:lnTo>
                  <a:pt x="355484" y="229084"/>
                </a:lnTo>
                <a:lnTo>
                  <a:pt x="337240" y="272315"/>
                </a:lnTo>
                <a:lnTo>
                  <a:pt x="308942" y="308942"/>
                </a:lnTo>
                <a:lnTo>
                  <a:pt x="272315" y="337240"/>
                </a:lnTo>
                <a:lnTo>
                  <a:pt x="229084" y="355484"/>
                </a:lnTo>
                <a:lnTo>
                  <a:pt x="180974" y="36194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49" y="647699"/>
                </a:moveTo>
                <a:lnTo>
                  <a:pt x="276002" y="644187"/>
                </a:lnTo>
                <a:lnTo>
                  <a:pt x="230331" y="633987"/>
                </a:lnTo>
                <a:lnTo>
                  <a:pt x="187339" y="617599"/>
                </a:lnTo>
                <a:lnTo>
                  <a:pt x="147527" y="595523"/>
                </a:lnTo>
                <a:lnTo>
                  <a:pt x="111396" y="568262"/>
                </a:lnTo>
                <a:lnTo>
                  <a:pt x="79447" y="536317"/>
                </a:lnTo>
                <a:lnTo>
                  <a:pt x="52184" y="500187"/>
                </a:lnTo>
                <a:lnTo>
                  <a:pt x="30106" y="460374"/>
                </a:lnTo>
                <a:lnTo>
                  <a:pt x="13713" y="417379"/>
                </a:lnTo>
                <a:lnTo>
                  <a:pt x="3511" y="371704"/>
                </a:lnTo>
                <a:lnTo>
                  <a:pt x="0" y="323849"/>
                </a:lnTo>
                <a:lnTo>
                  <a:pt x="3511" y="275994"/>
                </a:lnTo>
                <a:lnTo>
                  <a:pt x="13713" y="230319"/>
                </a:lnTo>
                <a:lnTo>
                  <a:pt x="30106" y="187323"/>
                </a:lnTo>
                <a:lnTo>
                  <a:pt x="52184" y="147510"/>
                </a:lnTo>
                <a:lnTo>
                  <a:pt x="79447" y="111380"/>
                </a:lnTo>
                <a:lnTo>
                  <a:pt x="111396" y="79435"/>
                </a:lnTo>
                <a:lnTo>
                  <a:pt x="147527" y="52174"/>
                </a:lnTo>
                <a:lnTo>
                  <a:pt x="187339" y="30098"/>
                </a:lnTo>
                <a:lnTo>
                  <a:pt x="230331" y="13710"/>
                </a:lnTo>
                <a:lnTo>
                  <a:pt x="276002" y="3510"/>
                </a:lnTo>
                <a:lnTo>
                  <a:pt x="323849" y="0"/>
                </a:lnTo>
                <a:lnTo>
                  <a:pt x="371695" y="3510"/>
                </a:lnTo>
                <a:lnTo>
                  <a:pt x="417367" y="13710"/>
                </a:lnTo>
                <a:lnTo>
                  <a:pt x="460359" y="30098"/>
                </a:lnTo>
                <a:lnTo>
                  <a:pt x="500170" y="52174"/>
                </a:lnTo>
                <a:lnTo>
                  <a:pt x="536302" y="79435"/>
                </a:lnTo>
                <a:lnTo>
                  <a:pt x="568250" y="111380"/>
                </a:lnTo>
                <a:lnTo>
                  <a:pt x="595514" y="147510"/>
                </a:lnTo>
                <a:lnTo>
                  <a:pt x="617592" y="187323"/>
                </a:lnTo>
                <a:lnTo>
                  <a:pt x="633984" y="230319"/>
                </a:lnTo>
                <a:lnTo>
                  <a:pt x="644186" y="275994"/>
                </a:lnTo>
                <a:lnTo>
                  <a:pt x="647699" y="323849"/>
                </a:lnTo>
                <a:lnTo>
                  <a:pt x="644186" y="371704"/>
                </a:lnTo>
                <a:lnTo>
                  <a:pt x="633984" y="417379"/>
                </a:lnTo>
                <a:lnTo>
                  <a:pt x="617592" y="460374"/>
                </a:lnTo>
                <a:lnTo>
                  <a:pt x="595514" y="500187"/>
                </a:lnTo>
                <a:lnTo>
                  <a:pt x="568250" y="536317"/>
                </a:lnTo>
                <a:lnTo>
                  <a:pt x="536302" y="568262"/>
                </a:lnTo>
                <a:lnTo>
                  <a:pt x="500170" y="595523"/>
                </a:lnTo>
                <a:lnTo>
                  <a:pt x="460359" y="617599"/>
                </a:lnTo>
                <a:lnTo>
                  <a:pt x="417367" y="633987"/>
                </a:lnTo>
                <a:lnTo>
                  <a:pt x="371695" y="644187"/>
                </a:lnTo>
                <a:lnTo>
                  <a:pt x="323849" y="64769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49" cy="247649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4" cy="29527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49" cy="3009897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694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rebuchet MS" panose="020B0603020202020204"/>
                <a:cs typeface="Trebuchet MS" panose="020B0603020202020204"/>
              </a:rPr>
              <a:t>AGENDA</a:t>
            </a:r>
            <a:endParaRPr spc="-1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312870" y="1479429"/>
            <a:ext cx="4474210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940" indent="-273050">
              <a:lnSpc>
                <a:spcPct val="100000"/>
              </a:lnSpc>
              <a:spcBef>
                <a:spcPts val="100"/>
              </a:spcBef>
              <a:buSzPct val="96000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2800" spc="-3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Statement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81940" indent="-273050">
              <a:lnSpc>
                <a:spcPct val="100000"/>
              </a:lnSpc>
              <a:buSzPct val="96000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2800" spc="-3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81940" indent="-273050">
              <a:lnSpc>
                <a:spcPct val="100000"/>
              </a:lnSpc>
              <a:buSzPct val="96000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End</a:t>
            </a:r>
            <a:r>
              <a:rPr sz="2800" spc="-5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81940" indent="-273050">
              <a:lnSpc>
                <a:spcPct val="100000"/>
              </a:lnSpc>
              <a:buSzPct val="96000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Our</a:t>
            </a:r>
            <a:r>
              <a:rPr sz="2800" spc="-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Solution</a:t>
            </a:r>
            <a:r>
              <a:rPr sz="2800" spc="-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Proposition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81940" indent="-273050">
              <a:lnSpc>
                <a:spcPct val="100000"/>
              </a:lnSpc>
              <a:buSzPct val="96000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Dataset</a:t>
            </a:r>
            <a:r>
              <a:rPr sz="2800" spc="-3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Description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81940" indent="-273050">
              <a:lnSpc>
                <a:spcPct val="100000"/>
              </a:lnSpc>
              <a:buSzPct val="96000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Modelling</a:t>
            </a:r>
            <a:r>
              <a:rPr sz="2800" spc="-15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Approach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81940" indent="-273050">
              <a:lnSpc>
                <a:spcPct val="100000"/>
              </a:lnSpc>
              <a:buSzPct val="96000"/>
              <a:buFont typeface="Calibri"/>
              <a:buAutoNum type="arabicPeriod"/>
              <a:tabLst>
                <a:tab pos="281940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Results</a:t>
            </a:r>
            <a:r>
              <a:rPr sz="2800" spc="-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Discussion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81940" indent="-273050">
              <a:lnSpc>
                <a:spcPct val="100000"/>
              </a:lnSpc>
              <a:buSzPct val="96000"/>
              <a:buFont typeface="Calibri"/>
              <a:buAutoNum type="arabicPeriod"/>
              <a:tabLst>
                <a:tab pos="281940" algn="l"/>
              </a:tabLst>
            </a:pP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Conclusion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49" y="5895974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80974" y="0"/>
                  </a:lnTo>
                  <a:lnTo>
                    <a:pt x="180974" y="180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49" cy="325754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1" y="550290"/>
            <a:ext cx="237998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-10" dirty="0">
                <a:latin typeface="Trebuchet MS" panose="020B0603020202020204"/>
                <a:cs typeface="Trebuchet MS" panose="020B0603020202020204"/>
              </a:rPr>
              <a:t>PROBLEM</a:t>
            </a:r>
            <a:endParaRPr sz="42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4071" y="1197990"/>
            <a:ext cx="2905760" cy="200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b="1" spc="-90" dirty="0">
                <a:latin typeface="Trebuchet MS" panose="020B0603020202020204"/>
                <a:cs typeface="Trebuchet MS" panose="020B0603020202020204"/>
              </a:rPr>
              <a:t>STATEMENT</a:t>
            </a:r>
            <a:endParaRPr sz="4250" b="1" spc="-9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425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425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51225" y="1711767"/>
            <a:ext cx="5472430" cy="3613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b="1" spc="-60" dirty="0">
                <a:latin typeface="Times New Roman" panose="02020603050405020304"/>
                <a:cs typeface="Times New Roman" panose="02020603050405020304"/>
              </a:rPr>
              <a:t> Employee performance may decline as job levels increase due to higher stress and poor work-life balance. Lower levels often have better balance and higher performance. Understanding the impact of job level on work-life balance is key to improving performance. Strategies should focus on enhancing productivity while maintaining employee well-being.</a:t>
            </a:r>
            <a:endParaRPr sz="2600" b="1" spc="-6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49" y="5895974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80974" y="0"/>
                  </a:lnTo>
                  <a:lnTo>
                    <a:pt x="180974" y="180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4" cy="3809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3971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z="4250" dirty="0">
                <a:latin typeface="Trebuchet MS" panose="020B0603020202020204"/>
                <a:cs typeface="Trebuchet MS" panose="020B0603020202020204"/>
              </a:rPr>
              <a:t>PROJECT</a:t>
            </a:r>
            <a:r>
              <a:rPr sz="4250" spc="-3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spc="-10" dirty="0">
                <a:latin typeface="Trebuchet MS" panose="020B0603020202020204"/>
                <a:cs typeface="Trebuchet MS" panose="020B0603020202020204"/>
              </a:rPr>
              <a:t>OVERVIEW</a:t>
            </a:r>
            <a:endParaRPr sz="425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06500" y="1932735"/>
            <a:ext cx="5346065" cy="370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b="1" spc="-10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This project aims to analyse the relationship between employee performance, job level, and work-life balance. It explores how higher job levels, often associated with greater responsibilities, may impact work-life balance and, in turn, affect performance</a:t>
            </a:r>
            <a:r>
              <a:rPr sz="3000" b="1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11" y="1105023"/>
            <a:ext cx="50088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rebuchet MS" panose="020B0603020202020204"/>
                <a:cs typeface="Trebuchet MS" panose="020B0603020202020204"/>
              </a:rPr>
              <a:t>WHO</a:t>
            </a:r>
            <a:r>
              <a:rPr sz="3200" spc="-2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dirty="0">
                <a:latin typeface="Trebuchet MS" panose="020B0603020202020204"/>
                <a:cs typeface="Trebuchet MS" panose="020B0603020202020204"/>
              </a:rPr>
              <a:t>ARE</a:t>
            </a:r>
            <a:r>
              <a:rPr sz="3200" spc="-10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3200" spc="-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dirty="0">
                <a:latin typeface="Trebuchet MS" panose="020B0603020202020204"/>
                <a:cs typeface="Trebuchet MS" panose="020B0603020202020204"/>
              </a:rPr>
              <a:t>END</a:t>
            </a:r>
            <a:r>
              <a:rPr sz="3200" spc="-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10" dirty="0">
                <a:latin typeface="Trebuchet MS" panose="020B0603020202020204"/>
                <a:cs typeface="Trebuchet MS" panose="020B0603020202020204"/>
              </a:rPr>
              <a:t>USERS?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403" y="2080400"/>
            <a:ext cx="6833870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6410" indent="-47371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485775" algn="l"/>
              </a:tabLst>
            </a:pPr>
            <a:r>
              <a:rPr sz="3200" b="1" dirty="0">
                <a:latin typeface="Trebuchet MS" panose="020B0603020202020204"/>
                <a:cs typeface="Trebuchet MS" panose="020B0603020202020204"/>
              </a:rPr>
              <a:t>HUMAN</a:t>
            </a:r>
            <a:r>
              <a:rPr sz="3200" b="1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dirty="0">
                <a:latin typeface="Trebuchet MS" panose="020B0603020202020204"/>
                <a:cs typeface="Trebuchet MS" panose="020B0603020202020204"/>
              </a:rPr>
              <a:t>RESOURCE</a:t>
            </a:r>
            <a:r>
              <a:rPr sz="3200" b="1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10" dirty="0">
                <a:latin typeface="Trebuchet MS" panose="020B0603020202020204"/>
                <a:cs typeface="Trebuchet MS" panose="020B0603020202020204"/>
              </a:rPr>
              <a:t>DEPARTMENTS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86410" indent="-473710">
              <a:lnSpc>
                <a:spcPct val="100000"/>
              </a:lnSpc>
              <a:buFont typeface="Arial MT"/>
              <a:buChar char="●"/>
              <a:tabLst>
                <a:tab pos="485775" algn="l"/>
              </a:tabLst>
            </a:pPr>
            <a:r>
              <a:rPr sz="3200" b="1" spc="-35" dirty="0">
                <a:latin typeface="Trebuchet MS" panose="020B0603020202020204"/>
                <a:cs typeface="Trebuchet MS" panose="020B0603020202020204"/>
              </a:rPr>
              <a:t>MANAGEMENT</a:t>
            </a:r>
            <a:r>
              <a:rPr sz="3200" b="1" spc="-229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3200" b="1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10" dirty="0">
                <a:latin typeface="Trebuchet MS" panose="020B0603020202020204"/>
                <a:cs typeface="Trebuchet MS" panose="020B0603020202020204"/>
              </a:rPr>
              <a:t>LEADERSHIP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86410" indent="-473710">
              <a:lnSpc>
                <a:spcPts val="3840"/>
              </a:lnSpc>
              <a:buFont typeface="Arial MT"/>
              <a:buChar char="●"/>
              <a:tabLst>
                <a:tab pos="485775" algn="l"/>
              </a:tabLst>
            </a:pPr>
            <a:r>
              <a:rPr sz="3200" b="1" dirty="0">
                <a:latin typeface="Trebuchet MS" panose="020B0603020202020204"/>
                <a:cs typeface="Trebuchet MS" panose="020B0603020202020204"/>
              </a:rPr>
              <a:t>TEAM</a:t>
            </a:r>
            <a:r>
              <a:rPr sz="3200" b="1" spc="-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20" dirty="0">
                <a:latin typeface="Trebuchet MS" panose="020B0603020202020204"/>
                <a:cs typeface="Trebuchet MS" panose="020B0603020202020204"/>
              </a:rPr>
              <a:t>LEADERS</a:t>
            </a:r>
            <a:r>
              <a:rPr sz="3200" b="1" spc="-2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3200" b="1" spc="-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10" dirty="0">
                <a:latin typeface="Trebuchet MS" panose="020B0603020202020204"/>
                <a:cs typeface="Trebuchet MS" panose="020B0603020202020204"/>
              </a:rPr>
              <a:t>SUPERVISORS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86410" indent="-473710">
              <a:lnSpc>
                <a:spcPct val="100000"/>
              </a:lnSpc>
              <a:buFont typeface="Arial MT"/>
              <a:buChar char="●"/>
              <a:tabLst>
                <a:tab pos="485775" algn="l"/>
              </a:tabLst>
            </a:pPr>
            <a:r>
              <a:rPr sz="3200" b="1" spc="-10" dirty="0">
                <a:latin typeface="Trebuchet MS" panose="020B0603020202020204"/>
                <a:cs typeface="Trebuchet MS" panose="020B0603020202020204"/>
              </a:rPr>
              <a:t>EMPLOYEES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86410" indent="-473710">
              <a:lnSpc>
                <a:spcPct val="100000"/>
              </a:lnSpc>
              <a:buFont typeface="Arial MT"/>
              <a:buChar char="●"/>
              <a:tabLst>
                <a:tab pos="485775" algn="l"/>
              </a:tabLst>
            </a:pPr>
            <a:r>
              <a:rPr sz="3200" b="1" dirty="0">
                <a:latin typeface="Trebuchet MS" panose="020B0603020202020204"/>
                <a:cs typeface="Trebuchet MS" panose="020B0603020202020204"/>
              </a:rPr>
              <a:t>EXECUTIVE</a:t>
            </a:r>
            <a:r>
              <a:rPr sz="3200" b="1" spc="-2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10" dirty="0">
                <a:latin typeface="Trebuchet MS" panose="020B0603020202020204"/>
                <a:cs typeface="Trebuchet MS" panose="020B0603020202020204"/>
              </a:rPr>
              <a:t>LEADERSHIP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86410" indent="-473710">
              <a:lnSpc>
                <a:spcPts val="3840"/>
              </a:lnSpc>
              <a:buFont typeface="Arial MT"/>
              <a:buChar char="●"/>
              <a:tabLst>
                <a:tab pos="485775" algn="l"/>
              </a:tabLst>
            </a:pPr>
            <a:r>
              <a:rPr sz="3200" b="1" spc="-20" dirty="0">
                <a:latin typeface="Trebuchet MS" panose="020B0603020202020204"/>
                <a:cs typeface="Trebuchet MS" panose="020B0603020202020204"/>
              </a:rPr>
              <a:t>BUSINESS</a:t>
            </a:r>
            <a:r>
              <a:rPr sz="3200" b="1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10" dirty="0">
                <a:latin typeface="Trebuchet MS" panose="020B0603020202020204"/>
                <a:cs typeface="Trebuchet MS" panose="020B0603020202020204"/>
              </a:rPr>
              <a:t>ANALYSTS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86410" indent="-473710">
              <a:lnSpc>
                <a:spcPct val="100000"/>
              </a:lnSpc>
              <a:buFont typeface="Arial MT"/>
              <a:buChar char="●"/>
              <a:tabLst>
                <a:tab pos="485775" algn="l"/>
              </a:tabLst>
            </a:pPr>
            <a:r>
              <a:rPr sz="3200" b="1" spc="-10" dirty="0">
                <a:latin typeface="Trebuchet MS" panose="020B0603020202020204"/>
                <a:cs typeface="Trebuchet MS" panose="020B0603020202020204"/>
              </a:rPr>
              <a:t>RECRUITERS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4" cy="4857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234699" cy="26926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55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rebuchet MS" panose="020B0603020202020204"/>
                <a:cs typeface="Trebuchet MS" panose="020B0603020202020204"/>
              </a:rPr>
              <a:t>OUR</a:t>
            </a:r>
            <a:r>
              <a:rPr sz="3600" spc="-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600" dirty="0">
                <a:latin typeface="Trebuchet MS" panose="020B0603020202020204"/>
                <a:cs typeface="Trebuchet MS" panose="020B0603020202020204"/>
              </a:rPr>
              <a:t>SOLUTION</a:t>
            </a:r>
            <a:r>
              <a:rPr sz="3600" spc="-2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600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3600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600" dirty="0">
                <a:latin typeface="Trebuchet MS" panose="020B0603020202020204"/>
                <a:cs typeface="Trebuchet MS" panose="020B0603020202020204"/>
              </a:rPr>
              <a:t>ITS</a:t>
            </a:r>
            <a:r>
              <a:rPr sz="3600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-10" dirty="0">
                <a:latin typeface="Trebuchet MS" panose="020B0603020202020204"/>
                <a:cs typeface="Trebuchet MS" panose="020B0603020202020204"/>
              </a:rPr>
              <a:t>VALUE</a:t>
            </a:r>
            <a:r>
              <a:rPr sz="3600" spc="-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-10" dirty="0">
                <a:latin typeface="Trebuchet MS" panose="020B0603020202020204"/>
                <a:cs typeface="Trebuchet MS" panose="020B0603020202020204"/>
              </a:rPr>
              <a:t>PROPOSITION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62825" y="2253884"/>
            <a:ext cx="511238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0" dirty="0">
                <a:latin typeface="Times New Roman" panose="02020603050405020304"/>
                <a:cs typeface="Times New Roman" panose="02020603050405020304"/>
              </a:rPr>
              <a:t>FILTERING-</a:t>
            </a:r>
            <a:r>
              <a:rPr sz="27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REMOVE</a:t>
            </a:r>
            <a:r>
              <a:rPr sz="27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10" dirty="0">
                <a:latin typeface="Times New Roman" panose="02020603050405020304"/>
                <a:cs typeface="Times New Roman" panose="02020603050405020304"/>
              </a:rPr>
              <a:t>VALUES</a:t>
            </a: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 marR="386080">
              <a:lnSpc>
                <a:spcPct val="100000"/>
              </a:lnSpc>
            </a:pPr>
            <a:r>
              <a:rPr sz="2700" spc="-10" dirty="0">
                <a:latin typeface="Times New Roman" panose="02020603050405020304"/>
                <a:cs typeface="Times New Roman" panose="02020603050405020304"/>
              </a:rPr>
              <a:t>PIVOT</a:t>
            </a:r>
            <a:r>
              <a:rPr sz="270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40" dirty="0">
                <a:latin typeface="Times New Roman" panose="02020603050405020304"/>
                <a:cs typeface="Times New Roman" panose="02020603050405020304"/>
              </a:rPr>
              <a:t>TABLE</a:t>
            </a:r>
            <a:r>
              <a:rPr sz="27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7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30" dirty="0">
                <a:latin typeface="Times New Roman" panose="02020603050405020304"/>
                <a:cs typeface="Times New Roman" panose="02020603050405020304"/>
              </a:rPr>
              <a:t>SUMMARY</a:t>
            </a:r>
            <a:r>
              <a:rPr sz="27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2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700" spc="-10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sz="27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10" dirty="0">
                <a:latin typeface="Times New Roman" panose="02020603050405020304"/>
                <a:cs typeface="Times New Roman" panose="02020603050405020304"/>
              </a:rPr>
              <a:t>PERFORMANCE</a:t>
            </a: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altLang="" sz="2700" spc="-25" dirty="0">
                <a:latin typeface="Times New Roman" panose="02020603050405020304"/>
                <a:cs typeface="Times New Roman" panose="02020603050405020304"/>
              </a:rPr>
              <a:t>FLOW CHART</a:t>
            </a:r>
            <a:r>
              <a:rPr sz="27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7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FINAL</a:t>
            </a:r>
            <a:r>
              <a:rPr sz="27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20" dirty="0">
                <a:latin typeface="Times New Roman" panose="02020603050405020304"/>
                <a:cs typeface="Times New Roman" panose="02020603050405020304"/>
              </a:rPr>
              <a:t>REPORT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632" y="348360"/>
            <a:ext cx="55848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rebuchet MS" panose="020B0603020202020204"/>
                <a:cs typeface="Trebuchet MS" panose="020B0603020202020204"/>
              </a:rPr>
              <a:t>Dataset</a:t>
            </a:r>
            <a:r>
              <a:rPr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pc="-10" dirty="0">
                <a:latin typeface="Trebuchet MS" panose="020B0603020202020204"/>
                <a:cs typeface="Trebuchet MS" panose="020B0603020202020204"/>
              </a:rPr>
              <a:t>Description</a:t>
            </a:r>
            <a:endParaRPr spc="-1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3000" y="1337507"/>
            <a:ext cx="7000875" cy="4873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389255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●"/>
              <a:tabLst>
                <a:tab pos="469265" algn="l"/>
              </a:tabLst>
            </a:pPr>
            <a:r>
              <a:rPr sz="2100" b="1" spc="-10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sz="2100" b="1" spc="-85" dirty="0">
                <a:latin typeface="Times New Roman" panose="02020603050405020304"/>
                <a:cs typeface="Times New Roman" panose="02020603050405020304"/>
              </a:rPr>
              <a:t> DATA</a:t>
            </a:r>
            <a:r>
              <a:rPr sz="2100" b="1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30" dirty="0">
                <a:latin typeface="Times New Roman" panose="02020603050405020304"/>
                <a:cs typeface="Times New Roman" panose="02020603050405020304"/>
              </a:rPr>
              <a:t>SET-</a:t>
            </a:r>
            <a:r>
              <a:rPr sz="21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NAN</a:t>
            </a:r>
            <a:r>
              <a:rPr sz="21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50" dirty="0">
                <a:latin typeface="Times New Roman" panose="02020603050405020304"/>
                <a:cs typeface="Times New Roman" panose="02020603050405020304"/>
              </a:rPr>
              <a:t>MUDHALVAN </a:t>
            </a:r>
            <a:r>
              <a:rPr sz="2100" b="1" spc="-10" dirty="0">
                <a:latin typeface="Times New Roman" panose="02020603050405020304"/>
                <a:cs typeface="Times New Roman" panose="02020603050405020304"/>
              </a:rPr>
              <a:t>PORTAL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 marR="1957705" indent="456565">
              <a:lnSpc>
                <a:spcPct val="100000"/>
              </a:lnSpc>
              <a:buFont typeface="Arial" panose="020B0604020202020204"/>
              <a:buChar char="●"/>
              <a:tabLst>
                <a:tab pos="469265" algn="l"/>
              </a:tabLst>
            </a:pPr>
            <a:r>
              <a:rPr sz="2100" b="1" dirty="0">
                <a:latin typeface="Times New Roman" panose="02020603050405020304"/>
                <a:cs typeface="Times New Roman" panose="02020603050405020304"/>
              </a:rPr>
              <a:t>9</a:t>
            </a:r>
            <a:r>
              <a:rPr sz="21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20" dirty="0"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sz="21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1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10" dirty="0">
                <a:latin typeface="Times New Roman" panose="02020603050405020304"/>
                <a:cs typeface="Times New Roman" panose="02020603050405020304"/>
              </a:rPr>
              <a:t>EXCEL: EMPLOYEE</a:t>
            </a:r>
            <a:r>
              <a:rPr sz="21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ID-</a:t>
            </a:r>
            <a:r>
              <a:rPr sz="21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ALPHANUMERIC(TEXT) </a:t>
            </a:r>
            <a:r>
              <a:rPr lang="en-US" altLang="" sz="2100" b="1" spc="-10" dirty="0">
                <a:latin typeface="Times New Roman Bold" panose="02020603050405020304" charset="0"/>
                <a:cs typeface="Times New Roman Bold" panose="02020603050405020304" charset="0"/>
              </a:rPr>
              <a:t>AGE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- </a:t>
            </a:r>
            <a:r>
              <a:rPr lang="en-US" altLang="" sz="2100" b="0" dirty="0">
                <a:latin typeface="Times New Roman" panose="02020603050405020304"/>
                <a:cs typeface="Times New Roman" panose="02020603050405020304"/>
              </a:rPr>
              <a:t>NUMERICAL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(TEXT) </a:t>
            </a:r>
            <a:endParaRPr sz="2100" spc="-10" dirty="0">
              <a:latin typeface="Times New Roman" panose="02020603050405020304"/>
              <a:cs typeface="Times New Roman" panose="02020603050405020304"/>
            </a:endParaRPr>
          </a:p>
          <a:p>
            <a:pPr marL="12700" marR="1957705" indent="0">
              <a:lnSpc>
                <a:spcPct val="100000"/>
              </a:lnSpc>
              <a:buFont typeface="Arial" panose="020B0604020202020204"/>
              <a:buNone/>
              <a:tabLst>
                <a:tab pos="469265" algn="l"/>
              </a:tabLst>
            </a:pPr>
            <a:r>
              <a:rPr sz="2100" b="1" dirty="0">
                <a:latin typeface="Times New Roman" panose="02020603050405020304"/>
                <a:cs typeface="Times New Roman" panose="02020603050405020304"/>
              </a:rPr>
              <a:t>GENDER- 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ALPHABETICAL(TEXT)</a:t>
            </a:r>
            <a:endParaRPr sz="2100" spc="-10" dirty="0">
              <a:latin typeface="Times New Roman" panose="02020603050405020304"/>
              <a:cs typeface="Times New Roman" panose="02020603050405020304"/>
            </a:endParaRPr>
          </a:p>
          <a:p>
            <a:pPr marL="12700" marR="1957705" indent="0">
              <a:lnSpc>
                <a:spcPct val="100000"/>
              </a:lnSpc>
              <a:buFont typeface="Arial" panose="020B0604020202020204"/>
              <a:buNone/>
              <a:tabLst>
                <a:tab pos="469265" algn="l"/>
              </a:tabLst>
            </a:pPr>
            <a:r>
              <a:rPr lang="en-US" altLang="" sz="2100" b="1" spc="-10" dirty="0">
                <a:latin typeface="Times New Roman Bold" panose="02020603050405020304" charset="0"/>
                <a:cs typeface="Times New Roman Bold" panose="02020603050405020304" charset="0"/>
              </a:rPr>
              <a:t>JOB ROLE</a:t>
            </a:r>
            <a:r>
              <a:rPr sz="21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ALPHABETICAL(TEXT) </a:t>
            </a:r>
            <a:r>
              <a:rPr lang="en-US" altLang="" sz="2100" b="1" spc="-10" dirty="0">
                <a:latin typeface="Times New Roman Bold" panose="02020603050405020304" charset="0"/>
                <a:cs typeface="Times New Roman Bold" panose="02020603050405020304" charset="0"/>
              </a:rPr>
              <a:t>MONTHLY INCOME</a:t>
            </a:r>
            <a:r>
              <a:rPr sz="210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1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NUMERICAL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altLang="" sz="2100" b="1">
                <a:latin typeface="Times New Roman Bold" panose="02020603050405020304" charset="0"/>
                <a:cs typeface="Times New Roman Bold" panose="02020603050405020304" charset="0"/>
              </a:rPr>
              <a:t>JOB SATISFACTION</a:t>
            </a:r>
            <a:r>
              <a:rPr lang="en-US" altLang="" sz="2100">
                <a:latin typeface="Times New Roman" panose="02020603050405020304"/>
                <a:cs typeface="Times New Roman" panose="02020603050405020304"/>
              </a:rPr>
              <a:t>-ALPHABETICAL(TEXT)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altLang="" sz="2100" b="1">
                <a:latin typeface="Times New Roman Bold" panose="02020603050405020304" charset="0"/>
                <a:cs typeface="Times New Roman Bold" panose="02020603050405020304" charset="0"/>
              </a:rPr>
              <a:t>EDUCATION LEVEL</a:t>
            </a:r>
            <a:r>
              <a:rPr lang="en-US" altLang="" sz="2100">
                <a:latin typeface="Times New Roman" panose="02020603050405020304"/>
                <a:cs typeface="Times New Roman" panose="02020603050405020304"/>
              </a:rPr>
              <a:t>-ALPHABETICAL(TEXT)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altLang="" sz="2100" b="1" spc="-80" dirty="0">
                <a:latin typeface="Times New Roman" panose="02020603050405020304"/>
                <a:cs typeface="Times New Roman" panose="02020603050405020304"/>
              </a:rPr>
              <a:t>MARITAL</a:t>
            </a:r>
            <a:r>
              <a:rPr sz="21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TYPE-</a:t>
            </a:r>
            <a:r>
              <a:rPr sz="21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ALPHABETICAL(TEXT)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altLang="" sz="2100" b="1" spc="-10" dirty="0">
                <a:latin typeface="Times New Roman" panose="02020603050405020304"/>
                <a:cs typeface="Times New Roman" panose="02020603050405020304"/>
              </a:rPr>
              <a:t>OPPORTUNITIES</a:t>
            </a:r>
            <a:r>
              <a:rPr sz="2100" b="1" spc="-1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1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ALPHABETICAL(TEXT)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469265" indent="-389255">
              <a:lnSpc>
                <a:spcPct val="100000"/>
              </a:lnSpc>
              <a:buFont typeface="Arial" panose="020B0604020202020204"/>
              <a:buChar char="●"/>
              <a:tabLst>
                <a:tab pos="469265" algn="l"/>
              </a:tabLst>
            </a:pPr>
            <a:r>
              <a:rPr sz="2100" b="1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1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20" dirty="0"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sz="21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10" dirty="0">
                <a:latin typeface="Times New Roman" panose="02020603050405020304"/>
                <a:cs typeface="Times New Roman" panose="02020603050405020304"/>
              </a:rPr>
              <a:t>USED: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100" b="1" spc="-25" dirty="0">
                <a:latin typeface="Times New Roman" panose="02020603050405020304"/>
                <a:cs typeface="Times New Roman" panose="02020603050405020304"/>
              </a:rPr>
              <a:t>DEPARTMENT</a:t>
            </a:r>
            <a:r>
              <a:rPr sz="21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1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ALPHABETICAL(TEXT)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100" b="1" spc="-10" dirty="0"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sz="21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Times New Roman" panose="02020603050405020304"/>
                <a:cs typeface="Times New Roman" panose="02020603050405020304"/>
              </a:rPr>
              <a:t>TYPE-</a:t>
            </a:r>
            <a:r>
              <a:rPr sz="21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0" dirty="0">
                <a:latin typeface="Times New Roman" panose="02020603050405020304"/>
                <a:cs typeface="Times New Roman" panose="02020603050405020304"/>
              </a:rPr>
              <a:t>ALPHABETICAL(TEXT)</a:t>
            </a:r>
            <a:endParaRPr sz="21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8976"/>
            <a:ext cx="140144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26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2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1138" y="6467749"/>
            <a:ext cx="3346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852549"/>
            <a:ext cx="2127049" cy="294829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928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z="425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4250" spc="-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dirty="0">
                <a:latin typeface="Trebuchet MS" panose="020B0603020202020204"/>
                <a:cs typeface="Trebuchet MS" panose="020B0603020202020204"/>
              </a:rPr>
              <a:t>"WOW"</a:t>
            </a:r>
            <a:r>
              <a:rPr sz="4250" spc="-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4250" spc="-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dirty="0">
                <a:latin typeface="Trebuchet MS" panose="020B0603020202020204"/>
                <a:cs typeface="Trebuchet MS" panose="020B0603020202020204"/>
              </a:rPr>
              <a:t>OUR</a:t>
            </a:r>
            <a:r>
              <a:rPr sz="4250" spc="-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spc="-10" dirty="0">
                <a:latin typeface="Trebuchet MS" panose="020B0603020202020204"/>
                <a:cs typeface="Trebuchet MS" panose="020B0603020202020204"/>
              </a:rPr>
              <a:t>SOLUTION</a:t>
            </a:r>
            <a:endParaRPr sz="42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2617" y="6455049"/>
            <a:ext cx="990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4830" y="2019680"/>
            <a:ext cx="6005830" cy="416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338455" indent="0" algn="just">
              <a:lnSpc>
                <a:spcPct val="115000"/>
              </a:lnSpc>
              <a:spcBef>
                <a:spcPts val="100"/>
              </a:spcBef>
              <a:buFont typeface="Yu Gothic"/>
              <a:buNone/>
              <a:tabLst>
                <a:tab pos="581660" algn="l"/>
              </a:tabLst>
            </a:pPr>
            <a:r>
              <a:rPr sz="2600">
                <a:latin typeface="Times New Roman" panose="02020603050405020304"/>
                <a:cs typeface="Times New Roman" panose="02020603050405020304"/>
              </a:rPr>
              <a:t>Tailored solutions for each job level to enhance performance while maintaining a healthy work-life balance. Offering flexibility in work schedules to reduce stress and improve productivity across all levels.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12065" marR="338455" indent="0" algn="just">
              <a:lnSpc>
                <a:spcPct val="115000"/>
              </a:lnSpc>
              <a:spcBef>
                <a:spcPts val="100"/>
              </a:spcBef>
              <a:buFont typeface="Yu Gothic"/>
              <a:buNone/>
              <a:tabLst>
                <a:tab pos="581660" algn="l"/>
              </a:tabLst>
            </a:pPr>
            <a:r>
              <a:rPr sz="2600">
                <a:latin typeface="Times New Roman" panose="02020603050405020304"/>
                <a:cs typeface="Times New Roman" panose="02020603050405020304"/>
              </a:rPr>
              <a:t> Using advanced analytics to provide actionable insights for sustainable performance and employee well-being.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3120</Words>
  <Application>WPS Presentation</Application>
  <PresentationFormat>On-screen Show (4:3)</PresentationFormat>
  <Paragraphs>131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SimSun</vt:lpstr>
      <vt:lpstr>Wingdings</vt:lpstr>
      <vt:lpstr>Times New Roman</vt:lpstr>
      <vt:lpstr>Trebuchet MS</vt:lpstr>
      <vt:lpstr>Calibri</vt:lpstr>
      <vt:lpstr>Helvetica Neue</vt:lpstr>
      <vt:lpstr>Arial MT</vt:lpstr>
      <vt:lpstr>Arial</vt:lpstr>
      <vt:lpstr>Yu Gothic</vt:lpstr>
      <vt:lpstr>Thonburi</vt:lpstr>
      <vt:lpstr>Microsoft YaHei</vt:lpstr>
      <vt:lpstr>汉仪旗黑</vt:lpstr>
      <vt:lpstr>Arial Unicode MS</vt:lpstr>
      <vt:lpstr>宋体-简</vt:lpstr>
      <vt:lpstr>Times New Roman Bold</vt:lpstr>
      <vt:lpstr>Office Theme</vt:lpstr>
      <vt:lpstr>Employee Data Analysis using Excel</vt:lpstr>
      <vt:lpstr>PROJECT TITLE</vt:lpstr>
      <vt:lpstr>AGENDA</vt:lpstr>
      <vt:lpstr>PROBLEM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PowerPoint 演示文稿</vt:lpstr>
      <vt:lpstr>RESULTS</vt:lpstr>
      <vt:lpstr>2. BAR DIAGRAM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/>
  <cp:lastModifiedBy>santhosh</cp:lastModifiedBy>
  <cp:revision>1</cp:revision>
  <dcterms:created xsi:type="dcterms:W3CDTF">2024-08-27T15:05:30Z</dcterms:created>
  <dcterms:modified xsi:type="dcterms:W3CDTF">2024-08-27T15:05:30Z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KSOProductBuildVer">
    <vt:lpwstr>1033-5.7.1.8092</vt:lpwstr>
  </property>
</Properties>
</file>