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4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4BE4516F-232F-4DA2-9C68-BD70BFA220FD}"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60991E0-F83B-46A0-A897-921995336486}"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62D58403-B563-4E1C-A06B-B0C5DEF16224}"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E7041EB9-6E88-431C-9AE0-D82C6C4D35BC}"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A1492BD6-7A91-4A94-9DEC-AF66FDF915AF}"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lstStyle/>
          <a:p>
            <a:r>
              <a:t>Footer</a:t>
            </a:r>
          </a:p>
        </p:txBody>
      </p:sp>
      <p:sp>
        <p:nvSpPr>
          <p:cNvPr id="3" name="PlaceHolder 2"/>
          <p:cNvSpPr>
            <a:spLocks noGrp="1"/>
          </p:cNvSpPr>
          <p:nvPr>
            <p:ph type="sldNum" idx="7"/>
          </p:nvPr>
        </p:nvSpPr>
        <p:spPr/>
        <p:txBody>
          <a:bodyPr/>
          <a:lstStyle/>
          <a:p>
            <a:fld id="{9FD52550-0A54-4ECD-98E8-73D20154D5E6}" type="slidenum">
              <a:t>‹#›</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F48EB131-5C42-48A7-80D7-1FDF53125CAD}"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ftr" idx="6"/>
          </p:nvPr>
        </p:nvSpPr>
        <p:spPr/>
        <p:txBody>
          <a:bodyPr/>
          <a:lstStyle/>
          <a:p>
            <a:r>
              <a:t>Footer</a:t>
            </a:r>
          </a:p>
        </p:txBody>
      </p:sp>
      <p:sp>
        <p:nvSpPr>
          <p:cNvPr id="5" name="PlaceHolder 4"/>
          <p:cNvSpPr>
            <a:spLocks noGrp="1"/>
          </p:cNvSpPr>
          <p:nvPr>
            <p:ph type="sldNum" idx="7"/>
          </p:nvPr>
        </p:nvSpPr>
        <p:spPr/>
        <p:txBody>
          <a:bodyPr/>
          <a:lstStyle/>
          <a:p>
            <a:fld id="{2D75605B-1F95-486F-97DF-C573FF171FAF}" type="slidenum">
              <a:t>‹#›</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063E2A27-59D7-4E7B-A464-DFBC813116CC}"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EE842ECF-AB7A-48EB-A4E5-6F9434D45193}"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E2A039B-FF28-4E08-8DF0-AB913DF503E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6"/>
          </p:nvPr>
        </p:nvSpPr>
        <p:spPr/>
        <p:txBody>
          <a:bodyPr/>
          <a:lstStyle/>
          <a:p>
            <a:r>
              <a:t>Footer</a:t>
            </a:r>
          </a:p>
        </p:txBody>
      </p:sp>
      <p:sp>
        <p:nvSpPr>
          <p:cNvPr id="4" name="PlaceHolder 3"/>
          <p:cNvSpPr>
            <a:spLocks noGrp="1"/>
          </p:cNvSpPr>
          <p:nvPr>
            <p:ph type="sldNum" idx="7"/>
          </p:nvPr>
        </p:nvSpPr>
        <p:spPr/>
        <p:txBody>
          <a:bodyPr/>
          <a:lstStyle/>
          <a:p>
            <a:fld id="{5E45C1D7-2C9E-4752-A0CF-4AE475BD3C99}" type="slidenum">
              <a:t>‹#›</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49F56873-88F4-4BFC-983D-1C75409C0029}"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FD33E7F6-F769-486B-AAEE-39A1B649C74B}"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6"/>
          </p:nvPr>
        </p:nvSpPr>
        <p:spPr/>
        <p:txBody>
          <a:bodyPr/>
          <a:lstStyle/>
          <a:p>
            <a:r>
              <a:t>Footer</a:t>
            </a:r>
          </a:p>
        </p:txBody>
      </p:sp>
      <p:sp>
        <p:nvSpPr>
          <p:cNvPr id="7" name="PlaceHolder 6"/>
          <p:cNvSpPr>
            <a:spLocks noGrp="1"/>
          </p:cNvSpPr>
          <p:nvPr>
            <p:ph type="sldNum" idx="7"/>
          </p:nvPr>
        </p:nvSpPr>
        <p:spPr/>
        <p:txBody>
          <a:bodyPr/>
          <a:lstStyle/>
          <a:p>
            <a:fld id="{49324944-4CD5-46DE-81BB-741A1473A584}" type="slidenum">
              <a:t>‹#›</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6"/>
          </p:nvPr>
        </p:nvSpPr>
        <p:spPr/>
        <p:txBody>
          <a:bodyPr/>
          <a:lstStyle/>
          <a:p>
            <a:r>
              <a:t>Footer</a:t>
            </a:r>
          </a:p>
        </p:txBody>
      </p:sp>
      <p:sp>
        <p:nvSpPr>
          <p:cNvPr id="6" name="PlaceHolder 5"/>
          <p:cNvSpPr>
            <a:spLocks noGrp="1"/>
          </p:cNvSpPr>
          <p:nvPr>
            <p:ph type="sldNum" idx="7"/>
          </p:nvPr>
        </p:nvSpPr>
        <p:spPr/>
        <p:txBody>
          <a:bodyPr/>
          <a:lstStyle/>
          <a:p>
            <a:fld id="{9C55FF56-069D-4467-A5BB-5FE7413E7C09}" type="slidenum">
              <a:t>‹#›</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7" name="PlaceHolder 6"/>
          <p:cNvSpPr>
            <a:spLocks noGrp="1"/>
          </p:cNvSpPr>
          <p:nvPr>
            <p:ph type="ftr" idx="6"/>
          </p:nvPr>
        </p:nvSpPr>
        <p:spPr/>
        <p:txBody>
          <a:bodyPr/>
          <a:lstStyle/>
          <a:p>
            <a:r>
              <a:t>Footer</a:t>
            </a:r>
          </a:p>
        </p:txBody>
      </p:sp>
      <p:sp>
        <p:nvSpPr>
          <p:cNvPr id="8" name="PlaceHolder 7"/>
          <p:cNvSpPr>
            <a:spLocks noGrp="1"/>
          </p:cNvSpPr>
          <p:nvPr>
            <p:ph type="sldNum" idx="7"/>
          </p:nvPr>
        </p:nvSpPr>
        <p:spPr/>
        <p:txBody>
          <a:bodyPr/>
          <a:lstStyle/>
          <a:p>
            <a:fld id="{30FB9C1D-F856-4EC9-902A-61F845900F7E}" type="slidenum">
              <a:t>‹#›</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9" name="PlaceHolder 8"/>
          <p:cNvSpPr>
            <a:spLocks noGrp="1"/>
          </p:cNvSpPr>
          <p:nvPr>
            <p:ph type="ftr" idx="6"/>
          </p:nvPr>
        </p:nvSpPr>
        <p:spPr/>
        <p:txBody>
          <a:bodyPr/>
          <a:lstStyle/>
          <a:p>
            <a:r>
              <a:t>Footer</a:t>
            </a:r>
          </a:p>
        </p:txBody>
      </p:sp>
      <p:sp>
        <p:nvSpPr>
          <p:cNvPr id="10" name="PlaceHolder 9"/>
          <p:cNvSpPr>
            <a:spLocks noGrp="1"/>
          </p:cNvSpPr>
          <p:nvPr>
            <p:ph type="sldNum" idx="7"/>
          </p:nvPr>
        </p:nvSpPr>
        <p:spPr/>
        <p:txBody>
          <a:bodyPr/>
          <a:lstStyle/>
          <a:p>
            <a:fld id="{5DFE4433-0C62-4782-9F50-F5D4D8411B48}" type="slidenum">
              <a:t>‹#›</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04D6E5A-AF1C-42CF-9333-8D9D8328A204}"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43AB016-2D7F-41CE-885A-BE1C0D3F550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A6851D0-D974-456A-95C9-1B80C8CEE6B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CF3D27E-AEE8-4D64-8604-AC4E4FC569F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2BB25C9-1BF6-44E3-8AAF-02901AAFBAF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110000"/>
              </a:lnSpc>
              <a:spcBef>
                <a:spcPts val="1417"/>
              </a:spcBef>
              <a:buNone/>
            </a:pPr>
            <a:endParaRPr lang="en-US" sz="17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85832E2-9CBF-4859-B513-3A840101B5F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11"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3"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lstStyle/>
          <a:p>
            <a:pPr indent="0">
              <a:lnSpc>
                <a:spcPct val="100000"/>
              </a:lnSpc>
              <a:buNone/>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fld id="{A2567467-B459-413A-87D9-5BBE4EBFFC04}" type="slidenum">
              <a:rPr lang="en-US" sz="900" b="0" strike="noStrike" spc="-1">
                <a:solidFill>
                  <a:srgbClr val="404040"/>
                </a:solidFill>
                <a:latin typeface="Franklin Gothic Book"/>
              </a:rPr>
              <a:t>‹#›</a:t>
            </a:fld>
            <a:endParaRPr lang="en-IN" sz="900" b="0" strike="noStrike" spc="-1">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7"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48"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49"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lstStyle/>
          <a:p>
            <a:pPr marL="306000" indent="-30600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600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7000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400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0" name="Rectangle 9"/>
          <p:cNvSpPr/>
          <p:nvPr/>
        </p:nvSpPr>
        <p:spPr>
          <a:xfrm>
            <a:off x="8042040" y="453600"/>
            <a:ext cx="3702960" cy="98280"/>
          </a:xfrm>
          <a:prstGeom prst="rect">
            <a:avLst/>
          </a:prstGeom>
          <a:solidFill>
            <a:srgbClr val="969FA7"/>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sp>
        <p:nvSpPr>
          <p:cNvPr id="91" name="Rectangle 10"/>
          <p:cNvSpPr/>
          <p:nvPr/>
        </p:nvSpPr>
        <p:spPr>
          <a:xfrm>
            <a:off x="4241880" y="457200"/>
            <a:ext cx="3702960" cy="91080"/>
          </a:xfrm>
          <a:prstGeom prst="rect">
            <a:avLst/>
          </a:prstGeom>
          <a:solidFill>
            <a:schemeClr val="accent1"/>
          </a:solidFill>
          <a:ln>
            <a:noFill/>
          </a:ln>
          <a:effectLst>
            <a:outerShdw blurRad="38160" dist="25560" dir="540000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n-IN" sz="1800" b="0" strike="noStrike" spc="-1">
              <a:solidFill>
                <a:srgbClr val="000000"/>
              </a:solidFill>
              <a:latin typeface="Arial"/>
            </a:endParaRPr>
          </a:p>
        </p:txBody>
      </p:sp>
      <p:pic>
        <p:nvPicPr>
          <p:cNvPr id="92" name="Picture 7" descr="Logo&#10;&#10;Description automatically generated"/>
          <p:cNvPicPr/>
          <p:nvPr/>
        </p:nvPicPr>
        <p:blipFill>
          <a:blip r:embed="rId14"/>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lstStyle/>
          <a:p>
            <a:pPr indent="0">
              <a:lnSpc>
                <a:spcPct val="100000"/>
              </a:lnSpc>
              <a:buNone/>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r>
              <a:rPr lang="en-US" sz="900" b="0" strike="noStrike" spc="-1">
                <a:solidFill>
                  <a:srgbClr val="404040"/>
                </a:solidFill>
                <a:latin typeface="Franklin Gothic Book"/>
              </a:rPr>
              <a:t>&lt;date/time&gt;</a:t>
            </a:r>
            <a:endParaRPr lang="en-IN" sz="900" b="0" strike="noStrike" spc="-1">
              <a:solidFill>
                <a:srgbClr val="000000"/>
              </a:solidFill>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tIns="45000" rIns="90000" bIns="4500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indent="0" algn="r">
              <a:lnSpc>
                <a:spcPct val="100000"/>
              </a:lnSpc>
              <a:buNone/>
              <a:defRPr lang="en-US" sz="900" b="0" strike="noStrike" spc="-1">
                <a:solidFill>
                  <a:srgbClr val="404040"/>
                </a:solidFill>
                <a:latin typeface="Franklin Gothic Book"/>
              </a:defRPr>
            </a:lvl1pPr>
          </a:lstStyle>
          <a:p>
            <a:pPr indent="0" algn="r">
              <a:lnSpc>
                <a:spcPct val="100000"/>
              </a:lnSpc>
              <a:buNone/>
            </a:pPr>
            <a:fld id="{6EF201A6-86F6-4098-A823-1AFAC47E82DF}" type="slidenum">
              <a:rPr lang="en-US" sz="900" b="0" strike="noStrike" spc="-1">
                <a:solidFill>
                  <a:srgbClr val="404040"/>
                </a:solidFill>
                <a:latin typeface="Franklin Gothic Book"/>
              </a:rPr>
              <a:t>‹#›</a:t>
            </a:fld>
            <a:endParaRPr lang="en-IN" sz="900" b="0" strike="noStrike" spc="-1">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3.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lstStyle/>
          <a:p>
            <a:pPr indent="0" algn="ctr">
              <a:lnSpc>
                <a:spcPct val="100000"/>
              </a:lnSpc>
              <a:buNone/>
            </a:pPr>
            <a:r>
              <a:rPr lang="en-US" sz="3600" b="1" strike="noStrike" cap="all" spc="-1">
                <a:solidFill>
                  <a:schemeClr val="accent1"/>
                </a:solidFill>
                <a:latin typeface="Arial"/>
              </a:rPr>
              <a:t>Fandango movie ratings analysis</a:t>
            </a:r>
            <a:endParaRPr lang="en-US" sz="3600" b="0" strike="noStrike" spc="-1">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pPr>
            <a:r>
              <a:rPr lang="en-US" sz="3200" b="1" strike="noStrike" spc="-1">
                <a:solidFill>
                  <a:schemeClr val="accent1">
                    <a:lumMod val="75000"/>
                  </a:schemeClr>
                </a:solidFill>
                <a:latin typeface="Arial"/>
              </a:rPr>
              <a:t>CAPSTONE PROJECT</a:t>
            </a:r>
            <a:endParaRPr lang="en-IN" sz="3200" b="0" strike="noStrike" spc="-1">
              <a:solidFill>
                <a:srgbClr val="000000"/>
              </a:solidFill>
              <a:latin typeface="Arial"/>
            </a:endParaRPr>
          </a:p>
        </p:txBody>
      </p:sp>
      <p:sp>
        <p:nvSpPr>
          <p:cNvPr id="136" name="TextBox 3"/>
          <p:cNvSpPr/>
          <p:nvPr/>
        </p:nvSpPr>
        <p:spPr>
          <a:xfrm>
            <a:off x="3117600" y="4586400"/>
            <a:ext cx="7979760" cy="16156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pPr>
            <a:r>
              <a:rPr lang="en-US" sz="2000" b="1" strike="noStrike" spc="-1" dirty="0">
                <a:solidFill>
                  <a:schemeClr val="accent1">
                    <a:lumMod val="20000"/>
                    <a:lumOff val="80000"/>
                  </a:schemeClr>
                </a:solidFill>
                <a:latin typeface="Arial"/>
              </a:rPr>
              <a:t>Presented By:</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Student name – </a:t>
            </a:r>
            <a:r>
              <a:rPr lang="en-US" sz="2000" b="1" spc="-1" dirty="0">
                <a:solidFill>
                  <a:schemeClr val="accent1">
                    <a:lumMod val="20000"/>
                    <a:lumOff val="80000"/>
                  </a:schemeClr>
                </a:solidFill>
                <a:latin typeface="Arial"/>
              </a:rPr>
              <a:t>P.PAVITHRA</a:t>
            </a:r>
            <a:r>
              <a:rPr lang="en-US" sz="2000" b="1" strike="noStrike" spc="-1" dirty="0">
                <a:solidFill>
                  <a:schemeClr val="accent1">
                    <a:lumMod val="20000"/>
                    <a:lumOff val="80000"/>
                  </a:schemeClr>
                </a:solidFill>
                <a:latin typeface="Arial"/>
              </a:rPr>
              <a:t> </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College name - JP College of Engineering</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Department    -  Electrical and Electronics Engineering</a:t>
            </a:r>
            <a:endParaRPr lang="en-IN" sz="2000" b="0" strike="noStrike" spc="-1" dirty="0">
              <a:solidFill>
                <a:srgbClr val="000000"/>
              </a:solidFill>
              <a:latin typeface="Arial"/>
            </a:endParaRPr>
          </a:p>
          <a:p>
            <a:pPr marL="457200" indent="-457200">
              <a:lnSpc>
                <a:spcPct val="100000"/>
              </a:lnSpc>
              <a:buClr>
                <a:srgbClr val="D2EFFA"/>
              </a:buClr>
              <a:buFont typeface="StarSymbol"/>
              <a:buAutoNum type="arabicPeriod"/>
            </a:pPr>
            <a:r>
              <a:rPr lang="en-US" sz="2000" b="1" strike="noStrike" spc="-1" dirty="0">
                <a:solidFill>
                  <a:schemeClr val="accent1">
                    <a:lumMod val="20000"/>
                    <a:lumOff val="80000"/>
                  </a:schemeClr>
                </a:solidFill>
                <a:latin typeface="Arial"/>
              </a:rPr>
              <a:t>Reg no            </a:t>
            </a:r>
            <a:r>
              <a:rPr lang="en-US" sz="2000" b="1" strike="noStrike" spc="-1">
                <a:solidFill>
                  <a:schemeClr val="accent1">
                    <a:lumMod val="20000"/>
                    <a:lumOff val="80000"/>
                  </a:schemeClr>
                </a:solidFill>
                <a:latin typeface="Arial"/>
              </a:rPr>
              <a:t>-  951221105018</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4"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nSpc>
                <a:spcPct val="110000"/>
              </a:lnSpc>
              <a:spcBef>
                <a:spcPts val="340"/>
              </a:spcBef>
              <a:spcAft>
                <a:spcPts val="601"/>
              </a:spcAft>
              <a:buNone/>
              <a:tabLst>
                <a:tab pos="0" algn="l"/>
              </a:tabLst>
            </a:pPr>
            <a:r>
              <a:rPr lang="en-US" sz="1700" b="0" strike="noStrike" spc="-1">
                <a:solidFill>
                  <a:srgbClr val="404040"/>
                </a:solidFill>
                <a:latin typeface="Franklin Gothic Book"/>
              </a:rPr>
              <a:t>                                                                      </a:t>
            </a:r>
            <a:r>
              <a:rPr lang="en-US" sz="1700" b="1" strike="noStrike" spc="-1">
                <a:solidFill>
                  <a:srgbClr val="404040"/>
                </a:solidFill>
                <a:latin typeface="Times New Roman"/>
              </a:rPr>
              <a:t>Prediction Process</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New Data Input:</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Collect new data or use existing data to make predictions.</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Preprocessing:</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Apply the same data preprocessing steps to the new data.</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Model Inference:</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Use the trained model to make predictions on the new data.</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1" strike="noStrike" spc="-1">
                <a:solidFill>
                  <a:srgbClr val="404040"/>
                </a:solidFill>
                <a:latin typeface="Times New Roman"/>
              </a:rPr>
              <a:t>Results Interpretation:</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           Interpret the model’s predictions in the context of the problem at hand.</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Result</a:t>
            </a:r>
            <a:endParaRPr lang="en-US" sz="4400" b="0" strike="noStrike" spc="-1">
              <a:solidFill>
                <a:srgbClr val="000000"/>
              </a:solidFill>
              <a:latin typeface="Franklin Gothic Book"/>
            </a:endParaRPr>
          </a:p>
        </p:txBody>
      </p:sp>
      <p:graphicFrame>
        <p:nvGraphicFramePr>
          <p:cNvPr id="2" name="Diagram1"/>
          <p:cNvGraphicFramePr/>
          <p:nvPr>
            <p:extLst>
              <p:ext uri="{D42A27DB-BD31-4B8C-83A1-F6EECF244321}">
                <p14:modId xmlns:p14="http://schemas.microsoft.com/office/powerpoint/2010/main" val="2541780705"/>
              </p:ext>
            </p:extLst>
          </p:nvPr>
        </p:nvGraphicFramePr>
        <p:xfrm>
          <a:off x="581040" y="1301760"/>
          <a:ext cx="11029680" cy="4673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Conclusion</a:t>
            </a:r>
            <a:endParaRPr lang="en-US" sz="4400" b="0" strike="noStrike" spc="-1">
              <a:solidFill>
                <a:srgbClr val="000000"/>
              </a:solidFill>
              <a:latin typeface="Franklin Gothic Book"/>
            </a:endParaRPr>
          </a:p>
        </p:txBody>
      </p:sp>
      <p:sp>
        <p:nvSpPr>
          <p:cNvPr id="157" name="PlaceHolder 2"/>
          <p:cNvSpPr>
            <a:spLocks noGrp="1"/>
          </p:cNvSpPr>
          <p:nvPr>
            <p:ph/>
          </p:nvPr>
        </p:nvSpPr>
        <p:spPr>
          <a:xfrm>
            <a:off x="581040" y="1302120"/>
            <a:ext cx="11029320" cy="4672800"/>
          </a:xfrm>
          <a:prstGeom prst="rect">
            <a:avLst/>
          </a:prstGeom>
          <a:noFill/>
          <a:ln w="0">
            <a:noFill/>
          </a:ln>
        </p:spPr>
        <p:txBody>
          <a:bodyPr anchor="ctr">
            <a:normAutofit/>
          </a:bodyPr>
          <a:lstStyle/>
          <a:p>
            <a:pPr marL="305280" indent="-305280">
              <a:lnSpc>
                <a:spcPct val="110000"/>
              </a:lnSpc>
              <a:spcBef>
                <a:spcPts val="320"/>
              </a:spcBef>
              <a:spcAft>
                <a:spcPts val="601"/>
              </a:spcAft>
              <a:buClr>
                <a:srgbClr val="1CADE4"/>
              </a:buClr>
              <a:buSzPct val="92000"/>
              <a:buFont typeface="Wingdings 2" charset="2"/>
              <a:buChar char=""/>
            </a:pPr>
            <a:r>
              <a:rPr lang="en-IN" sz="1600" b="0" strike="noStrike" spc="-1">
                <a:solidFill>
                  <a:srgbClr val="404040"/>
                </a:solidFill>
                <a:latin typeface="Times New Roman"/>
              </a:rPr>
              <a:t>In conclusion, our proposed solution harnesses the power of advanced machine learning algorithms to transform the movie rating process into a dynamic and optimized experience. By metriculously analysing extensive historical movie rating data, we unlock patterns and correlations that are pivotal in addressing key challenges faced by people. </a:t>
            </a:r>
            <a:endParaRPr lang="en-US" sz="1600" b="0" strike="noStrike" spc="-1">
              <a:solidFill>
                <a:srgbClr val="404040"/>
              </a:solidFill>
              <a:latin typeface="Franklin Gothic Boo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p:nvPr>
        </p:nvSpPr>
        <p:spPr>
          <a:xfrm>
            <a:off x="581040" y="1302120"/>
            <a:ext cx="11029320" cy="4672800"/>
          </a:xfrm>
          <a:prstGeom prst="rect">
            <a:avLst/>
          </a:prstGeom>
          <a:noFill/>
          <a:ln w="0">
            <a:noFill/>
          </a:ln>
        </p:spPr>
        <p:txBody>
          <a:bodyPr anchor="t">
            <a:noAutofit/>
          </a:bodyPr>
          <a:lstStyle/>
          <a:p>
            <a:pPr indent="0" algn="just">
              <a:lnSpc>
                <a:spcPct val="110000"/>
              </a:lnSpc>
              <a:spcBef>
                <a:spcPts val="400"/>
              </a:spcBef>
              <a:spcAft>
                <a:spcPts val="601"/>
              </a:spcAft>
              <a:buNone/>
              <a:tabLst>
                <a:tab pos="0" algn="l"/>
              </a:tabLst>
            </a:pPr>
            <a:r>
              <a:rPr lang="en-US" sz="2000" b="1" strike="noStrike" spc="-1">
                <a:solidFill>
                  <a:srgbClr val="404040"/>
                </a:solidFill>
                <a:latin typeface="Franklin Gothic Book"/>
              </a:rPr>
              <a:t>    </a:t>
            </a:r>
            <a:r>
              <a:rPr lang="en-US" sz="1600" b="0" strike="noStrike" spc="-1">
                <a:solidFill>
                  <a:srgbClr val="404040"/>
                </a:solidFill>
                <a:latin typeface="Times New Roman"/>
              </a:rPr>
              <a:t>The proposed solution lays the foundation for ongoing advancements in the realm of movie rating optimization. Here are key areas for future exploration and enhancement.</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Real-time Prediction:</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       </a:t>
            </a:r>
            <a:r>
              <a:rPr lang="en-US" sz="1600" b="0" strike="noStrike" spc="-1">
                <a:solidFill>
                  <a:srgbClr val="404040"/>
                </a:solidFill>
                <a:latin typeface="Times New Roman"/>
              </a:rPr>
              <a:t>Move towards real-time predictive models that account for instant changes in demand, external events, and other dynamic factors to provide users with up-to-the-minute insights for movie rating decisions.</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Personalization and Customization:</a:t>
            </a:r>
            <a:endParaRPr lang="en-US" sz="1600" b="0" strike="noStrike" spc="-1">
              <a:solidFill>
                <a:srgbClr val="404040"/>
              </a:solidFill>
              <a:latin typeface="Franklin Gothic Book"/>
            </a:endParaRPr>
          </a:p>
          <a:p>
            <a:pPr indent="0" algn="just">
              <a:lnSpc>
                <a:spcPct val="110000"/>
              </a:lnSpc>
              <a:spcBef>
                <a:spcPts val="320"/>
              </a:spcBef>
              <a:spcAft>
                <a:spcPts val="601"/>
              </a:spcAft>
              <a:buNone/>
              <a:tabLst>
                <a:tab pos="0" algn="l"/>
              </a:tabLst>
            </a:pPr>
            <a:r>
              <a:rPr lang="en-US" sz="1600" b="1" strike="noStrike" spc="-1">
                <a:solidFill>
                  <a:srgbClr val="404040"/>
                </a:solidFill>
                <a:latin typeface="Times New Roman"/>
              </a:rPr>
              <a:t>        </a:t>
            </a:r>
            <a:r>
              <a:rPr lang="en-US" sz="1600" b="0" strike="noStrike" spc="-1">
                <a:solidFill>
                  <a:srgbClr val="404040"/>
                </a:solidFill>
                <a:latin typeface="Times New Roman"/>
              </a:rPr>
              <a:t>Enhance the predictive models to offer more personalized recommendations by considering individual guest preferences, loyalty history, and user-specific requirements, providing a tailored experience for each reviewer.</a:t>
            </a:r>
            <a:endParaRPr lang="en-US" sz="16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
        <p:nvSpPr>
          <p:cNvPr id="159" name="Title 4"/>
          <p:cNvSpPr/>
          <p:nvPr/>
        </p:nvSpPr>
        <p:spPr>
          <a:xfrm>
            <a:off x="535680" y="844560"/>
            <a:ext cx="11029320" cy="52992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65000"/>
          </a:bodyPr>
          <a:lstStyle/>
          <a:p>
            <a:pPr>
              <a:lnSpc>
                <a:spcPct val="100000"/>
              </a:lnSpc>
            </a:pPr>
            <a:r>
              <a:rPr lang="en-US" sz="4400" b="1" strike="noStrike" cap="all" spc="-1">
                <a:solidFill>
                  <a:schemeClr val="accent1"/>
                </a:solidFill>
                <a:latin typeface="Arial"/>
              </a:rPr>
              <a:t>Future scope</a:t>
            </a:r>
            <a:endParaRPr lang="en-IN" sz="44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References</a:t>
            </a:r>
            <a:endParaRPr lang="en-US" sz="4400" b="0" strike="noStrike" spc="-1">
              <a:solidFill>
                <a:srgbClr val="000000"/>
              </a:solidFill>
              <a:latin typeface="Franklin Gothic Book"/>
            </a:endParaRPr>
          </a:p>
        </p:txBody>
      </p:sp>
      <p:sp>
        <p:nvSpPr>
          <p:cNvPr id="161" name="PlaceHolder 2"/>
          <p:cNvSpPr>
            <a:spLocks noGrp="1"/>
          </p:cNvSpPr>
          <p:nvPr>
            <p:ph/>
          </p:nvPr>
        </p:nvSpPr>
        <p:spPr>
          <a:xfrm>
            <a:off x="581040" y="1302120"/>
            <a:ext cx="11029320" cy="4672800"/>
          </a:xfrm>
          <a:prstGeom prst="rect">
            <a:avLst/>
          </a:prstGeom>
          <a:noFill/>
          <a:ln w="0">
            <a:noFill/>
          </a:ln>
        </p:spPr>
        <p:txBody>
          <a:bodyPr anchor="ctr">
            <a:normAutofit/>
          </a:bodyPr>
          <a:lstStyle/>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2"/>
              </a:rPr>
              <a:t>https://www.kaggle.com/datasets</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3"/>
              </a:rPr>
              <a:t>https://pandas.pydata.org/pandas-docs/stable/user guide/index.html</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4"/>
              </a:rPr>
              <a:t>https://seaborn.pydata.org/</a:t>
            </a:r>
            <a:endParaRPr lang="en-US" sz="1600" b="0" strike="noStrike" spc="-1">
              <a:solidFill>
                <a:srgbClr val="404040"/>
              </a:solidFill>
              <a:latin typeface="Franklin Gothic Book"/>
            </a:endParaRPr>
          </a:p>
          <a:p>
            <a:pPr marL="305280" indent="-305280">
              <a:lnSpc>
                <a:spcPct val="110000"/>
              </a:lnSpc>
              <a:spcBef>
                <a:spcPts val="320"/>
              </a:spcBef>
              <a:spcAft>
                <a:spcPts val="601"/>
              </a:spcAft>
              <a:buClr>
                <a:srgbClr val="1CADE4"/>
              </a:buClr>
              <a:buSzPct val="92000"/>
              <a:buFont typeface="Arial"/>
              <a:buChar char="•"/>
            </a:pPr>
            <a:r>
              <a:rPr lang="en-IN" sz="1600" b="0" u="sng" strike="noStrike" spc="-1">
                <a:solidFill>
                  <a:srgbClr val="96DE37"/>
                </a:solidFill>
                <a:uFillTx/>
                <a:latin typeface="Times New Roman"/>
                <a:hlinkClick r:id="rId5"/>
              </a:rPr>
              <a:t>https://matplotlib.org/stable/contents.html</a:t>
            </a:r>
            <a:endParaRPr lang="en-US" sz="1600" b="0" strike="noStrike" spc="-1">
              <a:solidFill>
                <a:srgbClr val="404040"/>
              </a:solidFill>
              <a:latin typeface="Franklin Gothic Book"/>
            </a:endParaRPr>
          </a:p>
          <a:p>
            <a:pPr marL="305280"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463040" y="2766240"/>
            <a:ext cx="9298440" cy="1325160"/>
          </a:xfrm>
          <a:prstGeom prst="rect">
            <a:avLst/>
          </a:prstGeom>
          <a:noFill/>
          <a:ln w="0">
            <a:noFill/>
          </a:ln>
        </p:spPr>
        <p:txBody>
          <a:bodyPr anchor="b">
            <a:noAutofit/>
          </a:bodyPr>
          <a:lstStyle/>
          <a:p>
            <a:pPr indent="0" algn="ctr">
              <a:lnSpc>
                <a:spcPct val="100000"/>
              </a:lnSpc>
              <a:buNone/>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lstStyle/>
          <a:p>
            <a:pPr indent="0">
              <a:lnSpc>
                <a:spcPct val="100000"/>
              </a:lnSpc>
              <a:buNone/>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lstStyle/>
          <a:p>
            <a:pPr indent="0">
              <a:lnSpc>
                <a:spcPct val="110000"/>
              </a:lnSpc>
              <a:spcBef>
                <a:spcPts val="400"/>
              </a:spcBef>
              <a:spcAft>
                <a:spcPts val="601"/>
              </a:spcAft>
              <a:buNone/>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Proposed System/Solution</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System Development Approach</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Algorithm &amp; Deployment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 </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References</a:t>
            </a:r>
            <a:endParaRPr lang="en-US" sz="20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rPr>
              <a:t>Problem Statement</a:t>
            </a:r>
            <a:endParaRPr lang="en-US" sz="4400" b="0" strike="noStrike" spc="-1">
              <a:solidFill>
                <a:srgbClr val="000000"/>
              </a:solidFill>
              <a:latin typeface="Franklin Gothic Book"/>
            </a:endParaRPr>
          </a:p>
        </p:txBody>
      </p:sp>
      <p:sp>
        <p:nvSpPr>
          <p:cNvPr id="140" name="PlaceHolder 2"/>
          <p:cNvSpPr>
            <a:spLocks noGrp="1"/>
          </p:cNvSpPr>
          <p:nvPr>
            <p:ph/>
          </p:nvPr>
        </p:nvSpPr>
        <p:spPr>
          <a:xfrm>
            <a:off x="452520" y="1237680"/>
            <a:ext cx="11029320" cy="4672800"/>
          </a:xfrm>
          <a:prstGeom prst="rect">
            <a:avLst/>
          </a:prstGeom>
          <a:noFill/>
          <a:ln w="0">
            <a:noFill/>
          </a:ln>
        </p:spPr>
        <p:txBody>
          <a:bodyPr anchor="ctr">
            <a:normAutofit/>
          </a:bodyPr>
          <a:lstStyle/>
          <a:p>
            <a:pPr marL="305280" indent="-305280" algn="just">
              <a:lnSpc>
                <a:spcPct val="110000"/>
              </a:lnSpc>
              <a:spcBef>
                <a:spcPts val="400"/>
              </a:spcBef>
              <a:spcAft>
                <a:spcPts val="601"/>
              </a:spcAft>
              <a:buClr>
                <a:srgbClr val="1CADE4"/>
              </a:buClr>
              <a:buSzPct val="92000"/>
              <a:buFont typeface="Wingdings 2" charset="2"/>
              <a:buChar char=""/>
            </a:pPr>
            <a:r>
              <a:rPr lang="en-US" sz="2000" b="1" strike="noStrike" spc="-1">
                <a:solidFill>
                  <a:srgbClr val="404040"/>
                </a:solidFill>
                <a:latin typeface="Times New Roman"/>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US" sz="20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rPr>
              <a:t>Proposed Solution</a:t>
            </a:r>
            <a:endParaRPr lang="en-US" sz="4400" b="0" strike="noStrike" spc="-1">
              <a:solidFill>
                <a:srgbClr val="000000"/>
              </a:solidFill>
              <a:latin typeface="Franklin Gothic Book"/>
            </a:endParaRPr>
          </a:p>
        </p:txBody>
      </p:sp>
      <p:sp>
        <p:nvSpPr>
          <p:cNvPr id="142" name="Rectangle 3"/>
          <p:cNvSpPr/>
          <p:nvPr/>
        </p:nvSpPr>
        <p:spPr>
          <a:xfrm>
            <a:off x="718560" y="1166760"/>
            <a:ext cx="11215080" cy="502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Perform exploratory data analysis to understand the distribution of ratings.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Use statistical tests to identify any significant deviations from a normal distribution, which could indicate bias.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Reverse-engineer the rating algorithm, if possible, to understand how the ratings are calculated.</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Compare the actual user-submitted ratings with the displayed ratings to check for rounding up practices.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buClr>
                <a:srgbClr val="000000"/>
              </a:buClr>
              <a:buFont typeface="Franklin Gothic Demi"/>
              <a:buAutoNum type="arabicPeriod"/>
            </a:pPr>
            <a:r>
              <a:rPr lang="en-US" sz="1800" b="1" strike="noStrike" spc="-1">
                <a:solidFill>
                  <a:srgbClr val="000000"/>
                </a:solidFill>
                <a:latin typeface="Times New Roman"/>
              </a:rPr>
              <a:t>Implement machine learning models to predict unbiased ratings based on user reviews and other metadata.Apply fairness-aware algorithms that can detect and correct for biases.</a:t>
            </a:r>
            <a:endParaRPr lang="en-IN" sz="1800" b="0" strike="noStrike" spc="-1">
              <a:solidFill>
                <a:srgbClr val="000000"/>
              </a:solidFill>
              <a:latin typeface="Arial"/>
            </a:endParaRPr>
          </a:p>
          <a:p>
            <a:pPr algn="just">
              <a:lnSpc>
                <a:spcPct val="100000"/>
              </a:lnSpc>
            </a:pPr>
            <a:endParaRPr lang="en-IN" sz="1800" b="0" strike="noStrike" spc="-1">
              <a:solidFill>
                <a:srgbClr val="000000"/>
              </a:solidFill>
              <a:latin typeface="Arial"/>
            </a:endParaRPr>
          </a:p>
          <a:p>
            <a:pPr marL="343080" indent="-343080" algn="just">
              <a:lnSpc>
                <a:spcPct val="100000"/>
              </a:lnSpc>
              <a:tabLst>
                <a:tab pos="0" algn="l"/>
              </a:tabLst>
            </a:pPr>
            <a:r>
              <a:rPr lang="en-US" sz="1800" b="0" strike="noStrike" spc="-1">
                <a:solidFill>
                  <a:srgbClr val="000000"/>
                </a:solidFill>
                <a:latin typeface="Franklin Gothic Book"/>
              </a:rPr>
              <a:t>      </a:t>
            </a:r>
            <a:r>
              <a:rPr lang="en-US" sz="1800" b="1" strike="noStrike" spc="-1">
                <a:solidFill>
                  <a:srgbClr val="000000"/>
                </a:solidFill>
                <a:latin typeface="Times New Roman"/>
              </a:rPr>
              <a:t>This solution aims to ensure that Fandango’s movie ratings are fair, accurate, and trustworthy, ultimately leading to a more reliable platform for both consumers and filmmakers</a:t>
            </a:r>
            <a:endParaRPr lang="en-IN" sz="1800" b="0" strike="noStrike" spc="-1">
              <a:solidFill>
                <a:srgbClr val="000000"/>
              </a:solidFill>
              <a:latin typeface="Arial"/>
            </a:endParaRPr>
          </a:p>
          <a:p>
            <a:pPr algn="just">
              <a:lnSpc>
                <a:spcPct val="100000"/>
              </a:lnSpc>
              <a:tabLst>
                <a:tab pos="0" algn="l"/>
              </a:tabLst>
            </a:pPr>
            <a:endParaRPr lang="en-IN" sz="1800" b="0" strike="noStrike" spc="-1">
              <a:solidFill>
                <a:srgbClr val="000000"/>
              </a:solidFill>
              <a:latin typeface="Arial"/>
            </a:endParaRPr>
          </a:p>
          <a:p>
            <a:pPr algn="just">
              <a:lnSpc>
                <a:spcPct val="100000"/>
              </a:lnSpc>
              <a:tabLst>
                <a:tab pos="0" algn="l"/>
              </a:tabLst>
            </a:pPr>
            <a:endParaRPr lang="en-IN" sz="1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System  Approach</a:t>
            </a:r>
            <a:endParaRPr lang="en-US" sz="4400" b="0" strike="noStrike" spc="-1">
              <a:solidFill>
                <a:srgbClr val="000000"/>
              </a:solidFill>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anchor="t">
            <a:normAutofit fontScale="98000"/>
          </a:bodyPr>
          <a:lstStyle/>
          <a:p>
            <a:pPr marL="299880" indent="0" algn="just">
              <a:lnSpc>
                <a:spcPct val="110000"/>
              </a:lnSpc>
              <a:spcBef>
                <a:spcPts val="320"/>
              </a:spcBef>
              <a:spcAft>
                <a:spcPts val="601"/>
              </a:spcAft>
              <a:buNone/>
              <a:tabLst>
                <a:tab pos="0" algn="l"/>
              </a:tabLst>
            </a:pPr>
            <a:r>
              <a:rPr lang="en-IN" sz="1600" b="0" strike="noStrike" spc="-1">
                <a:solidFill>
                  <a:srgbClr val="0F0F0F"/>
                </a:solidFill>
                <a:latin typeface="Times New Roman"/>
              </a:rPr>
              <a:t>      Building the proposed solution would involve a combination of  data processing, feature engineering, and machine learning.Here are the key system and library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System requirement:</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1.Hardware:</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 computer with sufficient processing power, preferably with multiple cores or a GPU for a faster training of machine  learning models.</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Adequate RAM to handle the size of the dataset and computational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2.Software:</a:t>
            </a:r>
            <a:endParaRPr lang="en-US" sz="1600" b="0" strike="noStrike" spc="-1">
              <a:solidFill>
                <a:srgbClr val="404040"/>
              </a:solidFill>
              <a:latin typeface="Franklin Gothic Book"/>
            </a:endParaRPr>
          </a:p>
          <a:p>
            <a:pPr marL="299880" indent="-299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An operating system compatible with the required machine learning libraries(eg.Windows, Linux, maacOS).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Library Requirements:</a:t>
            </a:r>
            <a:endParaRPr lang="en-US" sz="1600" b="0" strike="noStrike" spc="-1">
              <a:solidFill>
                <a:srgbClr val="404040"/>
              </a:solidFill>
              <a:latin typeface="Franklin Gothic Book"/>
            </a:endParaRPr>
          </a:p>
          <a:p>
            <a:pPr marL="299880" indent="0" algn="just">
              <a:lnSpc>
                <a:spcPct val="110000"/>
              </a:lnSpc>
              <a:spcBef>
                <a:spcPts val="320"/>
              </a:spcBef>
              <a:spcAft>
                <a:spcPts val="601"/>
              </a:spcAft>
              <a:buNone/>
              <a:tabLst>
                <a:tab pos="0" algn="l"/>
              </a:tabLst>
            </a:pPr>
            <a:r>
              <a:rPr lang="en-IN" sz="1600" b="1" strike="noStrike" spc="-1">
                <a:solidFill>
                  <a:srgbClr val="0F0F0F"/>
                </a:solidFill>
                <a:latin typeface="Times New Roman"/>
              </a:rPr>
              <a:t>1.Data Processing and Analysis:</a:t>
            </a:r>
            <a:endParaRPr lang="en-US" sz="1600" b="0" strike="noStrike" spc="-1">
              <a:solidFill>
                <a:srgbClr val="404040"/>
              </a:solidFill>
              <a:latin typeface="Franklin Gothic Book"/>
            </a:endParaRPr>
          </a:p>
          <a:p>
            <a:pPr marL="335880" indent="-335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Pandas: For data manipulation and analysis.</a:t>
            </a:r>
            <a:endParaRPr lang="en-US" sz="1600" b="0" strike="noStrike" spc="-1">
              <a:solidFill>
                <a:srgbClr val="404040"/>
              </a:solidFill>
              <a:latin typeface="Franklin Gothic Book"/>
            </a:endParaRPr>
          </a:p>
          <a:p>
            <a:pPr marL="335880" indent="-335880" algn="just">
              <a:lnSpc>
                <a:spcPct val="110000"/>
              </a:lnSpc>
              <a:spcBef>
                <a:spcPts val="320"/>
              </a:spcBef>
              <a:spcAft>
                <a:spcPts val="601"/>
              </a:spcAft>
              <a:buClr>
                <a:srgbClr val="1CADE4"/>
              </a:buClr>
              <a:buSzPct val="92000"/>
              <a:buFont typeface="Arial"/>
              <a:buChar char="•"/>
              <a:tabLst>
                <a:tab pos="0" algn="l"/>
              </a:tabLst>
            </a:pPr>
            <a:r>
              <a:rPr lang="en-IN" sz="1600" b="0" strike="noStrike" spc="-1">
                <a:solidFill>
                  <a:srgbClr val="0F0F0F"/>
                </a:solidFill>
                <a:latin typeface="Times New Roman"/>
              </a:rPr>
              <a:t>Numpy: For numerical operations on data.</a:t>
            </a: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indent="0">
              <a:lnSpc>
                <a:spcPct val="110000"/>
              </a:lnSpc>
              <a:spcBef>
                <a:spcPts val="320"/>
              </a:spcBef>
              <a:spcAft>
                <a:spcPts val="601"/>
              </a:spcAft>
              <a:buNone/>
              <a:tabLst>
                <a:tab pos="0" algn="l"/>
              </a:tabLst>
            </a:pPr>
            <a:endParaRPr lang="en-US" sz="1600" b="0" strike="noStrike" spc="-1">
              <a:solidFill>
                <a:srgbClr val="404040"/>
              </a:solidFill>
              <a:latin typeface="Franklin Gothic Book"/>
            </a:endParaRPr>
          </a:p>
          <a:p>
            <a:pPr marL="299880"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System  Approach - cont</a:t>
            </a:r>
            <a:endParaRPr lang="en-US" sz="2800" b="0" strike="noStrike" spc="-1">
              <a:solidFill>
                <a:srgbClr val="000000"/>
              </a:solidFill>
              <a:latin typeface="Franklin Gothic Book"/>
            </a:endParaRPr>
          </a:p>
        </p:txBody>
      </p:sp>
      <p:sp>
        <p:nvSpPr>
          <p:cNvPr id="146" name="PlaceHolder 2"/>
          <p:cNvSpPr>
            <a:spLocks noGrp="1"/>
          </p:cNvSpPr>
          <p:nvPr>
            <p:ph/>
          </p:nvPr>
        </p:nvSpPr>
        <p:spPr>
          <a:xfrm>
            <a:off x="581040" y="1302120"/>
            <a:ext cx="11029320" cy="4672800"/>
          </a:xfrm>
          <a:prstGeom prst="rect">
            <a:avLst/>
          </a:prstGeom>
          <a:noFill/>
          <a:ln w="0">
            <a:noFill/>
          </a:ln>
        </p:spPr>
        <p:txBody>
          <a:bodyPr anchor="t">
            <a:normAutofit/>
          </a:bodyPr>
          <a:lstStyle/>
          <a:p>
            <a:pPr marL="306000" indent="0">
              <a:lnSpc>
                <a:spcPct val="110000"/>
              </a:lnSpc>
              <a:spcBef>
                <a:spcPts val="400"/>
              </a:spcBef>
              <a:spcAft>
                <a:spcPts val="601"/>
              </a:spcAft>
              <a:buNone/>
              <a:tabLst>
                <a:tab pos="0" algn="l"/>
              </a:tabLst>
            </a:pPr>
            <a:r>
              <a:rPr lang="en-US" sz="2000" b="1" strike="noStrike" spc="-1">
                <a:solidFill>
                  <a:srgbClr val="404040"/>
                </a:solidFill>
                <a:latin typeface="Times New Roman"/>
              </a:rPr>
              <a:t>2.Data Visualization:</a:t>
            </a:r>
            <a:endParaRPr lang="en-US" sz="2000" b="0" strike="noStrike" spc="-1">
              <a:solidFill>
                <a:srgbClr val="404040"/>
              </a:solidFill>
              <a:latin typeface="Franklin Gothic Book"/>
            </a:endParaRPr>
          </a:p>
          <a:p>
            <a:pPr marL="306000" indent="-306000">
              <a:lnSpc>
                <a:spcPct val="110000"/>
              </a:lnSpc>
              <a:spcBef>
                <a:spcPts val="320"/>
              </a:spcBef>
              <a:spcAft>
                <a:spcPts val="601"/>
              </a:spcAft>
              <a:buClr>
                <a:srgbClr val="1CADE4"/>
              </a:buClr>
              <a:buSzPct val="92000"/>
              <a:buFont typeface="Arial"/>
              <a:buChar char="•"/>
              <a:tabLst>
                <a:tab pos="0" algn="l"/>
              </a:tabLst>
            </a:pPr>
            <a:r>
              <a:rPr lang="en-US" sz="1600" b="0" strike="noStrike" spc="-1">
                <a:solidFill>
                  <a:srgbClr val="404040"/>
                </a:solidFill>
                <a:latin typeface="Times New Roman"/>
              </a:rPr>
              <a:t>Matplotlib and Seaborn: For creating visualizations to understand patterns.</a:t>
            </a:r>
            <a:endParaRPr lang="en-US" sz="1600" b="0" strike="noStrike" spc="-1">
              <a:solidFill>
                <a:srgbClr val="404040"/>
              </a:solidFill>
              <a:latin typeface="Franklin Gothic Book"/>
            </a:endParaRPr>
          </a:p>
          <a:p>
            <a:pPr marL="306000" indent="-306000">
              <a:lnSpc>
                <a:spcPct val="110000"/>
              </a:lnSpc>
              <a:spcBef>
                <a:spcPts val="320"/>
              </a:spcBef>
              <a:spcAft>
                <a:spcPts val="601"/>
              </a:spcAft>
              <a:buClr>
                <a:srgbClr val="1CADE4"/>
              </a:buClr>
              <a:buSzPct val="92000"/>
              <a:buFont typeface="Arial"/>
              <a:buChar char="•"/>
              <a:tabLst>
                <a:tab pos="0" algn="l"/>
              </a:tabLst>
            </a:pPr>
            <a:r>
              <a:rPr lang="en-US" sz="1600" b="0" strike="noStrike" spc="-1">
                <a:solidFill>
                  <a:srgbClr val="404040"/>
                </a:solidFill>
                <a:latin typeface="Times New Roman"/>
              </a:rPr>
              <a:t>Plotly or Bokeh: Interactive visualization libraries for more complex visualization.  </a:t>
            </a:r>
            <a:endParaRPr lang="en-US" sz="16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lstStyle/>
          <a:p>
            <a:pPr indent="0">
              <a:lnSpc>
                <a:spcPct val="100000"/>
              </a:lnSpc>
              <a:buNone/>
            </a:pPr>
            <a:r>
              <a:rPr lang="en-US" sz="4400" b="1" strike="noStrike" cap="all" spc="-1">
                <a:solidFill>
                  <a:schemeClr val="accent1"/>
                </a:solidFill>
                <a:latin typeface="Arial"/>
                <a:ea typeface="Franklin Gothic Demi"/>
              </a:rPr>
              <a:t>Algorithm &amp; Deployment</a:t>
            </a:r>
            <a:endParaRPr lang="en-US" sz="4400" b="0" strike="noStrike" spc="-1">
              <a:solidFill>
                <a:srgbClr val="000000"/>
              </a:solidFill>
              <a:latin typeface="Franklin Gothic Book"/>
            </a:endParaRPr>
          </a:p>
        </p:txBody>
      </p:sp>
      <p:sp>
        <p:nvSpPr>
          <p:cNvPr id="148" name="PlaceHolder 2"/>
          <p:cNvSpPr>
            <a:spLocks noGrp="1"/>
          </p:cNvSpPr>
          <p:nvPr>
            <p:ph/>
          </p:nvPr>
        </p:nvSpPr>
        <p:spPr>
          <a:xfrm>
            <a:off x="581040" y="1302120"/>
            <a:ext cx="11029320" cy="4771800"/>
          </a:xfrm>
          <a:prstGeom prst="rect">
            <a:avLst/>
          </a:prstGeom>
          <a:noFill/>
          <a:ln w="0">
            <a:noFill/>
          </a:ln>
        </p:spPr>
        <p:txBody>
          <a:bodyPr anchor="t">
            <a:normAutofit/>
          </a:bodyPr>
          <a:lstStyle/>
          <a:p>
            <a:pPr marL="305280" indent="0">
              <a:lnSpc>
                <a:spcPct val="110000"/>
              </a:lnSpc>
              <a:spcBef>
                <a:spcPts val="340"/>
              </a:spcBef>
              <a:spcAft>
                <a:spcPts val="601"/>
              </a:spcAft>
              <a:buNone/>
              <a:tabLst>
                <a:tab pos="0" algn="l"/>
              </a:tabLst>
            </a:pPr>
            <a:r>
              <a:rPr lang="en-IN" sz="1700" b="0" strike="noStrike" spc="-1">
                <a:solidFill>
                  <a:srgbClr val="404040"/>
                </a:solidFill>
                <a:latin typeface="Franklin Gothic Book"/>
              </a:rPr>
              <a:t>                                                                      </a:t>
            </a:r>
            <a:r>
              <a:rPr lang="en-IN" sz="1700" b="1" strike="noStrike" spc="-1">
                <a:solidFill>
                  <a:srgbClr val="404040"/>
                </a:solidFill>
                <a:latin typeface="Times New Roman"/>
              </a:rPr>
              <a:t>Algorithm Selection</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Exploration: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Explore  the fandango movie rating dataset’s structure, features, and target variable(s).</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Identify potential patterns, correlations, and outliers</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Problem Formulation: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Define the problem:Predicting the </a:t>
            </a:r>
            <a:r>
              <a:rPr lang="en-US" sz="1700" b="0" strike="noStrike" spc="-1">
                <a:solidFill>
                  <a:srgbClr val="404040"/>
                </a:solidFill>
                <a:latin typeface="Times New Roman"/>
              </a:rPr>
              <a:t>consumers in making informed choices about which movies to watch by providing ratings and reviews.</a:t>
            </a:r>
            <a:r>
              <a:rPr lang="en-IN" sz="1700" b="0" strike="noStrike" spc="-1">
                <a:solidFill>
                  <a:srgbClr val="404040"/>
                </a:solidFill>
                <a:latin typeface="Times New Roman"/>
              </a:rPr>
              <a:t> </a:t>
            </a:r>
            <a:endParaRPr lang="en-US" sz="1700" b="0" strike="noStrike" spc="-1">
              <a:solidFill>
                <a:srgbClr val="404040"/>
              </a:solidFill>
              <a:latin typeface="Franklin Gothic Book"/>
            </a:endParaRPr>
          </a:p>
          <a:p>
            <a:pPr marL="305280" indent="0">
              <a:lnSpc>
                <a:spcPct val="110000"/>
              </a:lnSpc>
              <a:spcBef>
                <a:spcPts val="340"/>
              </a:spcBef>
              <a:spcAft>
                <a:spcPts val="601"/>
              </a:spcAft>
              <a:buNone/>
              <a:tabLst>
                <a:tab pos="0" algn="l"/>
              </a:tabLst>
            </a:pPr>
            <a:r>
              <a:rPr lang="en-IN" sz="1700" b="1" strike="noStrike" spc="-1">
                <a:solidFill>
                  <a:srgbClr val="404040"/>
                </a:solidFill>
                <a:latin typeface="Times New Roman"/>
              </a:rPr>
              <a:t>Algorithm Selection</a:t>
            </a:r>
            <a:endParaRPr lang="en-US" sz="1700" b="0" strike="noStrike" spc="-1">
              <a:solidFill>
                <a:srgbClr val="404040"/>
              </a:solidFill>
              <a:latin typeface="Franklin Gothic Book"/>
            </a:endParaRPr>
          </a:p>
          <a:p>
            <a:pPr marL="305280" indent="-30528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Regression tasks (eg. Predicting daily rates)</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Franklin Gothic Demi"/>
              <a:buAutoNum type="romanLcPeriod"/>
              <a:tabLst>
                <a:tab pos="0" algn="l"/>
              </a:tabLst>
            </a:pPr>
            <a:r>
              <a:rPr lang="en-IN" sz="1700" b="0" strike="noStrike" spc="-1">
                <a:solidFill>
                  <a:srgbClr val="404040"/>
                </a:solidFill>
                <a:latin typeface="Times New Roman"/>
              </a:rPr>
              <a:t>  consider linear regression, decision trees, or ensemble methods (XGBoost, LightGBM).</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Classification tasks (eg, predicting special  tasks)</a:t>
            </a:r>
            <a:endParaRPr lang="en-US" sz="1700" b="0" strike="noStrike" spc="-1">
              <a:solidFill>
                <a:srgbClr val="404040"/>
              </a:solidFill>
              <a:latin typeface="Franklin Gothic Book"/>
            </a:endParaRPr>
          </a:p>
          <a:p>
            <a:pPr marL="399960" indent="-399960">
              <a:lnSpc>
                <a:spcPct val="110000"/>
              </a:lnSpc>
              <a:spcBef>
                <a:spcPts val="340"/>
              </a:spcBef>
              <a:spcAft>
                <a:spcPts val="601"/>
              </a:spcAft>
              <a:buClr>
                <a:srgbClr val="1CADE4"/>
              </a:buClr>
              <a:buSzPct val="92000"/>
              <a:buFont typeface="Franklin Gothic Demi"/>
              <a:buAutoNum type="romanLcPeriod"/>
              <a:tabLst>
                <a:tab pos="0" algn="l"/>
              </a:tabLst>
            </a:pPr>
            <a:r>
              <a:rPr lang="en-IN" sz="1700" b="0" strike="noStrike" spc="-1">
                <a:solidFill>
                  <a:srgbClr val="404040"/>
                </a:solidFill>
                <a:latin typeface="Times New Roman"/>
              </a:rPr>
              <a:t>Consider logistic regression,decision trees, or random forests.</a:t>
            </a:r>
            <a:endParaRPr lang="en-US" sz="1700" b="0" strike="noStrike" spc="-1">
              <a:solidFill>
                <a:srgbClr val="404040"/>
              </a:solidFill>
              <a:latin typeface="Franklin Gothic Book"/>
            </a:endParaRPr>
          </a:p>
          <a:p>
            <a:pPr indent="0">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                                                                   Data Input</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Collection:</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US" sz="1700" b="0" strike="noStrike" spc="-1">
                <a:solidFill>
                  <a:srgbClr val="404040"/>
                </a:solidFill>
                <a:latin typeface="Times New Roman"/>
              </a:rPr>
              <a:t>Collect a comprehensive dataset of movie ratings from Fandango’s website.</a:t>
            </a:r>
            <a:endParaRPr lang="en-US" sz="1700" b="0" strike="noStrike" spc="-1">
              <a:solidFill>
                <a:srgbClr val="404040"/>
              </a:solidFill>
              <a:latin typeface="Franklin Gothic Book"/>
            </a:endParaRPr>
          </a:p>
          <a:p>
            <a:pPr marL="306000" indent="0">
              <a:lnSpc>
                <a:spcPct val="110000"/>
              </a:lnSpc>
              <a:spcBef>
                <a:spcPts val="340"/>
              </a:spcBef>
              <a:spcAft>
                <a:spcPts val="601"/>
              </a:spcAft>
              <a:buNone/>
              <a:tabLst>
                <a:tab pos="0" algn="l"/>
              </a:tabLst>
            </a:pPr>
            <a:r>
              <a:rPr lang="en-IN" sz="1700" b="1" strike="noStrike" spc="-1">
                <a:solidFill>
                  <a:srgbClr val="404040"/>
                </a:solidFill>
                <a:latin typeface="Times New Roman"/>
              </a:rPr>
              <a:t>Data Cleaning:</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US" sz="1700" b="0" strike="noStrike" spc="-1">
                <a:solidFill>
                  <a:srgbClr val="404040"/>
                </a:solidFill>
                <a:latin typeface="Times New Roman"/>
              </a:rPr>
              <a:t>      Clean the data to remove any duplicates or inconsistencies. Normalize the data to ensure comparability across different movies and time periods</a:t>
            </a:r>
            <a:r>
              <a:rPr lang="en-US" sz="1700" b="1" strike="noStrike" spc="-1">
                <a:solidFill>
                  <a:srgbClr val="404040"/>
                </a:solidFill>
                <a:latin typeface="Times New Roman"/>
              </a:rPr>
              <a:t>.</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Feature Engineering:</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Arial"/>
              <a:buChar char="•"/>
              <a:tabLst>
                <a:tab pos="0" algn="l"/>
              </a:tabLst>
            </a:pPr>
            <a:r>
              <a:rPr lang="en-IN" sz="1700" b="0" strike="noStrike" spc="-1">
                <a:solidFill>
                  <a:srgbClr val="404040"/>
                </a:solidFill>
                <a:latin typeface="Times New Roman"/>
              </a:rPr>
              <a:t>Create new features or modify existing ones  based on domain knowledge.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9320" cy="529920"/>
          </a:xfrm>
          <a:prstGeom prst="rect">
            <a:avLst/>
          </a:prstGeom>
          <a:noFill/>
          <a:ln w="0">
            <a:noFill/>
          </a:ln>
        </p:spPr>
        <p:txBody>
          <a:bodyPr anchor="b">
            <a:noAutofit/>
          </a:bodyPr>
          <a:lstStyle/>
          <a:p>
            <a:pPr indent="0">
              <a:lnSpc>
                <a:spcPct val="100000"/>
              </a:lnSpc>
              <a:buNone/>
            </a:pPr>
            <a:r>
              <a:rPr lang="en-US" sz="2800" b="1" strike="noStrike" cap="all" spc="-1">
                <a:solidFill>
                  <a:schemeClr val="accent1"/>
                </a:solidFill>
                <a:latin typeface="Arial"/>
                <a:ea typeface="Franklin Gothic Demi"/>
              </a:rPr>
              <a:t>Algorithm &amp; Deployment</a:t>
            </a:r>
            <a:endParaRPr lang="en-US" sz="2800" b="0" strike="noStrike" spc="-1">
              <a:solidFill>
                <a:srgbClr val="000000"/>
              </a:solidFill>
              <a:latin typeface="Franklin Gothic Book"/>
            </a:endParaRPr>
          </a:p>
        </p:txBody>
      </p:sp>
      <p:sp>
        <p:nvSpPr>
          <p:cNvPr id="152" name="PlaceHolder 2"/>
          <p:cNvSpPr>
            <a:spLocks noGrp="1"/>
          </p:cNvSpPr>
          <p:nvPr>
            <p:ph/>
          </p:nvPr>
        </p:nvSpPr>
        <p:spPr>
          <a:xfrm>
            <a:off x="581040" y="1302120"/>
            <a:ext cx="11029320" cy="4672800"/>
          </a:xfrm>
          <a:prstGeom prst="rect">
            <a:avLst/>
          </a:prstGeom>
          <a:noFill/>
          <a:ln w="0">
            <a:noFill/>
          </a:ln>
        </p:spPr>
        <p:txBody>
          <a:bodyPr anchor="t">
            <a:noAutofit/>
          </a:bodyPr>
          <a:lstStyle/>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Training Process</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Data Splitting:</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Divide the dataset into training and testing sets to evaluate the model’s performance.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Feature Scaling:           </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0" strike="noStrike" spc="-1">
                <a:solidFill>
                  <a:srgbClr val="404040"/>
                </a:solidFill>
                <a:latin typeface="Times New Roman"/>
              </a:rPr>
              <a:t>        Standardize or normalize numerical features to ensure they have a consistent scale.</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Model Training:</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Wingdings 2" charset="2"/>
              <a:buChar char=""/>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Use the selected algorithm to train the model on the training dataset.</a:t>
            </a:r>
            <a:endParaRPr lang="en-US" sz="1700" b="0" strike="noStrike" spc="-1">
              <a:solidFill>
                <a:srgbClr val="404040"/>
              </a:solidFill>
              <a:latin typeface="Franklin Gothic Book"/>
            </a:endParaRPr>
          </a:p>
          <a:p>
            <a:pPr marL="306000" indent="-306000" algn="just">
              <a:lnSpc>
                <a:spcPct val="110000"/>
              </a:lnSpc>
              <a:spcBef>
                <a:spcPts val="340"/>
              </a:spcBef>
              <a:spcAft>
                <a:spcPts val="601"/>
              </a:spcAft>
              <a:buClr>
                <a:srgbClr val="1CADE4"/>
              </a:buClr>
              <a:buSzPct val="92000"/>
              <a:buFont typeface="Wingdings 2" charset="2"/>
              <a:buChar char=""/>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Adjust the hyperparameters to optimize model performance.</a:t>
            </a:r>
            <a:r>
              <a:rPr lang="en-IN" sz="1700" b="1" strike="noStrike" spc="-1">
                <a:solidFill>
                  <a:srgbClr val="404040"/>
                </a:solidFill>
                <a:latin typeface="Times New Roman"/>
              </a:rPr>
              <a:t>       </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Model Evaluation:</a:t>
            </a:r>
            <a:endParaRPr lang="en-US" sz="1700" b="0" strike="noStrike" spc="-1">
              <a:solidFill>
                <a:srgbClr val="404040"/>
              </a:solidFill>
              <a:latin typeface="Franklin Gothic Book"/>
            </a:endParaRPr>
          </a:p>
          <a:p>
            <a:pPr marL="306000" indent="0" algn="just">
              <a:lnSpc>
                <a:spcPct val="110000"/>
              </a:lnSpc>
              <a:spcBef>
                <a:spcPts val="340"/>
              </a:spcBef>
              <a:spcAft>
                <a:spcPts val="601"/>
              </a:spcAft>
              <a:buNone/>
              <a:tabLst>
                <a:tab pos="0" algn="l"/>
              </a:tabLst>
            </a:pPr>
            <a:r>
              <a:rPr lang="en-IN" sz="1700" b="1" strike="noStrike" spc="-1">
                <a:solidFill>
                  <a:srgbClr val="404040"/>
                </a:solidFill>
                <a:latin typeface="Times New Roman"/>
              </a:rPr>
              <a:t>        </a:t>
            </a:r>
            <a:r>
              <a:rPr lang="en-IN" sz="1700" b="0" strike="noStrike" spc="-1">
                <a:solidFill>
                  <a:srgbClr val="404040"/>
                </a:solidFill>
                <a:latin typeface="Times New Roman"/>
              </a:rPr>
              <a:t>Evaluate the model on the testing dataset using appropriate metics (eg, Mean Squared Error for regression, accuracy, precision, recall for classification).                                </a:t>
            </a:r>
            <a:endParaRPr lang="en-US" sz="1700" b="0" strike="noStrike" spc="-1">
              <a:solidFill>
                <a:srgbClr val="404040"/>
              </a:solidFill>
              <a:latin typeface="Franklin Gothic Book"/>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244</TotalTime>
  <Words>964</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15</vt:i4>
      </vt:variant>
    </vt:vector>
  </HeadingPairs>
  <TitlesOfParts>
    <vt:vector size="26" baseType="lpstr">
      <vt:lpstr>Arial</vt:lpstr>
      <vt:lpstr>Franklin Gothic Book</vt:lpstr>
      <vt:lpstr>Franklin Gothic Demi</vt:lpstr>
      <vt:lpstr>StarSymbol</vt:lpstr>
      <vt:lpstr>Symbol</vt:lpstr>
      <vt:lpstr>Times New Roman</vt:lpstr>
      <vt:lpstr>Wingdings</vt:lpstr>
      <vt:lpstr>Wingdings 2</vt:lpstr>
      <vt:lpstr>DividendVTI</vt:lpstr>
      <vt:lpstr>DividendVTI</vt: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ADMIN</cp:lastModifiedBy>
  <cp:revision>48</cp:revision>
  <dcterms:created xsi:type="dcterms:W3CDTF">2021-05-26T16:50:10Z</dcterms:created>
  <dcterms:modified xsi:type="dcterms:W3CDTF">2024-04-07T11:03:45Z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15</vt:i4>
  </property>
</Properties>
</file>