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F39D7D-F92D-481A-8780-3E7FF9468465}" v="2" dt="2025-09-15T08:42:00.8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38" y="25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udhula R" userId="41d4f232e24bfee8" providerId="LiveId" clId="{12AC80E5-8E79-494A-B023-F04C518D56EF}"/>
    <pc:docChg chg="modSld">
      <pc:chgData name="mirudhula R" userId="41d4f232e24bfee8" providerId="LiveId" clId="{12AC80E5-8E79-494A-B023-F04C518D56EF}" dt="2025-09-15T09:15:10.530" v="9" actId="255"/>
      <pc:docMkLst>
        <pc:docMk/>
      </pc:docMkLst>
      <pc:sldChg chg="modSp mod">
        <pc:chgData name="mirudhula R" userId="41d4f232e24bfee8" providerId="LiveId" clId="{12AC80E5-8E79-494A-B023-F04C518D56EF}" dt="2025-09-15T09:15:10.530" v="9" actId="255"/>
        <pc:sldMkLst>
          <pc:docMk/>
          <pc:sldMk cId="0" sldId="281"/>
        </pc:sldMkLst>
        <pc:spChg chg="mod">
          <ac:chgData name="mirudhula R" userId="41d4f232e24bfee8" providerId="LiveId" clId="{12AC80E5-8E79-494A-B023-F04C518D56EF}" dt="2025-09-15T09:15:10.530" v="9" actId="255"/>
          <ac:spMkLst>
            <pc:docMk/>
            <pc:sldMk cId="0" sldId="281"/>
            <ac:spMk id="5" creationId="{6EFAB547-22F0-FDF4-9887-D2108EA4712D}"/>
          </ac:spMkLst>
        </pc:spChg>
        <pc:spChg chg="mod">
          <ac:chgData name="mirudhula R" userId="41d4f232e24bfee8" providerId="LiveId" clId="{12AC80E5-8E79-494A-B023-F04C518D56EF}" dt="2025-09-14T18:02:34.004" v="1" actId="1076"/>
          <ac:spMkLst>
            <pc:docMk/>
            <pc:sldMk cId="0" sldId="281"/>
            <ac:spMk id="15361" creationId="{00000000-0000-0000-0000-000000000000}"/>
          </ac:spMkLst>
        </pc:spChg>
      </pc:sldChg>
      <pc:sldChg chg="addSp delSp modSp mod">
        <pc:chgData name="mirudhula R" userId="41d4f232e24bfee8" providerId="LiveId" clId="{12AC80E5-8E79-494A-B023-F04C518D56EF}" dt="2025-09-15T08:42:12.649" v="8" actId="1076"/>
        <pc:sldMkLst>
          <pc:docMk/>
          <pc:sldMk cId="0" sldId="290"/>
        </pc:sldMkLst>
        <pc:picChg chg="add mod">
          <ac:chgData name="mirudhula R" userId="41d4f232e24bfee8" providerId="LiveId" clId="{12AC80E5-8E79-494A-B023-F04C518D56EF}" dt="2025-09-15T08:42:12.649" v="8" actId="1076"/>
          <ac:picMkLst>
            <pc:docMk/>
            <pc:sldMk cId="0" sldId="290"/>
            <ac:picMk id="5" creationId="{0C981BCE-1E57-B361-2BEB-7B0C749258DE}"/>
          </ac:picMkLst>
        </pc:picChg>
        <pc:picChg chg="del">
          <ac:chgData name="mirudhula R" userId="41d4f232e24bfee8" providerId="LiveId" clId="{12AC80E5-8E79-494A-B023-F04C518D56EF}" dt="2025-09-15T08:41:59.998" v="3" actId="478"/>
          <ac:picMkLst>
            <pc:docMk/>
            <pc:sldMk cId="0" sldId="290"/>
            <ac:picMk id="1027" creationId="{931A09B0-B545-A439-E60A-1E58E39CECF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9953383" y="4355794"/>
            <a:ext cx="2104103" cy="2250393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58817" y="851521"/>
            <a:ext cx="10474366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SIH25005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 err="1"/>
              <a:t>lmage</a:t>
            </a:r>
            <a:r>
              <a:rPr lang="en-US" sz="2400" dirty="0"/>
              <a:t> based Animal Type Classification </a:t>
            </a:r>
          </a:p>
          <a:p>
            <a:pPr algn="just">
              <a:lnSpc>
                <a:spcPct val="200000"/>
              </a:lnSpc>
            </a:pPr>
            <a:r>
              <a:rPr lang="en-US" sz="2400" dirty="0"/>
              <a:t>                                                          for cattle and buffaloes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400" dirty="0"/>
              <a:t>Agriculture, </a:t>
            </a:r>
            <a:r>
              <a:rPr lang="en-IN" sz="2400" dirty="0" err="1"/>
              <a:t>FoodTech</a:t>
            </a:r>
            <a:r>
              <a:rPr lang="en-IN" sz="2400" dirty="0"/>
              <a:t> &amp; Rural Development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AlgoWarriors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413345" y="2619"/>
            <a:ext cx="10972800" cy="1143000"/>
          </a:xfrm>
        </p:spPr>
        <p:txBody>
          <a:bodyPr/>
          <a:lstStyle/>
          <a:p>
            <a:pPr eaLnBrk="1" hangingPunct="1"/>
            <a:r>
              <a:rPr lang="en-IN" sz="2800" b="1" dirty="0"/>
              <a:t>AI-driven Animal Type Classification (ATC) System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FAB547-22F0-FDF4-9887-D2108EA47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527" y="1284803"/>
            <a:ext cx="5614218" cy="5139672"/>
          </a:xfrm>
        </p:spPr>
        <p:txBody>
          <a:bodyPr/>
          <a:lstStyle/>
          <a:p>
            <a:r>
              <a:rPr lang="en-US" sz="1500" dirty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Our "AI-ATC System"</a:t>
            </a:r>
            <a:r>
              <a:rPr lang="en-US" sz="1500" dirty="0">
                <a:latin typeface="+mn-lt"/>
              </a:rPr>
              <a:t> automates the evaluation of cattle and buffalo body structure traits using AI and computer vision. It eliminates manual errors, ensures objectivity, and integrates seamlessly with the Bharat </a:t>
            </a:r>
            <a:r>
              <a:rPr lang="en-US" sz="1500" dirty="0" err="1">
                <a:latin typeface="+mn-lt"/>
              </a:rPr>
              <a:t>Pashudhan</a:t>
            </a:r>
            <a:r>
              <a:rPr lang="en-US" sz="1500" dirty="0">
                <a:latin typeface="+mn-lt"/>
              </a:rPr>
              <a:t> App (BPA) for real-time data recording.</a:t>
            </a:r>
          </a:p>
          <a:p>
            <a:r>
              <a:rPr lang="en-US" sz="1500" dirty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Image-based Trait Extraction</a:t>
            </a:r>
            <a:r>
              <a:rPr lang="en-US" sz="1500" dirty="0">
                <a:latin typeface="+mn-lt"/>
              </a:rPr>
              <a:t> leverages deep learning and image processing to analyze photos of cattle and buffaloes, identifying key structural parameters like body length, wither height, chest width, and rump angle.</a:t>
            </a:r>
          </a:p>
          <a:p>
            <a:r>
              <a:rPr lang="en-US" sz="1500" dirty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Automated Scoring</a:t>
            </a:r>
            <a:r>
              <a:rPr lang="en-US" sz="1500" dirty="0">
                <a:latin typeface="+mn-lt"/>
              </a:rPr>
              <a:t> applies standardized models to assign objective ATC scores, minimizing observer bias and ensuring consistent, reliable evaluation.</a:t>
            </a:r>
          </a:p>
          <a:p>
            <a:r>
              <a:rPr lang="en-US" sz="1500" dirty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Smart Search &amp; Filters</a:t>
            </a:r>
            <a:r>
              <a:rPr lang="en-US" sz="1500" dirty="0">
                <a:latin typeface="+mn-lt"/>
              </a:rPr>
              <a:t> allow classification records to be auto-organized by breed, region, or evaluation program (PT/PS), ensuring faster access and structured data management.</a:t>
            </a:r>
          </a:p>
          <a:p>
            <a:r>
              <a:rPr lang="en-US" sz="1500" dirty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Guided Capture Support</a:t>
            </a:r>
            <a:r>
              <a:rPr lang="en-US" sz="1500" dirty="0">
                <a:latin typeface="+mn-lt"/>
              </a:rPr>
              <a:t> assists field personnel during image collection with prompts (e.g., correct angle, distance, and lighting), improving image quality and accuracy of predictions.</a:t>
            </a:r>
          </a:p>
          <a:p>
            <a:r>
              <a:rPr lang="en-US" sz="1500" dirty="0">
                <a:latin typeface="+mn-lt"/>
              </a:rPr>
              <a:t> </a:t>
            </a:r>
            <a:r>
              <a:rPr lang="en-US" sz="1500" b="1" dirty="0">
                <a:latin typeface="+mn-lt"/>
              </a:rPr>
              <a:t>Seamless BPA Integration</a:t>
            </a:r>
            <a:r>
              <a:rPr lang="en-US" sz="1500" dirty="0">
                <a:latin typeface="+mn-lt"/>
              </a:rPr>
              <a:t> enables auto-recording of classification scores into the official database, streamlining workflows and reducing manual data entry.</a:t>
            </a:r>
            <a:endParaRPr lang="en-IN" sz="1500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397216E-C339-0B3A-3371-BDA017163CE3}"/>
              </a:ext>
            </a:extLst>
          </p:cNvPr>
          <p:cNvSpPr/>
          <p:nvPr/>
        </p:nvSpPr>
        <p:spPr>
          <a:xfrm>
            <a:off x="6248011" y="1164196"/>
            <a:ext cx="5334389" cy="2264804"/>
          </a:xfrm>
          <a:prstGeom prst="roundRect">
            <a:avLst>
              <a:gd name="adj" fmla="val 428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7CE2B-5B14-5F90-37EA-132F010ACFF3}"/>
              </a:ext>
            </a:extLst>
          </p:cNvPr>
          <p:cNvSpPr txBox="1"/>
          <p:nvPr/>
        </p:nvSpPr>
        <p:spPr>
          <a:xfrm>
            <a:off x="6292256" y="1194939"/>
            <a:ext cx="52458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/>
              <a:t>Addressing the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Consistency &amp; Accuracy:</a:t>
            </a:r>
            <a:r>
              <a:rPr lang="en-IN" sz="1600" dirty="0"/>
              <a:t> Eliminates human bias and fatigue-related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Scalability:</a:t>
            </a:r>
            <a:r>
              <a:rPr lang="en-IN" sz="1600" dirty="0"/>
              <a:t> Enables large-scale evaluation under PT &amp; PS programs.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Standardization:</a:t>
            </a:r>
            <a:r>
              <a:rPr lang="en-IN" sz="1600" dirty="0"/>
              <a:t> Ensures uniform scoring across regions and evaluators.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Efficiency:</a:t>
            </a:r>
            <a:r>
              <a:rPr lang="en-IN" sz="1600" dirty="0"/>
              <a:t> Saves time by auto-recording structured data into BPA.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0210A6-6F85-CBE6-EC97-EE443DE83C8F}"/>
              </a:ext>
            </a:extLst>
          </p:cNvPr>
          <p:cNvSpPr/>
          <p:nvPr/>
        </p:nvSpPr>
        <p:spPr>
          <a:xfrm>
            <a:off x="6233763" y="3549445"/>
            <a:ext cx="5348637" cy="2997762"/>
          </a:xfrm>
          <a:prstGeom prst="roundRect">
            <a:avLst>
              <a:gd name="adj" fmla="val 428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5D8873-18A8-560D-CC72-95BA679E62C0}"/>
              </a:ext>
            </a:extLst>
          </p:cNvPr>
          <p:cNvSpPr txBox="1"/>
          <p:nvPr/>
        </p:nvSpPr>
        <p:spPr>
          <a:xfrm>
            <a:off x="6307394" y="3623708"/>
            <a:ext cx="521562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600" b="1" dirty="0"/>
              <a:t>Innovation and Uniqueness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AI-powered Image Analysis:</a:t>
            </a:r>
            <a:r>
              <a:rPr lang="en-IN" sz="1600" dirty="0"/>
              <a:t> First-of-its-kind for indigenous breeds under RGM.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Objective &amp; Reliable Scoring:</a:t>
            </a:r>
            <a:r>
              <a:rPr lang="en-IN" sz="1600" dirty="0"/>
              <a:t> Standardized evaluation replacing subjective judgments.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User-Friendly Interface:</a:t>
            </a:r>
            <a:r>
              <a:rPr lang="en-IN" sz="1600" dirty="0"/>
              <a:t> Designed for field personnel with minimal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Direct BPA Integration:</a:t>
            </a:r>
            <a:r>
              <a:rPr lang="en-IN" sz="1600" dirty="0"/>
              <a:t> Seamless connectivity ensures instant data recording.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Supports RGM Goals:</a:t>
            </a:r>
            <a:r>
              <a:rPr lang="en-IN" sz="1600" dirty="0"/>
              <a:t> Accelerates elite dam identification for better breeding outcomes.</a:t>
            </a: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ABED8101-FF12-3007-8E09-DC43B65934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89195" cy="6523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</a:t>
            </a:r>
          </a:p>
          <a:p>
            <a:pPr algn="ctr"/>
            <a:r>
              <a:rPr lang="en-US" dirty="0"/>
              <a:t>Warriors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1A11D088-EC00-2B8C-647F-A0393DE61AE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39372" y="1339595"/>
            <a:ext cx="430199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>
              <a:spcBef>
                <a:spcPct val="0"/>
              </a:spcBef>
              <a:buNone/>
            </a:pPr>
            <a:r>
              <a:rPr lang="en-IN" sz="2000" b="1" dirty="0"/>
              <a:t>Frontend:</a:t>
            </a:r>
            <a:r>
              <a:rPr lang="en-IN" sz="2000" dirty="0"/>
              <a:t> Flutter (mobile app)</a:t>
            </a:r>
          </a:p>
          <a:p>
            <a:pPr marL="0" lvl="0" indent="0" defTabSz="914400">
              <a:spcBef>
                <a:spcPct val="0"/>
              </a:spcBef>
              <a:buNone/>
            </a:pPr>
            <a:br>
              <a:rPr lang="en-IN" sz="2000" dirty="0"/>
            </a:br>
            <a:r>
              <a:rPr lang="en-IN" sz="2000" b="1" dirty="0"/>
              <a:t>Backend:</a:t>
            </a:r>
            <a:r>
              <a:rPr lang="en-IN" sz="2000" dirty="0"/>
              <a:t> Django</a:t>
            </a:r>
          </a:p>
          <a:p>
            <a:pPr marL="0" lvl="0" indent="0" defTabSz="914400">
              <a:spcBef>
                <a:spcPct val="0"/>
              </a:spcBef>
              <a:buNone/>
            </a:pPr>
            <a:br>
              <a:rPr lang="en-IN" sz="2000" dirty="0"/>
            </a:br>
            <a:r>
              <a:rPr lang="en-IN" sz="2000" b="1" dirty="0"/>
              <a:t>Database &amp; Storage:</a:t>
            </a:r>
            <a:r>
              <a:rPr lang="en-IN" sz="2000" dirty="0"/>
              <a:t> PostgreSQL + Amazon S3</a:t>
            </a:r>
          </a:p>
          <a:p>
            <a:pPr marL="0" lvl="0" indent="0" defTabSz="914400">
              <a:spcBef>
                <a:spcPct val="0"/>
              </a:spcBef>
              <a:buNone/>
            </a:pPr>
            <a:br>
              <a:rPr lang="en-IN" sz="2000" dirty="0"/>
            </a:br>
            <a:r>
              <a:rPr lang="en-IN" sz="2000" b="1" dirty="0"/>
              <a:t>AI/ML Models:</a:t>
            </a:r>
            <a:r>
              <a:rPr lang="en-IN" sz="2000" dirty="0"/>
              <a:t> </a:t>
            </a:r>
            <a:r>
              <a:rPr lang="en-IN" sz="2000" dirty="0" err="1"/>
              <a:t>PyTorch</a:t>
            </a:r>
            <a:endParaRPr lang="en-IN" sz="2000" dirty="0"/>
          </a:p>
          <a:p>
            <a:pPr marL="0" lvl="0" indent="0" defTabSz="914400">
              <a:spcBef>
                <a:spcPct val="0"/>
              </a:spcBef>
              <a:buNone/>
            </a:pPr>
            <a:br>
              <a:rPr lang="en-IN" sz="2000" dirty="0"/>
            </a:br>
            <a:r>
              <a:rPr lang="en-IN" sz="2000" b="1" dirty="0"/>
              <a:t>Computer Vision:</a:t>
            </a:r>
            <a:r>
              <a:rPr lang="en-IN" sz="2000" dirty="0"/>
              <a:t> OpenCV + </a:t>
            </a:r>
            <a:r>
              <a:rPr lang="en-IN" sz="2000" dirty="0" err="1"/>
              <a:t>MediaPipe</a:t>
            </a:r>
            <a:endParaRPr lang="en-IN" sz="2000" dirty="0"/>
          </a:p>
          <a:p>
            <a:pPr marL="0" lvl="0" indent="0" defTabSz="914400">
              <a:spcBef>
                <a:spcPct val="0"/>
              </a:spcBef>
              <a:buNone/>
            </a:pPr>
            <a:br>
              <a:rPr lang="en-IN" sz="2000" dirty="0"/>
            </a:br>
            <a:r>
              <a:rPr lang="en-IN" sz="2000" b="1" dirty="0"/>
              <a:t>Deployment:</a:t>
            </a:r>
            <a:r>
              <a:rPr lang="en-IN" sz="2000" dirty="0"/>
              <a:t> </a:t>
            </a:r>
            <a:r>
              <a:rPr lang="en-IN" sz="2000" dirty="0" err="1"/>
              <a:t>FastAPI</a:t>
            </a:r>
            <a:r>
              <a:rPr lang="en-IN" sz="2000" dirty="0"/>
              <a:t> + Docker</a:t>
            </a:r>
          </a:p>
          <a:p>
            <a:pPr marL="0" lvl="0" indent="0" defTabSz="914400">
              <a:spcBef>
                <a:spcPct val="0"/>
              </a:spcBef>
              <a:buNone/>
            </a:pPr>
            <a:br>
              <a:rPr lang="en-IN" sz="2000" dirty="0"/>
            </a:br>
            <a:r>
              <a:rPr lang="en-IN" sz="2000" b="1" dirty="0"/>
              <a:t>Integration:</a:t>
            </a:r>
            <a:r>
              <a:rPr lang="en-IN" sz="2000" dirty="0"/>
              <a:t> BPA API</a:t>
            </a:r>
          </a:p>
          <a:p>
            <a:pPr marL="0" lvl="0" indent="0" defTabSz="914400">
              <a:spcBef>
                <a:spcPct val="0"/>
              </a:spcBef>
              <a:buNone/>
            </a:pPr>
            <a:br>
              <a:rPr lang="en-IN" sz="2000" dirty="0"/>
            </a:br>
            <a:r>
              <a:rPr lang="en-IN" sz="2000" b="1" dirty="0"/>
              <a:t>Authentication:</a:t>
            </a:r>
            <a:r>
              <a:rPr lang="en-IN" sz="2000" dirty="0"/>
              <a:t> Firebase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1831DB94-F569-0C74-3035-16C49AC533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89195" cy="6523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</a:t>
            </a:r>
          </a:p>
          <a:p>
            <a:pPr algn="ctr"/>
            <a:r>
              <a:rPr lang="en-US" dirty="0"/>
              <a:t>Warriors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81BCE-1E57-B361-2BEB-7B0C74925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435" y="904568"/>
            <a:ext cx="2617324" cy="535654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35E95E-F7E6-0D15-63A7-76F18E8A55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93" y="809804"/>
            <a:ext cx="10584264" cy="5832120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 OF FEASIBILITY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Technical Feasibility: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Leveraging deep learning models (CNNs, YOLO,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EfficientNet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and computer vision tools (OpenCV,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MediaPipe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to detect physical traits from cattle and buffalo images. Amazon S3 or local servers will handle image storage, while MongoDB/PostgreSQL will manage structured classification records.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Integration Feasibility: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system will integrate seamlessly with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Bharat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Pashudhan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App (BPA)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through APIs, auto-recording ATC scores and syncing data with government servers. Offline-first capability ensures usability in remote areas with poor connectivity.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Operational Feasibility: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Field staff already capture animal data manually; adding guided image capture and automated scoring requires minimal training. User-friendly mobile and web interfaces will ensure smooth adoption.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Technical Challenges: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Achieving high accuracy in trait measurement despite variations in lighting, animal movement, and camera angles. Ensuring models generalize well across multiple breeds, ages, and regions.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Challenges: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Building a diverse, labeled dataset of indigenous cattle and buffaloes requires significant effort. Limited availability of high-quality annotated images may slow initial development.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Integration Challenges: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Secure and reliable synchronization with BPA, while maintaining compliance with government data standards.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Adoption Challenges: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Convincing field staff to transition from manual scoring to AI-driven evaluation, and addressing skepticism regarding accuracy.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FOR OVERCOMING RISKS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Technical Risks: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guided capture features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(on-screen prompts, pose checks) to improve image quality. Apply optimization techniques in AI models for lightweight mobile deployment. Conduct extensive cross-device and cross-breed testing.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Risks: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Collaborate with government agencies and veterinary </a:t>
            </a:r>
          </a:p>
          <a:p>
            <a:pPr marL="0" indent="0">
              <a:buNone/>
            </a:pP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20B15564-429C-0BC3-7D10-2F9FDE5FCA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37928" y="113730"/>
            <a:ext cx="1489195" cy="6523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</a:t>
            </a:r>
          </a:p>
          <a:p>
            <a:pPr algn="ctr"/>
            <a:r>
              <a:rPr lang="en-US" dirty="0"/>
              <a:t>Warriors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2A112A-4F27-583F-6B9D-5288A2790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42706"/>
            <a:ext cx="5386917" cy="385404"/>
          </a:xfrm>
        </p:spPr>
        <p:txBody>
          <a:bodyPr/>
          <a:lstStyle/>
          <a:p>
            <a:r>
              <a:rPr lang="en-US" u="sng" dirty="0"/>
              <a:t>Potential Impact on the Target Audience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2C77-51B7-939A-BE29-9C3F9E0AE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845" y="1228599"/>
            <a:ext cx="5250426" cy="525598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Farmers &amp; Dairy Owners:</a:t>
            </a:r>
            <a:endParaRPr lang="en-US" sz="1400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accurate, unbiased classification of cattle and buffaloes, helping in better breeding and herd management.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Reduces dependence on manual scorers, saving time and effort in field operations.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Veterinarians &amp; Breeding Experts: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Acts as a reliable tool for evaluating structural traits during Progeny Testing (PT) and Pedigree Selection (PS).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Enables data-driven decision-making for identifying high genetic merit animals.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Government &amp; Agencies (</a:t>
            </a:r>
            <a:r>
              <a:rPr lang="en-US" sz="14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Rashtriya</a:t>
            </a:r>
            <a:r>
              <a:rPr lang="en-US" sz="1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Gokul Mission):</a:t>
            </a:r>
            <a:endParaRPr lang="en-US" sz="1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Ensures standardization of Animal Type Classification across states.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Improves efficiency and transparency in national cattle/buffalo improvement programs.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 &amp; Researchers:</a:t>
            </a:r>
            <a:endParaRPr lang="en-US" sz="14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Provides access to standardized datasets and evaluation results for academic studies in veterinary science and animal husbandry.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Public:</a:t>
            </a:r>
            <a:endParaRPr lang="en-US" sz="1400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Builds trust in dairy supply chains by supporting scientific breeding practices that enhance milk productivity.</a:t>
            </a:r>
          </a:p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FB66B-1A71-47C6-0D5F-1F41B68DF8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859" y="846930"/>
            <a:ext cx="5389033" cy="411163"/>
          </a:xfrm>
        </p:spPr>
        <p:txBody>
          <a:bodyPr/>
          <a:lstStyle/>
          <a:p>
            <a:endParaRPr lang="en-GB" sz="1600" b="0" dirty="0">
              <a:latin typeface="Arial"/>
              <a:ea typeface="ＭＳ Ｐゴシック"/>
              <a:cs typeface="Arial"/>
            </a:endParaRPr>
          </a:p>
          <a:p>
            <a:r>
              <a:rPr lang="en-IN" u="sng" dirty="0"/>
              <a:t>Benefits of the Solution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5D35B-94B6-69B1-EB69-B1FB2EBAC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3367" y="1179965"/>
            <a:ext cx="5625007" cy="5541513"/>
          </a:xfrm>
        </p:spPr>
        <p:txBody>
          <a:bodyPr/>
          <a:lstStyle/>
          <a:p>
            <a:pPr marL="0" indent="0">
              <a:buNone/>
            </a:pPr>
            <a:r>
              <a:rPr lang="en-US" sz="1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Economic Benefits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Higher Productivity: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Accurate identification of elite dams leads to improved breeding outcomes and increased milk yield.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Cost Savings: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Reduces recurring expenses of manual evaluation, travel, and human errors.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One AI system can serve multiple regions without requiring additional manpower.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Social Benefits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Empowerment of Farmers: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Provides them with reliable, easy-to-use technology for herd evaluation.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Transparency &amp; Fairness: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Eliminates bias in scoring, ensuring equal opportunities for all farmers under PT/PS programs.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Capacity Building: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Field staff gain access to modern tools, raising digital literacy in rural areas.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Scientific &amp; Environmental Benefits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Scientific Breeding: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Supports genetic improvement of indigenous breeds in alignment with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Rashtriya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Gokul Mission.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Preservation: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Creates a digital repository of animal traits for future research and policy-making.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Sustainable Practices: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Encourages optimal use of resources by selecting healthier, more productive animals.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 descr="Your startup LOGO">
            <a:extLst>
              <a:ext uri="{FF2B5EF4-FFF2-40B4-BE49-F238E27FC236}">
                <a16:creationId xmlns:a16="http://schemas.microsoft.com/office/drawing/2014/main" id="{0DFF7937-05BC-5D85-E791-C193DA2F1F3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18263" y="165627"/>
            <a:ext cx="1489195" cy="6523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</a:t>
            </a:r>
          </a:p>
          <a:p>
            <a:pPr algn="ctr"/>
            <a:r>
              <a:rPr lang="en-US" dirty="0"/>
              <a:t>Warriors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89195" cy="652322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Algo</a:t>
            </a:r>
          </a:p>
          <a:p>
            <a:pPr algn="ctr"/>
            <a:r>
              <a:rPr lang="en-US" dirty="0"/>
              <a:t>Warriors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FB6D4CBF-42B1-5AB1-82FD-DA6237D42EB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88258" y="1744973"/>
            <a:ext cx="1089414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R. D.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Politiek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Conformation of Cattle and its Relationship to Herd Life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Netherlands: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Pudoc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Wageningen, 1985.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A. R. Gilmour, B. R. Cullis, and A. P.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Verbyla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Accounting for Natural Variation in Dairy Cattle Conformation Scoring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Journal of Dairy Science, vol. 77, no. 2, pp. 679–688, 1994.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Rekaya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A. Weigel, and D. Gianola,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Bayesian Analysis of Genetic Parameters for Type Traits in Holstein Cattle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Journal of Dairy Science, vol. 83, no. 3, pp. 544–551, 2000.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S. R. Sethi and A. K. Verma,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of Computer Vision in Dairy and Livestock Farming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International Journal of Computer Applications, vol. 124, no. 1, 2015.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H. Kim, H. G. Kang, and S. J. Lee,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Measurement of Dairy Cow Body Traits Using Computer 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Computers and Electronics in Agriculture, vol. 161, pp. 35–46, 2019.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7709</TotalTime>
  <Words>1229</Words>
  <Application>Microsoft Office PowerPoint</Application>
  <PresentationFormat>Widescreen</PresentationFormat>
  <Paragraphs>109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AI-driven Animal Type Classification (ATC)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mirudhula R</cp:lastModifiedBy>
  <cp:revision>152</cp:revision>
  <dcterms:created xsi:type="dcterms:W3CDTF">2013-12-12T18:46:50Z</dcterms:created>
  <dcterms:modified xsi:type="dcterms:W3CDTF">2025-09-15T09:15:16Z</dcterms:modified>
  <cp:category/>
</cp:coreProperties>
</file>