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6"/>
    <p:sldId id="257" r:id="rId47"/>
    <p:sldId id="258" r:id="rId48"/>
    <p:sldId id="259" r:id="rId49"/>
    <p:sldId id="260" r:id="rId50"/>
    <p:sldId id="261" r:id="rId51"/>
    <p:sldId id="262" r:id="rId52"/>
    <p:sldId id="263" r:id="rId53"/>
    <p:sldId id="264" r:id="rId54"/>
    <p:sldId id="265" r:id="rId55"/>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legreya SC" charset="1" panose="00000500000000000000"/>
      <p:regular r:id="rId14"/>
    </p:embeddedFont>
    <p:embeddedFont>
      <p:font typeface="Alegreya SC Bold" charset="1" panose="02000503050000020004"/>
      <p:regular r:id="rId15"/>
    </p:embeddedFont>
    <p:embeddedFont>
      <p:font typeface="Alegreya SC Italics" charset="1" panose="00000500000000000000"/>
      <p:regular r:id="rId16"/>
    </p:embeddedFont>
    <p:embeddedFont>
      <p:font typeface="Alegreya SC Bold Italics" charset="1" panose="00000800000000000000"/>
      <p:regular r:id="rId17"/>
    </p:embeddedFont>
    <p:embeddedFont>
      <p:font typeface="Arapey" charset="1" panose="02000000000000000000"/>
      <p:regular r:id="rId18"/>
    </p:embeddedFont>
    <p:embeddedFont>
      <p:font typeface="Arapey Bold" charset="1" panose="02000000000000000000"/>
      <p:regular r:id="rId19"/>
    </p:embeddedFont>
    <p:embeddedFont>
      <p:font typeface="Arapey Italics" charset="1" panose="02000000000000000000"/>
      <p:regular r:id="rId20"/>
    </p:embeddedFont>
    <p:embeddedFont>
      <p:font typeface="Arapey Bold Italics" charset="1" panose="02000000000000000000"/>
      <p:regular r:id="rId21"/>
    </p:embeddedFont>
    <p:embeddedFont>
      <p:font typeface="Trebuchet MS" charset="1" panose="020B0603020202020204"/>
      <p:regular r:id="rId22"/>
    </p:embeddedFont>
    <p:embeddedFont>
      <p:font typeface="Trebuchet MS Bold" charset="1" panose="020B0703020202020204"/>
      <p:regular r:id="rId23"/>
    </p:embeddedFont>
    <p:embeddedFont>
      <p:font typeface="Trebuchet MS Italics" charset="1" panose="020B0603020202090204"/>
      <p:regular r:id="rId24"/>
    </p:embeddedFont>
    <p:embeddedFont>
      <p:font typeface="Trebuchet MS Bold Italics" charset="1" panose="020B0703020202090204"/>
      <p:regular r:id="rId25"/>
    </p:embeddedFont>
    <p:embeddedFont>
      <p:font typeface="Agrandir Wide" charset="1" panose="00000505000000000000"/>
      <p:regular r:id="rId26"/>
    </p:embeddedFont>
    <p:embeddedFont>
      <p:font typeface="Agrandir Wide Bold" charset="1" panose="00000805000000000000"/>
      <p:regular r:id="rId27"/>
    </p:embeddedFont>
    <p:embeddedFont>
      <p:font typeface="Agrandir Wide Italics" charset="1" panose="00000505000000000000"/>
      <p:regular r:id="rId28"/>
    </p:embeddedFont>
    <p:embeddedFont>
      <p:font typeface="Agrandir Wide Bold Italics" charset="1" panose="00000805000000000000"/>
      <p:regular r:id="rId29"/>
    </p:embeddedFont>
    <p:embeddedFont>
      <p:font typeface="Agrandir Wide Thin" charset="1" panose="00000205000000000000"/>
      <p:regular r:id="rId30"/>
    </p:embeddedFont>
    <p:embeddedFont>
      <p:font typeface="Agrandir Wide Thin Italics" charset="1" panose="00000205000000000000"/>
      <p:regular r:id="rId31"/>
    </p:embeddedFont>
    <p:embeddedFont>
      <p:font typeface="Agrandir Wide Medium" charset="1" panose="00000605000000000000"/>
      <p:regular r:id="rId32"/>
    </p:embeddedFont>
    <p:embeddedFont>
      <p:font typeface="Agrandir Wide Medium Italics" charset="1" panose="00000605000000000000"/>
      <p:regular r:id="rId33"/>
    </p:embeddedFont>
    <p:embeddedFont>
      <p:font typeface="Agrandir Wide Ultra-Bold" charset="1" panose="00000905000000000000"/>
      <p:regular r:id="rId34"/>
    </p:embeddedFont>
    <p:embeddedFont>
      <p:font typeface="Agrandir Wide Ultra-Bold Italics" charset="1" panose="00000905000000000000"/>
      <p:regular r:id="rId35"/>
    </p:embeddedFont>
    <p:embeddedFont>
      <p:font typeface="Agrandir Wide Heavy" charset="1" panose="00000A05000000000000"/>
      <p:regular r:id="rId36"/>
    </p:embeddedFont>
    <p:embeddedFont>
      <p:font typeface="Agrandir Wide Heavy Italics" charset="1" panose="00000A05000000000000"/>
      <p:regular r:id="rId37"/>
    </p:embeddedFont>
    <p:embeddedFont>
      <p:font typeface="Grenze" charset="1" panose="020E0504060403050404"/>
      <p:regular r:id="rId38"/>
    </p:embeddedFont>
    <p:embeddedFont>
      <p:font typeface="Grenze Bold" charset="1" panose="020E0804060403050404"/>
      <p:regular r:id="rId39"/>
    </p:embeddedFont>
    <p:embeddedFont>
      <p:font typeface="Grenze Italics" charset="1" panose="020E0504060403050404"/>
      <p:regular r:id="rId40"/>
    </p:embeddedFont>
    <p:embeddedFont>
      <p:font typeface="Grenze Bold Italics" charset="1" panose="020E0804060403050404"/>
      <p:regular r:id="rId41"/>
    </p:embeddedFont>
    <p:embeddedFont>
      <p:font typeface="Grenze Thin" charset="1" panose="020E0204060403050404"/>
      <p:regular r:id="rId42"/>
    </p:embeddedFont>
    <p:embeddedFont>
      <p:font typeface="Grenze Thin Italics" charset="1" panose="020E0204060403050404"/>
      <p:regular r:id="rId43"/>
    </p:embeddedFont>
    <p:embeddedFont>
      <p:font typeface="Grenze Medium" charset="1" panose="020E0604060403050404"/>
      <p:regular r:id="rId44"/>
    </p:embeddedFont>
    <p:embeddedFont>
      <p:font typeface="Grenze Medium Italics" charset="1" panose="020E0604060403050404"/>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slides/slide1.xml" Type="http://schemas.openxmlformats.org/officeDocument/2006/relationships/slide"/><Relationship Id="rId47" Target="slides/slide2.xml" Type="http://schemas.openxmlformats.org/officeDocument/2006/relationships/slide"/><Relationship Id="rId48" Target="slides/slide3.xml" Type="http://schemas.openxmlformats.org/officeDocument/2006/relationships/slide"/><Relationship Id="rId49" Target="slides/slide4.xml" Type="http://schemas.openxmlformats.org/officeDocument/2006/relationships/slide"/><Relationship Id="rId5" Target="tableStyles.xml" Type="http://schemas.openxmlformats.org/officeDocument/2006/relationships/tableStyles"/><Relationship Id="rId50" Target="slides/slide5.xml" Type="http://schemas.openxmlformats.org/officeDocument/2006/relationships/slide"/><Relationship Id="rId51" Target="slides/slide6.xml" Type="http://schemas.openxmlformats.org/officeDocument/2006/relationships/slide"/><Relationship Id="rId52" Target="slides/slide7.xml" Type="http://schemas.openxmlformats.org/officeDocument/2006/relationships/slide"/><Relationship Id="rId53" Target="slides/slide8.xml" Type="http://schemas.openxmlformats.org/officeDocument/2006/relationships/slide"/><Relationship Id="rId54" Target="slides/slide9.xml" Type="http://schemas.openxmlformats.org/officeDocument/2006/relationships/slide"/><Relationship Id="rId55" Target="slides/slide1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jpeg" Type="http://schemas.openxmlformats.org/officeDocument/2006/relationships/image"/><Relationship Id="rId13" Target="../media/image34.png" Type="http://schemas.openxmlformats.org/officeDocument/2006/relationships/image"/><Relationship Id="rId14" Target="https://abc/" TargetMode="External" Type="http://schemas.openxmlformats.org/officeDocument/2006/relationships/hyperlink"/><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11.jpe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12" Target="../media/image9.png" Type="http://schemas.openxmlformats.org/officeDocument/2006/relationships/image"/><Relationship Id="rId13" Target="../media/image10.png" Type="http://schemas.openxmlformats.org/officeDocument/2006/relationships/image"/><Relationship Id="rId14" Target="../media/image23.png" Type="http://schemas.openxmlformats.org/officeDocument/2006/relationships/image"/><Relationship Id="rId15" Target="../media/image24.png" Type="http://schemas.openxmlformats.org/officeDocument/2006/relationships/image"/><Relationship Id="rId16" Target="../media/image25.jpeg" Type="http://schemas.openxmlformats.org/officeDocument/2006/relationships/image"/><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26.png" Type="http://schemas.openxmlformats.org/officeDocument/2006/relationships/image"/><Relationship Id="rId13" Target="../media/image27.png" Type="http://schemas.openxmlformats.org/officeDocument/2006/relationships/image"/><Relationship Id="rId14" Target="../media/image28.png" Type="http://schemas.openxmlformats.org/officeDocument/2006/relationships/image"/><Relationship Id="rId15" Target="../media/image11.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26.png" Type="http://schemas.openxmlformats.org/officeDocument/2006/relationships/image"/><Relationship Id="rId13" Target="../media/image27.png" Type="http://schemas.openxmlformats.org/officeDocument/2006/relationships/image"/><Relationship Id="rId14" Target="../media/image29.png" Type="http://schemas.openxmlformats.org/officeDocument/2006/relationships/image"/><Relationship Id="rId15" Target="../media/image11.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30.jpeg" Type="http://schemas.openxmlformats.org/officeDocument/2006/relationships/image"/><Relationship Id="rId13" Target="../media/image11.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31.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png" Type="http://schemas.openxmlformats.org/officeDocument/2006/relationships/image"/><Relationship Id="rId12" Target="../media/image10.png" Type="http://schemas.openxmlformats.org/officeDocument/2006/relationships/image"/><Relationship Id="rId13" Target="../media/image11.jpeg" Type="http://schemas.openxmlformats.org/officeDocument/2006/relationships/image"/><Relationship Id="rId14" Target="../media/image33.pn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3"/>
            <a:stretch>
              <a:fillRect l="0" t="0" r="0" b="0"/>
            </a:stretch>
          </a:blipFill>
        </p:spPr>
      </p:sp>
      <p:sp>
        <p:nvSpPr>
          <p:cNvPr name="Freeform 4" id="4"/>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4"/>
            <a:stretch>
              <a:fillRect l="0" t="0" r="-44" b="0"/>
            </a:stretch>
          </a:blipFill>
        </p:spPr>
      </p:sp>
      <p:sp>
        <p:nvSpPr>
          <p:cNvPr name="Freeform 5" id="5"/>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5"/>
            <a:stretch>
              <a:fillRect l="0" t="0" r="0" b="0"/>
            </a:stretch>
          </a:blipFill>
        </p:spPr>
      </p:sp>
      <p:sp>
        <p:nvSpPr>
          <p:cNvPr name="Freeform 6" id="6"/>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6"/>
            <a:stretch>
              <a:fillRect l="0" t="0" r="0" b="0"/>
            </a:stretch>
          </a:blipFill>
        </p:spPr>
      </p:sp>
      <p:sp>
        <p:nvSpPr>
          <p:cNvPr name="Freeform 7" id="7"/>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7"/>
            <a:stretch>
              <a:fillRect l="0" t="0" r="0" b="0"/>
            </a:stretch>
          </a:blipFill>
        </p:spPr>
      </p:sp>
      <p:sp>
        <p:nvSpPr>
          <p:cNvPr name="Freeform 8" id="8"/>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8"/>
            <a:stretch>
              <a:fillRect l="0" t="0" r="0" b="0"/>
            </a:stretch>
          </a:blipFill>
        </p:spPr>
      </p:sp>
      <p:sp>
        <p:nvSpPr>
          <p:cNvPr name="Freeform 9" id="9"/>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9"/>
            <a:stretch>
              <a:fillRect l="0" t="0" r="0" b="0"/>
            </a:stretch>
          </a:blipFill>
        </p:spPr>
      </p:sp>
      <p:sp>
        <p:nvSpPr>
          <p:cNvPr name="Freeform 10" id="10"/>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0"/>
            <a:stretch>
              <a:fillRect l="0" t="0" r="-167" b="0"/>
            </a:stretch>
          </a:blipFill>
        </p:spPr>
      </p:sp>
      <p:sp>
        <p:nvSpPr>
          <p:cNvPr name="Freeform 11" id="11"/>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1"/>
            <a:stretch>
              <a:fillRect l="0" t="0" r="0" b="0"/>
            </a:stretch>
          </a:blipFill>
        </p:spPr>
      </p:sp>
      <p:sp>
        <p:nvSpPr>
          <p:cNvPr name="Freeform 12" id="12"/>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12"/>
            <a:stretch>
              <a:fillRect l="0" t="0" r="0" b="0"/>
            </a:stretch>
          </a:blipFill>
        </p:spPr>
      </p:sp>
      <p:sp>
        <p:nvSpPr>
          <p:cNvPr name="TextBox 13" id="13"/>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4" id="14"/>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1</a:t>
            </a:r>
          </a:p>
        </p:txBody>
      </p:sp>
      <p:sp>
        <p:nvSpPr>
          <p:cNvPr name="TextBox 15" id="15"/>
          <p:cNvSpPr txBox="true"/>
          <p:nvPr/>
        </p:nvSpPr>
        <p:spPr>
          <a:xfrm rot="0">
            <a:off x="1554742" y="2210508"/>
            <a:ext cx="16260758" cy="7793266"/>
          </a:xfrm>
          <a:prstGeom prst="rect">
            <a:avLst/>
          </a:prstGeom>
        </p:spPr>
        <p:txBody>
          <a:bodyPr anchor="t" rtlCol="false" tIns="0" lIns="0" bIns="0" rIns="0">
            <a:spAutoFit/>
          </a:bodyPr>
          <a:lstStyle/>
          <a:p>
            <a:pPr>
              <a:lnSpc>
                <a:spcPts val="6199"/>
              </a:lnSpc>
            </a:pPr>
            <a:r>
              <a:rPr lang="en-US" sz="4428">
                <a:solidFill>
                  <a:srgbClr val="2E946B"/>
                </a:solidFill>
                <a:latin typeface="Trebuchet MS Bold Italics"/>
              </a:rPr>
              <a:t>NAME:M.PAVITHRA</a:t>
            </a:r>
          </a:p>
          <a:p>
            <a:pPr>
              <a:lnSpc>
                <a:spcPts val="6199"/>
              </a:lnSpc>
            </a:pPr>
            <a:r>
              <a:rPr lang="en-US" sz="4428">
                <a:solidFill>
                  <a:srgbClr val="2E946B"/>
                </a:solidFill>
                <a:latin typeface="Trebuchet MS Bold Italics"/>
              </a:rPr>
              <a:t>COLLEGE NAME:PANIMALAR INSTITUTE OF TECHNOLOGY</a:t>
            </a:r>
          </a:p>
          <a:p>
            <a:pPr>
              <a:lnSpc>
                <a:spcPts val="6199"/>
              </a:lnSpc>
            </a:pPr>
            <a:r>
              <a:rPr lang="en-US" sz="4428">
                <a:solidFill>
                  <a:srgbClr val="2E946B"/>
                </a:solidFill>
                <a:latin typeface="Trebuchet MS Bold Italics"/>
              </a:rPr>
              <a:t>DEGREE:B.TECH</a:t>
            </a:r>
          </a:p>
          <a:p>
            <a:pPr>
              <a:lnSpc>
                <a:spcPts val="6199"/>
              </a:lnSpc>
            </a:pPr>
            <a:r>
              <a:rPr lang="en-US" sz="4428">
                <a:solidFill>
                  <a:srgbClr val="2E946B"/>
                </a:solidFill>
                <a:latin typeface="Trebuchet MS Bold Italics"/>
              </a:rPr>
              <a:t>BRANCH:AI-DS</a:t>
            </a:r>
          </a:p>
          <a:p>
            <a:pPr>
              <a:lnSpc>
                <a:spcPts val="6199"/>
              </a:lnSpc>
            </a:pPr>
            <a:r>
              <a:rPr lang="en-US" sz="4428">
                <a:solidFill>
                  <a:srgbClr val="2E946B"/>
                </a:solidFill>
                <a:latin typeface="Trebuchet MS Bold Italics"/>
              </a:rPr>
              <a:t>EMAIL:pm1836403@gmail.com</a:t>
            </a:r>
          </a:p>
          <a:p>
            <a:pPr>
              <a:lnSpc>
                <a:spcPts val="6199"/>
              </a:lnSpc>
            </a:pPr>
            <a:r>
              <a:rPr lang="en-US" sz="4428">
                <a:solidFill>
                  <a:srgbClr val="2E946B"/>
                </a:solidFill>
                <a:latin typeface="Trebuchet MS Bold Italics"/>
              </a:rPr>
              <a:t>NAAN MUDHALVAN ID:AU211521243116</a:t>
            </a:r>
          </a:p>
          <a:p>
            <a:pPr>
              <a:lnSpc>
                <a:spcPts val="6199"/>
              </a:lnSpc>
            </a:pPr>
          </a:p>
          <a:p>
            <a:pPr>
              <a:lnSpc>
                <a:spcPts val="6199"/>
              </a:lnSpc>
            </a:pPr>
          </a:p>
          <a:p>
            <a:pPr>
              <a:lnSpc>
                <a:spcPts val="6199"/>
              </a:lnSpc>
            </a:pPr>
          </a:p>
          <a:p>
            <a:pPr algn="l">
              <a:lnSpc>
                <a:spcPts val="619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3"/>
            <a:stretch>
              <a:fillRect l="0" t="0" r="0" b="0"/>
            </a:stretch>
          </a:blipFill>
        </p:spPr>
      </p:sp>
      <p:sp>
        <p:nvSpPr>
          <p:cNvPr name="Freeform 4" id="4"/>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4"/>
            <a:stretch>
              <a:fillRect l="0" t="0" r="-44" b="0"/>
            </a:stretch>
          </a:blipFill>
        </p:spPr>
      </p:sp>
      <p:sp>
        <p:nvSpPr>
          <p:cNvPr name="Freeform 5" id="5"/>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5"/>
            <a:stretch>
              <a:fillRect l="0" t="0" r="0" b="0"/>
            </a:stretch>
          </a:blipFill>
        </p:spPr>
      </p:sp>
      <p:sp>
        <p:nvSpPr>
          <p:cNvPr name="Freeform 6" id="6"/>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6"/>
            <a:stretch>
              <a:fillRect l="0" t="0" r="0" b="0"/>
            </a:stretch>
          </a:blipFill>
        </p:spPr>
      </p:sp>
      <p:sp>
        <p:nvSpPr>
          <p:cNvPr name="Freeform 7" id="7"/>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7"/>
            <a:stretch>
              <a:fillRect l="0" t="0" r="0" b="0"/>
            </a:stretch>
          </a:blipFill>
        </p:spPr>
      </p:sp>
      <p:sp>
        <p:nvSpPr>
          <p:cNvPr name="Freeform 8" id="8"/>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8"/>
            <a:stretch>
              <a:fillRect l="0" t="0" r="0" b="0"/>
            </a:stretch>
          </a:blipFill>
        </p:spPr>
      </p:sp>
      <p:sp>
        <p:nvSpPr>
          <p:cNvPr name="Freeform 9" id="9"/>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9"/>
            <a:stretch>
              <a:fillRect l="0" t="0" r="0" b="0"/>
            </a:stretch>
          </a:blipFill>
        </p:spPr>
      </p:sp>
      <p:sp>
        <p:nvSpPr>
          <p:cNvPr name="Freeform 10" id="10"/>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0"/>
            <a:stretch>
              <a:fillRect l="0" t="0" r="-167" b="0"/>
            </a:stretch>
          </a:blipFill>
        </p:spPr>
      </p:sp>
      <p:sp>
        <p:nvSpPr>
          <p:cNvPr name="Freeform 11" id="11"/>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1"/>
            <a:stretch>
              <a:fillRect l="0" t="0" r="0" b="0"/>
            </a:stretch>
          </a:blipFill>
        </p:spPr>
      </p:sp>
      <p:sp>
        <p:nvSpPr>
          <p:cNvPr name="Freeform 12" id="12"/>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12"/>
            <a:stretch>
              <a:fillRect l="0" t="0" r="0" b="0"/>
            </a:stretch>
          </a:blipFill>
        </p:spPr>
      </p:sp>
      <p:sp>
        <p:nvSpPr>
          <p:cNvPr name="Freeform 13" id="13"/>
          <p:cNvSpPr/>
          <p:nvPr/>
        </p:nvSpPr>
        <p:spPr>
          <a:xfrm flipH="false" flipV="false" rot="0">
            <a:off x="1041397" y="9613897"/>
            <a:ext cx="1800225" cy="9525"/>
          </a:xfrm>
          <a:custGeom>
            <a:avLst/>
            <a:gdLst/>
            <a:ahLst/>
            <a:cxnLst/>
            <a:rect r="r" b="b" t="t" l="l"/>
            <a:pathLst>
              <a:path h="9525" w="1800225">
                <a:moveTo>
                  <a:pt x="0" y="0"/>
                </a:moveTo>
                <a:lnTo>
                  <a:pt x="1800225" y="0"/>
                </a:lnTo>
                <a:lnTo>
                  <a:pt x="1800225" y="9525"/>
                </a:lnTo>
                <a:lnTo>
                  <a:pt x="0" y="9525"/>
                </a:lnTo>
                <a:lnTo>
                  <a:pt x="0" y="0"/>
                </a:lnTo>
                <a:close/>
              </a:path>
            </a:pathLst>
          </a:custGeom>
          <a:blipFill>
            <a:blip r:embed="rId13"/>
            <a:stretch>
              <a:fillRect l="0" t="0" r="0" b="0"/>
            </a:stretch>
          </a:blipFill>
        </p:spPr>
      </p:sp>
      <p:sp>
        <p:nvSpPr>
          <p:cNvPr name="TextBox 14" id="14"/>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5" id="15"/>
          <p:cNvSpPr txBox="true"/>
          <p:nvPr/>
        </p:nvSpPr>
        <p:spPr>
          <a:xfrm rot="0">
            <a:off x="16972978" y="9677343"/>
            <a:ext cx="226705" cy="302714"/>
          </a:xfrm>
          <a:prstGeom prst="rect">
            <a:avLst/>
          </a:prstGeom>
        </p:spPr>
        <p:txBody>
          <a:bodyPr anchor="t" rtlCol="false" tIns="0" lIns="0" bIns="0" rIns="0">
            <a:spAutoFit/>
          </a:bodyPr>
          <a:lstStyle/>
          <a:p>
            <a:pPr algn="l">
              <a:lnSpc>
                <a:spcPts val="2362"/>
              </a:lnSpc>
            </a:pPr>
            <a:r>
              <a:rPr lang="en-US" sz="1687" spc="15">
                <a:solidFill>
                  <a:srgbClr val="2E946B"/>
                </a:solidFill>
                <a:latin typeface="Trebuchet MS"/>
              </a:rPr>
              <a:t>10</a:t>
            </a:r>
          </a:p>
        </p:txBody>
      </p:sp>
      <p:sp>
        <p:nvSpPr>
          <p:cNvPr name="TextBox 16" id="16"/>
          <p:cNvSpPr txBox="true"/>
          <p:nvPr/>
        </p:nvSpPr>
        <p:spPr>
          <a:xfrm rot="0">
            <a:off x="1128712" y="885825"/>
            <a:ext cx="3977097" cy="1236174"/>
          </a:xfrm>
          <a:prstGeom prst="rect">
            <a:avLst/>
          </a:prstGeom>
        </p:spPr>
        <p:txBody>
          <a:bodyPr anchor="t" rtlCol="false" tIns="0" lIns="0" bIns="0" rIns="0">
            <a:spAutoFit/>
          </a:bodyPr>
          <a:lstStyle/>
          <a:p>
            <a:pPr algn="l">
              <a:lnSpc>
                <a:spcPts val="10089"/>
              </a:lnSpc>
            </a:pPr>
            <a:r>
              <a:rPr lang="en-US" sz="7206">
                <a:solidFill>
                  <a:srgbClr val="CB6CE6"/>
                </a:solidFill>
                <a:latin typeface="Trebuchet MS Bold Italics"/>
              </a:rPr>
              <a:t>RESULTS</a:t>
            </a:r>
            <a:r>
              <a:rPr lang="en-US" sz="7206">
                <a:solidFill>
                  <a:srgbClr val="000000"/>
                </a:solidFill>
                <a:latin typeface="Trebuchet MS Bold Italics"/>
              </a:rPr>
              <a:t> </a:t>
            </a:r>
          </a:p>
        </p:txBody>
      </p:sp>
      <p:sp>
        <p:nvSpPr>
          <p:cNvPr name="TextBox 17" id="17"/>
          <p:cNvSpPr txBox="true"/>
          <p:nvPr/>
        </p:nvSpPr>
        <p:spPr>
          <a:xfrm rot="0">
            <a:off x="1043940" y="9121492"/>
            <a:ext cx="1807731" cy="526866"/>
          </a:xfrm>
          <a:prstGeom prst="rect">
            <a:avLst/>
          </a:prstGeom>
        </p:spPr>
        <p:txBody>
          <a:bodyPr anchor="t" rtlCol="false" tIns="0" lIns="0" bIns="0" rIns="0">
            <a:spAutoFit/>
          </a:bodyPr>
          <a:lstStyle/>
          <a:p>
            <a:pPr algn="l">
              <a:lnSpc>
                <a:spcPts val="4261"/>
              </a:lnSpc>
            </a:pPr>
            <a:r>
              <a:rPr lang="en-US" sz="3044" spc="3">
                <a:solidFill>
                  <a:srgbClr val="0070C0"/>
                </a:solidFill>
                <a:latin typeface="Trebuchet MS"/>
                <a:hlinkClick r:id="rId14" tooltip="https://abc/"/>
              </a:rPr>
              <a:t>Demo Link</a:t>
            </a:r>
          </a:p>
        </p:txBody>
      </p:sp>
      <p:sp>
        <p:nvSpPr>
          <p:cNvPr name="TextBox 18" id="18"/>
          <p:cNvSpPr txBox="true"/>
          <p:nvPr/>
        </p:nvSpPr>
        <p:spPr>
          <a:xfrm rot="0">
            <a:off x="1043940" y="3061893"/>
            <a:ext cx="14538960" cy="4700672"/>
          </a:xfrm>
          <a:prstGeom prst="rect">
            <a:avLst/>
          </a:prstGeom>
        </p:spPr>
        <p:txBody>
          <a:bodyPr anchor="t" rtlCol="false" tIns="0" lIns="0" bIns="0" rIns="0">
            <a:spAutoFit/>
          </a:bodyPr>
          <a:lstStyle/>
          <a:p>
            <a:pPr>
              <a:lnSpc>
                <a:spcPts val="3407"/>
              </a:lnSpc>
              <a:spcBef>
                <a:spcPct val="0"/>
              </a:spcBef>
            </a:pPr>
            <a:r>
              <a:rPr lang="en-US" sz="2434" spc="2">
                <a:solidFill>
                  <a:srgbClr val="000000"/>
                </a:solidFill>
                <a:latin typeface="Glacial Indifference Bold"/>
              </a:rPr>
              <a:t>Augmented scans of the chest enable radiologists to detect anomalies at an earlier stage, facilitating prompt intervention and potentially improving the treatment of patients.GAN-enhanced pictures provide larger recognition of structures and abnormalities, letting for more exact measurement of disease severity and evolution.GAN-enhanced images enable surgeons with better vision of the area of concern in instances that require surgical attention, such as lung cancer or thoracic trauma, assisting in preoperative planning and intraoperative navigation.GAN-enhanced pictures allow for more accurate monitoring of disease progression and therapy response over time, allowing medical practitioners in influencing treatment approaches as needed.High-quality chest X-ray pictures created by GANs serve as instructional resources for medical students, residents, and professional radiologists, allowing patients to better understand pathology and identify patients. By boosting diagnostic accuracy and decreasing the need for additional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3944600" y="101603"/>
            <a:ext cx="1857375" cy="10163175"/>
          </a:xfrm>
          <a:custGeom>
            <a:avLst/>
            <a:gdLst/>
            <a:ahLst/>
            <a:cxnLst/>
            <a:rect r="r" b="b" t="t" l="l"/>
            <a:pathLst>
              <a:path h="10163175" w="1857375">
                <a:moveTo>
                  <a:pt x="0" y="0"/>
                </a:moveTo>
                <a:lnTo>
                  <a:pt x="1857375" y="0"/>
                </a:lnTo>
                <a:lnTo>
                  <a:pt x="1857375" y="10163175"/>
                </a:lnTo>
                <a:lnTo>
                  <a:pt x="0" y="10163175"/>
                </a:lnTo>
                <a:lnTo>
                  <a:pt x="0" y="0"/>
                </a:lnTo>
                <a:close/>
              </a:path>
            </a:pathLst>
          </a:custGeom>
          <a:blipFill>
            <a:blip r:embed="rId3"/>
            <a:stretch>
              <a:fillRect l="0" t="0" r="0" b="0"/>
            </a:stretch>
          </a:blipFill>
        </p:spPr>
      </p:sp>
      <p:sp>
        <p:nvSpPr>
          <p:cNvPr name="Freeform 4" id="4"/>
          <p:cNvSpPr/>
          <p:nvPr/>
        </p:nvSpPr>
        <p:spPr>
          <a:xfrm flipH="false" flipV="false" rot="0">
            <a:off x="11239500" y="5626103"/>
            <a:ext cx="6972300" cy="4638675"/>
          </a:xfrm>
          <a:custGeom>
            <a:avLst/>
            <a:gdLst/>
            <a:ahLst/>
            <a:cxnLst/>
            <a:rect r="r" b="b" t="t" l="l"/>
            <a:pathLst>
              <a:path h="4638675" w="6972300">
                <a:moveTo>
                  <a:pt x="0" y="0"/>
                </a:moveTo>
                <a:lnTo>
                  <a:pt x="6972300" y="0"/>
                </a:lnTo>
                <a:lnTo>
                  <a:pt x="6972300" y="4638675"/>
                </a:lnTo>
                <a:lnTo>
                  <a:pt x="0" y="4638675"/>
                </a:lnTo>
                <a:lnTo>
                  <a:pt x="0" y="0"/>
                </a:lnTo>
                <a:close/>
              </a:path>
            </a:pathLst>
          </a:custGeom>
          <a:blipFill>
            <a:blip r:embed="rId4"/>
            <a:stretch>
              <a:fillRect l="0" t="0" r="0" b="0"/>
            </a:stretch>
          </a:blipFill>
        </p:spPr>
      </p:sp>
      <p:sp>
        <p:nvSpPr>
          <p:cNvPr name="Freeform 5" id="5"/>
          <p:cNvSpPr/>
          <p:nvPr/>
        </p:nvSpPr>
        <p:spPr>
          <a:xfrm flipH="false" flipV="false" rot="0">
            <a:off x="13703303" y="76200"/>
            <a:ext cx="4495800" cy="10182225"/>
          </a:xfrm>
          <a:custGeom>
            <a:avLst/>
            <a:gdLst/>
            <a:ahLst/>
            <a:cxnLst/>
            <a:rect r="r" b="b" t="t" l="l"/>
            <a:pathLst>
              <a:path h="10182225" w="4495800">
                <a:moveTo>
                  <a:pt x="0" y="0"/>
                </a:moveTo>
                <a:lnTo>
                  <a:pt x="4495800" y="0"/>
                </a:lnTo>
                <a:lnTo>
                  <a:pt x="4495800" y="10182225"/>
                </a:lnTo>
                <a:lnTo>
                  <a:pt x="0" y="10182225"/>
                </a:lnTo>
                <a:lnTo>
                  <a:pt x="0" y="0"/>
                </a:lnTo>
                <a:close/>
              </a:path>
            </a:pathLst>
          </a:custGeom>
          <a:blipFill>
            <a:blip r:embed="rId5"/>
            <a:stretch>
              <a:fillRect l="0" t="0" r="0" b="0"/>
            </a:stretch>
          </a:blipFill>
        </p:spPr>
      </p:sp>
      <p:sp>
        <p:nvSpPr>
          <p:cNvPr name="Freeform 6" id="6"/>
          <p:cNvSpPr/>
          <p:nvPr/>
        </p:nvSpPr>
        <p:spPr>
          <a:xfrm flipH="false" flipV="false" rot="0">
            <a:off x="14300197" y="76200"/>
            <a:ext cx="3895725" cy="10182225"/>
          </a:xfrm>
          <a:custGeom>
            <a:avLst/>
            <a:gdLst/>
            <a:ahLst/>
            <a:cxnLst/>
            <a:rect r="r" b="b" t="t" l="l"/>
            <a:pathLst>
              <a:path h="10182225" w="3895725">
                <a:moveTo>
                  <a:pt x="0" y="0"/>
                </a:moveTo>
                <a:lnTo>
                  <a:pt x="3895725" y="0"/>
                </a:lnTo>
                <a:lnTo>
                  <a:pt x="3895725" y="10182225"/>
                </a:lnTo>
                <a:lnTo>
                  <a:pt x="0" y="10182225"/>
                </a:lnTo>
                <a:lnTo>
                  <a:pt x="0" y="0"/>
                </a:lnTo>
                <a:close/>
              </a:path>
            </a:pathLst>
          </a:custGeom>
          <a:blipFill>
            <a:blip r:embed="rId6"/>
            <a:stretch>
              <a:fillRect l="0" t="0" r="0" b="0"/>
            </a:stretch>
          </a:blipFill>
        </p:spPr>
      </p:sp>
      <p:sp>
        <p:nvSpPr>
          <p:cNvPr name="Freeform 7" id="7"/>
          <p:cNvSpPr/>
          <p:nvPr/>
        </p:nvSpPr>
        <p:spPr>
          <a:xfrm flipH="false" flipV="false" rot="0">
            <a:off x="13423897" y="76200"/>
            <a:ext cx="4791075" cy="10191750"/>
          </a:xfrm>
          <a:custGeom>
            <a:avLst/>
            <a:gdLst/>
            <a:ahLst/>
            <a:cxnLst/>
            <a:rect r="r" b="b" t="t" l="l"/>
            <a:pathLst>
              <a:path h="10191750" w="4791075">
                <a:moveTo>
                  <a:pt x="0" y="0"/>
                </a:moveTo>
                <a:lnTo>
                  <a:pt x="4791075" y="0"/>
                </a:lnTo>
                <a:lnTo>
                  <a:pt x="4791075" y="10191750"/>
                </a:lnTo>
                <a:lnTo>
                  <a:pt x="0" y="10191750"/>
                </a:lnTo>
                <a:lnTo>
                  <a:pt x="0" y="0"/>
                </a:lnTo>
                <a:close/>
              </a:path>
            </a:pathLst>
          </a:custGeom>
          <a:blipFill>
            <a:blip r:embed="rId7"/>
            <a:stretch>
              <a:fillRect l="0" t="0" r="0" b="0"/>
            </a:stretch>
          </a:blipFill>
        </p:spPr>
      </p:sp>
      <p:sp>
        <p:nvSpPr>
          <p:cNvPr name="Freeform 8" id="8"/>
          <p:cNvSpPr/>
          <p:nvPr/>
        </p:nvSpPr>
        <p:spPr>
          <a:xfrm flipH="false" flipV="false" rot="0">
            <a:off x="16256003" y="76200"/>
            <a:ext cx="1943100" cy="10182225"/>
          </a:xfrm>
          <a:custGeom>
            <a:avLst/>
            <a:gdLst/>
            <a:ahLst/>
            <a:cxnLst/>
            <a:rect r="r" b="b" t="t" l="l"/>
            <a:pathLst>
              <a:path h="10182225" w="1943100">
                <a:moveTo>
                  <a:pt x="0" y="0"/>
                </a:moveTo>
                <a:lnTo>
                  <a:pt x="1943100" y="0"/>
                </a:lnTo>
                <a:lnTo>
                  <a:pt x="1943100" y="10182225"/>
                </a:lnTo>
                <a:lnTo>
                  <a:pt x="0" y="10182225"/>
                </a:lnTo>
                <a:lnTo>
                  <a:pt x="0" y="0"/>
                </a:lnTo>
                <a:close/>
              </a:path>
            </a:pathLst>
          </a:custGeom>
          <a:blipFill>
            <a:blip r:embed="rId8"/>
            <a:stretch>
              <a:fillRect l="0" t="0" r="0" b="0"/>
            </a:stretch>
          </a:blipFill>
        </p:spPr>
      </p:sp>
      <p:sp>
        <p:nvSpPr>
          <p:cNvPr name="Freeform 9" id="9"/>
          <p:cNvSpPr/>
          <p:nvPr/>
        </p:nvSpPr>
        <p:spPr>
          <a:xfrm flipH="false" flipV="false" rot="0">
            <a:off x="16294103" y="76200"/>
            <a:ext cx="1905000" cy="10182225"/>
          </a:xfrm>
          <a:custGeom>
            <a:avLst/>
            <a:gdLst/>
            <a:ahLst/>
            <a:cxnLst/>
            <a:rect r="r" b="b" t="t" l="l"/>
            <a:pathLst>
              <a:path h="10182225" w="1905000">
                <a:moveTo>
                  <a:pt x="0" y="0"/>
                </a:moveTo>
                <a:lnTo>
                  <a:pt x="1905000" y="0"/>
                </a:lnTo>
                <a:lnTo>
                  <a:pt x="1905000" y="10182225"/>
                </a:lnTo>
                <a:lnTo>
                  <a:pt x="0" y="10182225"/>
                </a:lnTo>
                <a:lnTo>
                  <a:pt x="0" y="0"/>
                </a:lnTo>
                <a:close/>
              </a:path>
            </a:pathLst>
          </a:custGeom>
          <a:blipFill>
            <a:blip r:embed="rId9"/>
            <a:stretch>
              <a:fillRect l="0" t="0" r="0" b="0"/>
            </a:stretch>
          </a:blipFill>
        </p:spPr>
      </p:sp>
      <p:sp>
        <p:nvSpPr>
          <p:cNvPr name="Freeform 10" id="10"/>
          <p:cNvSpPr/>
          <p:nvPr/>
        </p:nvSpPr>
        <p:spPr>
          <a:xfrm flipH="false" flipV="false" rot="0">
            <a:off x="15544800" y="5486400"/>
            <a:ext cx="2667000" cy="4772025"/>
          </a:xfrm>
          <a:custGeom>
            <a:avLst/>
            <a:gdLst/>
            <a:ahLst/>
            <a:cxnLst/>
            <a:rect r="r" b="b" t="t" l="l"/>
            <a:pathLst>
              <a:path h="4772025" w="2667000">
                <a:moveTo>
                  <a:pt x="0" y="0"/>
                </a:moveTo>
                <a:lnTo>
                  <a:pt x="2667000" y="0"/>
                </a:lnTo>
                <a:lnTo>
                  <a:pt x="2667000" y="4772025"/>
                </a:lnTo>
                <a:lnTo>
                  <a:pt x="0" y="4772025"/>
                </a:lnTo>
                <a:lnTo>
                  <a:pt x="0" y="0"/>
                </a:lnTo>
                <a:close/>
              </a:path>
            </a:pathLst>
          </a:custGeom>
          <a:blipFill>
            <a:blip r:embed="rId10"/>
            <a:stretch>
              <a:fillRect l="0" t="0" r="0" b="0"/>
            </a:stretch>
          </a:blipFill>
        </p:spPr>
      </p:sp>
      <p:sp>
        <p:nvSpPr>
          <p:cNvPr name="Freeform 11" id="11"/>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11"/>
            <a:stretch>
              <a:fillRect l="0" t="0" r="0" b="0"/>
            </a:stretch>
          </a:blipFill>
        </p:spPr>
      </p:sp>
      <p:grpSp>
        <p:nvGrpSpPr>
          <p:cNvPr name="Group 12" id="12"/>
          <p:cNvGrpSpPr>
            <a:grpSpLocks noChangeAspect="true"/>
          </p:cNvGrpSpPr>
          <p:nvPr/>
        </p:nvGrpSpPr>
        <p:grpSpPr>
          <a:xfrm rot="0">
            <a:off x="700088" y="9615488"/>
            <a:ext cx="5556333" cy="442846"/>
            <a:chOff x="0" y="0"/>
            <a:chExt cx="5556326" cy="442849"/>
          </a:xfrm>
        </p:grpSpPr>
        <p:sp>
          <p:nvSpPr>
            <p:cNvPr name="Freeform 13" id="13"/>
            <p:cNvSpPr/>
            <p:nvPr/>
          </p:nvSpPr>
          <p:spPr>
            <a:xfrm flipH="false" flipV="false" rot="0">
              <a:off x="0" y="0"/>
              <a:ext cx="5556377" cy="442849"/>
            </a:xfrm>
            <a:custGeom>
              <a:avLst/>
              <a:gdLst/>
              <a:ahLst/>
              <a:cxnLst/>
              <a:rect r="r" b="b" t="t" l="l"/>
              <a:pathLst>
                <a:path h="442849" w="5556377">
                  <a:moveTo>
                    <a:pt x="0" y="0"/>
                  </a:moveTo>
                  <a:lnTo>
                    <a:pt x="0" y="442849"/>
                  </a:lnTo>
                  <a:lnTo>
                    <a:pt x="5556377" y="442849"/>
                  </a:lnTo>
                  <a:lnTo>
                    <a:pt x="5556377" y="0"/>
                  </a:lnTo>
                  <a:close/>
                </a:path>
              </a:pathLst>
            </a:custGeom>
            <a:solidFill>
              <a:srgbClr val="F2F2F2"/>
            </a:solidFill>
          </p:spPr>
        </p:sp>
      </p:grpSp>
      <p:sp>
        <p:nvSpPr>
          <p:cNvPr name="TextBox 14" id="14"/>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5" id="15"/>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2</a:t>
            </a:r>
          </a:p>
        </p:txBody>
      </p:sp>
      <p:sp>
        <p:nvSpPr>
          <p:cNvPr name="TextBox 16" id="16"/>
          <p:cNvSpPr txBox="true"/>
          <p:nvPr/>
        </p:nvSpPr>
        <p:spPr>
          <a:xfrm rot="0">
            <a:off x="1317255" y="920207"/>
            <a:ext cx="7962772" cy="1265587"/>
          </a:xfrm>
          <a:prstGeom prst="rect">
            <a:avLst/>
          </a:prstGeom>
        </p:spPr>
        <p:txBody>
          <a:bodyPr anchor="t" rtlCol="false" tIns="0" lIns="0" bIns="0" rIns="0">
            <a:spAutoFit/>
          </a:bodyPr>
          <a:lstStyle/>
          <a:p>
            <a:pPr algn="l">
              <a:lnSpc>
                <a:spcPts val="8993"/>
              </a:lnSpc>
            </a:pPr>
            <a:r>
              <a:rPr lang="en-US" sz="6423">
                <a:solidFill>
                  <a:srgbClr val="000000"/>
                </a:solidFill>
                <a:latin typeface="Agrandir Wide"/>
              </a:rPr>
              <a:t>PROJECT TITLE</a:t>
            </a:r>
          </a:p>
        </p:txBody>
      </p:sp>
      <p:sp>
        <p:nvSpPr>
          <p:cNvPr name="TextBox 17" id="17"/>
          <p:cNvSpPr txBox="true"/>
          <p:nvPr/>
        </p:nvSpPr>
        <p:spPr>
          <a:xfrm rot="0">
            <a:off x="1433493" y="3069039"/>
            <a:ext cx="14986765" cy="873642"/>
          </a:xfrm>
          <a:prstGeom prst="rect">
            <a:avLst/>
          </a:prstGeom>
        </p:spPr>
        <p:txBody>
          <a:bodyPr anchor="t" rtlCol="false" tIns="0" lIns="0" bIns="0" rIns="0">
            <a:spAutoFit/>
          </a:bodyPr>
          <a:lstStyle/>
          <a:p>
            <a:pPr algn="l">
              <a:lnSpc>
                <a:spcPts val="7153"/>
              </a:lnSpc>
            </a:pPr>
            <a:r>
              <a:rPr lang="en-US" sz="5109" spc="5">
                <a:solidFill>
                  <a:srgbClr val="7ED957"/>
                </a:solidFill>
                <a:latin typeface="Arapey Bold Italics"/>
              </a:rPr>
              <a:t>Improved medical image using generative ai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2697" y="6096000"/>
            <a:ext cx="657225" cy="4162425"/>
          </a:xfrm>
          <a:custGeom>
            <a:avLst/>
            <a:gdLst/>
            <a:ahLst/>
            <a:cxnLst/>
            <a:rect r="r" b="b" t="t" l="l"/>
            <a:pathLst>
              <a:path h="4162425" w="657225">
                <a:moveTo>
                  <a:pt x="0" y="0"/>
                </a:moveTo>
                <a:lnTo>
                  <a:pt x="657225" y="0"/>
                </a:lnTo>
                <a:lnTo>
                  <a:pt x="657225" y="4162425"/>
                </a:lnTo>
                <a:lnTo>
                  <a:pt x="0" y="4162425"/>
                </a:lnTo>
                <a:lnTo>
                  <a:pt x="0" y="0"/>
                </a:lnTo>
                <a:close/>
              </a:path>
            </a:pathLst>
          </a:custGeom>
          <a:blipFill>
            <a:blip r:embed="rId2"/>
            <a:stretch>
              <a:fillRect l="0" t="0" r="0" b="0"/>
            </a:stretch>
          </a:blipFill>
        </p:spPr>
      </p:sp>
      <p:sp>
        <p:nvSpPr>
          <p:cNvPr name="Freeform 3" id="3"/>
          <p:cNvSpPr/>
          <p:nvPr/>
        </p:nvSpPr>
        <p:spPr>
          <a:xfrm flipH="false" flipV="false" rot="0">
            <a:off x="698497" y="9601200"/>
            <a:ext cx="5562600" cy="466725"/>
          </a:xfrm>
          <a:custGeom>
            <a:avLst/>
            <a:gdLst/>
            <a:ahLst/>
            <a:cxnLst/>
            <a:rect r="r" b="b" t="t" l="l"/>
            <a:pathLst>
              <a:path h="466725" w="5562600">
                <a:moveTo>
                  <a:pt x="0" y="0"/>
                </a:moveTo>
                <a:lnTo>
                  <a:pt x="5562600" y="0"/>
                </a:lnTo>
                <a:lnTo>
                  <a:pt x="5562600" y="466725"/>
                </a:lnTo>
                <a:lnTo>
                  <a:pt x="0" y="466725"/>
                </a:lnTo>
                <a:lnTo>
                  <a:pt x="0" y="0"/>
                </a:lnTo>
                <a:close/>
              </a:path>
            </a:pathLst>
          </a:custGeom>
          <a:blipFill>
            <a:blip r:embed="rId3"/>
            <a:stretch>
              <a:fillRect l="0" t="0" r="0" b="0"/>
            </a:stretch>
          </a:blipFill>
        </p:spPr>
      </p:sp>
      <p:sp>
        <p:nvSpPr>
          <p:cNvPr name="Freeform 4" id="4"/>
          <p:cNvSpPr/>
          <p:nvPr/>
        </p:nvSpPr>
        <p:spPr>
          <a:xfrm flipH="false" flipV="false" rot="0">
            <a:off x="11061697" y="685800"/>
            <a:ext cx="523875" cy="523875"/>
          </a:xfrm>
          <a:custGeom>
            <a:avLst/>
            <a:gdLst/>
            <a:ahLst/>
            <a:cxnLst/>
            <a:rect r="r" b="b" t="t" l="l"/>
            <a:pathLst>
              <a:path h="523875" w="523875">
                <a:moveTo>
                  <a:pt x="0" y="0"/>
                </a:moveTo>
                <a:lnTo>
                  <a:pt x="523875" y="0"/>
                </a:lnTo>
                <a:lnTo>
                  <a:pt x="523875" y="523875"/>
                </a:lnTo>
                <a:lnTo>
                  <a:pt x="0" y="523875"/>
                </a:lnTo>
                <a:lnTo>
                  <a:pt x="0" y="0"/>
                </a:lnTo>
                <a:close/>
              </a:path>
            </a:pathLst>
          </a:custGeom>
          <a:blipFill>
            <a:blip r:embed="rId4"/>
            <a:stretch>
              <a:fillRect l="0" t="0" r="0" b="0"/>
            </a:stretch>
          </a:blipFill>
        </p:spPr>
      </p:sp>
      <p:sp>
        <p:nvSpPr>
          <p:cNvPr name="Freeform 5" id="5"/>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5"/>
            <a:stretch>
              <a:fillRect l="0" t="0" r="0" b="0"/>
            </a:stretch>
          </a:blipFill>
        </p:spPr>
      </p:sp>
      <p:sp>
        <p:nvSpPr>
          <p:cNvPr name="Freeform 6" id="6"/>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6"/>
            <a:stretch>
              <a:fillRect l="0" t="0" r="-44" b="0"/>
            </a:stretch>
          </a:blipFill>
        </p:spPr>
      </p:sp>
      <p:sp>
        <p:nvSpPr>
          <p:cNvPr name="Freeform 7" id="7"/>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7"/>
            <a:stretch>
              <a:fillRect l="0" t="0" r="0" b="0"/>
            </a:stretch>
          </a:blipFill>
        </p:spPr>
      </p:sp>
      <p:sp>
        <p:nvSpPr>
          <p:cNvPr name="Freeform 8" id="8"/>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8"/>
            <a:stretch>
              <a:fillRect l="0" t="0" r="0" b="0"/>
            </a:stretch>
          </a:blipFill>
        </p:spPr>
      </p:sp>
      <p:sp>
        <p:nvSpPr>
          <p:cNvPr name="Freeform 9" id="9"/>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9"/>
            <a:stretch>
              <a:fillRect l="0" t="0" r="0" b="0"/>
            </a:stretch>
          </a:blipFill>
        </p:spPr>
      </p:sp>
      <p:sp>
        <p:nvSpPr>
          <p:cNvPr name="Freeform 10" id="10"/>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10"/>
            <a:stretch>
              <a:fillRect l="0" t="0" r="0" b="0"/>
            </a:stretch>
          </a:blipFill>
        </p:spPr>
      </p:sp>
      <p:sp>
        <p:nvSpPr>
          <p:cNvPr name="Freeform 11" id="11"/>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11"/>
            <a:stretch>
              <a:fillRect l="0" t="0" r="0" b="0"/>
            </a:stretch>
          </a:blipFill>
        </p:spPr>
      </p:sp>
      <p:sp>
        <p:nvSpPr>
          <p:cNvPr name="Freeform 12" id="12"/>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2"/>
            <a:stretch>
              <a:fillRect l="0" t="0" r="-167" b="0"/>
            </a:stretch>
          </a:blipFill>
        </p:spPr>
      </p:sp>
      <p:sp>
        <p:nvSpPr>
          <p:cNvPr name="Freeform 13" id="13"/>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3"/>
            <a:stretch>
              <a:fillRect l="0" t="0" r="0" b="0"/>
            </a:stretch>
          </a:blipFill>
        </p:spPr>
      </p:sp>
      <p:sp>
        <p:nvSpPr>
          <p:cNvPr name="Freeform 14" id="14"/>
          <p:cNvSpPr/>
          <p:nvPr/>
        </p:nvSpPr>
        <p:spPr>
          <a:xfrm flipH="false" flipV="false" rot="0">
            <a:off x="16509997" y="8407403"/>
            <a:ext cx="990600" cy="1000125"/>
          </a:xfrm>
          <a:custGeom>
            <a:avLst/>
            <a:gdLst/>
            <a:ahLst/>
            <a:cxnLst/>
            <a:rect r="r" b="b" t="t" l="l"/>
            <a:pathLst>
              <a:path h="1000125" w="990600">
                <a:moveTo>
                  <a:pt x="0" y="0"/>
                </a:moveTo>
                <a:lnTo>
                  <a:pt x="990600" y="0"/>
                </a:lnTo>
                <a:lnTo>
                  <a:pt x="990600" y="1000125"/>
                </a:lnTo>
                <a:lnTo>
                  <a:pt x="0" y="1000125"/>
                </a:lnTo>
                <a:lnTo>
                  <a:pt x="0" y="0"/>
                </a:lnTo>
                <a:close/>
              </a:path>
            </a:pathLst>
          </a:custGeom>
          <a:blipFill>
            <a:blip r:embed="rId14"/>
            <a:stretch>
              <a:fillRect l="0" t="0" r="0" b="0"/>
            </a:stretch>
          </a:blipFill>
        </p:spPr>
      </p:sp>
      <p:sp>
        <p:nvSpPr>
          <p:cNvPr name="Freeform 15" id="15"/>
          <p:cNvSpPr/>
          <p:nvPr/>
        </p:nvSpPr>
        <p:spPr>
          <a:xfrm flipH="false" flipV="false" rot="0">
            <a:off x="16027403" y="9194797"/>
            <a:ext cx="390525" cy="390525"/>
          </a:xfrm>
          <a:custGeom>
            <a:avLst/>
            <a:gdLst/>
            <a:ahLst/>
            <a:cxnLst/>
            <a:rect r="r" b="b" t="t" l="l"/>
            <a:pathLst>
              <a:path h="390525" w="390525">
                <a:moveTo>
                  <a:pt x="0" y="0"/>
                </a:moveTo>
                <a:lnTo>
                  <a:pt x="390525" y="0"/>
                </a:lnTo>
                <a:lnTo>
                  <a:pt x="390525" y="390525"/>
                </a:lnTo>
                <a:lnTo>
                  <a:pt x="0" y="390525"/>
                </a:lnTo>
                <a:lnTo>
                  <a:pt x="0" y="0"/>
                </a:lnTo>
                <a:close/>
              </a:path>
            </a:pathLst>
          </a:custGeom>
          <a:blipFill>
            <a:blip r:embed="rId15"/>
            <a:stretch>
              <a:fillRect l="0" t="0" r="0" b="0"/>
            </a:stretch>
          </a:blipFill>
        </p:spPr>
      </p:sp>
      <p:sp>
        <p:nvSpPr>
          <p:cNvPr name="Freeform 16" id="16"/>
          <p:cNvSpPr/>
          <p:nvPr/>
        </p:nvSpPr>
        <p:spPr>
          <a:xfrm flipH="true" flipV="false" rot="0">
            <a:off x="71438" y="5729288"/>
            <a:ext cx="2600325" cy="4514850"/>
          </a:xfrm>
          <a:custGeom>
            <a:avLst/>
            <a:gdLst/>
            <a:ahLst/>
            <a:cxnLst/>
            <a:rect r="r" b="b" t="t" l="l"/>
            <a:pathLst>
              <a:path h="4514850" w="2600325">
                <a:moveTo>
                  <a:pt x="2600324" y="0"/>
                </a:moveTo>
                <a:lnTo>
                  <a:pt x="0" y="0"/>
                </a:lnTo>
                <a:lnTo>
                  <a:pt x="0" y="4514850"/>
                </a:lnTo>
                <a:lnTo>
                  <a:pt x="2600324" y="4514850"/>
                </a:lnTo>
                <a:lnTo>
                  <a:pt x="2600324" y="0"/>
                </a:lnTo>
                <a:close/>
              </a:path>
            </a:pathLst>
          </a:custGeom>
          <a:blipFill>
            <a:blip r:embed="rId16"/>
            <a:stretch>
              <a:fillRect l="0" t="0" r="0" b="0"/>
            </a:stretch>
          </a:blipFill>
        </p:spPr>
      </p:sp>
      <p:sp>
        <p:nvSpPr>
          <p:cNvPr name="TextBox 17" id="17"/>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8" id="18"/>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3</a:t>
            </a:r>
          </a:p>
        </p:txBody>
      </p:sp>
      <p:sp>
        <p:nvSpPr>
          <p:cNvPr name="TextBox 19" id="19"/>
          <p:cNvSpPr txBox="true"/>
          <p:nvPr/>
        </p:nvSpPr>
        <p:spPr>
          <a:xfrm rot="0">
            <a:off x="1128713" y="687876"/>
            <a:ext cx="3497656" cy="1236174"/>
          </a:xfrm>
          <a:prstGeom prst="rect">
            <a:avLst/>
          </a:prstGeom>
        </p:spPr>
        <p:txBody>
          <a:bodyPr anchor="t" rtlCol="false" tIns="0" lIns="0" bIns="0" rIns="0">
            <a:spAutoFit/>
          </a:bodyPr>
          <a:lstStyle/>
          <a:p>
            <a:pPr algn="l">
              <a:lnSpc>
                <a:spcPts val="10089"/>
              </a:lnSpc>
            </a:pPr>
            <a:r>
              <a:rPr lang="en-US" sz="7206" spc="7">
                <a:solidFill>
                  <a:srgbClr val="000000"/>
                </a:solidFill>
                <a:latin typeface="Trebuchet MS Bold Italics"/>
              </a:rPr>
              <a:t>AGENDA</a:t>
            </a:r>
          </a:p>
        </p:txBody>
      </p:sp>
      <p:sp>
        <p:nvSpPr>
          <p:cNvPr name="TextBox 20" id="20"/>
          <p:cNvSpPr txBox="true"/>
          <p:nvPr/>
        </p:nvSpPr>
        <p:spPr>
          <a:xfrm rot="0">
            <a:off x="2799121" y="2145758"/>
            <a:ext cx="11208982" cy="6261645"/>
          </a:xfrm>
          <a:prstGeom prst="rect">
            <a:avLst/>
          </a:prstGeom>
        </p:spPr>
        <p:txBody>
          <a:bodyPr anchor="t" rtlCol="false" tIns="0" lIns="0" bIns="0" rIns="0">
            <a:spAutoFit/>
          </a:bodyPr>
          <a:lstStyle/>
          <a:p>
            <a:pPr marL="774487" indent="-387244" lvl="1">
              <a:lnSpc>
                <a:spcPts val="4950"/>
              </a:lnSpc>
              <a:buFont typeface="Arial"/>
              <a:buChar char="•"/>
            </a:pPr>
            <a:r>
              <a:rPr lang="en-US" sz="3587" spc="3">
                <a:solidFill>
                  <a:srgbClr val="CB6CE6"/>
                </a:solidFill>
                <a:latin typeface="Alegreya SC Italics"/>
              </a:rPr>
              <a:t>PROBLEM STATEMENT</a:t>
            </a:r>
          </a:p>
          <a:p>
            <a:pPr marL="774487" indent="-387244" lvl="1">
              <a:lnSpc>
                <a:spcPts val="4950"/>
              </a:lnSpc>
              <a:buFont typeface="Arial"/>
              <a:buChar char="•"/>
            </a:pPr>
            <a:r>
              <a:rPr lang="en-US" sz="3587" spc="3">
                <a:solidFill>
                  <a:srgbClr val="CB6CE6"/>
                </a:solidFill>
                <a:latin typeface="Alegreya SC Italics"/>
              </a:rPr>
              <a:t>PROJECT OVERVIEW</a:t>
            </a:r>
          </a:p>
          <a:p>
            <a:pPr marL="774487" indent="-387244" lvl="1">
              <a:lnSpc>
                <a:spcPts val="4950"/>
              </a:lnSpc>
              <a:buFont typeface="Arial"/>
              <a:buChar char="•"/>
            </a:pPr>
            <a:r>
              <a:rPr lang="en-US" sz="3587" spc="3">
                <a:solidFill>
                  <a:srgbClr val="CB6CE6"/>
                </a:solidFill>
                <a:latin typeface="Alegreya SC Italics"/>
              </a:rPr>
              <a:t>WHO ARE THE END USERS</a:t>
            </a:r>
          </a:p>
          <a:p>
            <a:pPr marL="774487" indent="-387244" lvl="1">
              <a:lnSpc>
                <a:spcPts val="4950"/>
              </a:lnSpc>
              <a:buFont typeface="Arial"/>
              <a:buChar char="•"/>
            </a:pPr>
            <a:r>
              <a:rPr lang="en-US" sz="3587" spc="3">
                <a:solidFill>
                  <a:srgbClr val="CB6CE6"/>
                </a:solidFill>
                <a:latin typeface="Alegreya SC Italics"/>
              </a:rPr>
              <a:t>YOUR SOLUTION &amp; ITS VALUE PROPOSITION</a:t>
            </a:r>
          </a:p>
          <a:p>
            <a:pPr marL="774487" indent="-387244" lvl="1">
              <a:lnSpc>
                <a:spcPts val="4950"/>
              </a:lnSpc>
              <a:buFont typeface="Arial"/>
              <a:buChar char="•"/>
            </a:pPr>
            <a:r>
              <a:rPr lang="en-US" sz="3587" spc="3">
                <a:solidFill>
                  <a:srgbClr val="CB6CE6"/>
                </a:solidFill>
                <a:latin typeface="Alegreya SC Italics"/>
              </a:rPr>
              <a:t>THE WOW IN YOUR SOLUTION</a:t>
            </a:r>
          </a:p>
          <a:p>
            <a:pPr marL="774487" indent="-387244" lvl="1">
              <a:lnSpc>
                <a:spcPts val="4950"/>
              </a:lnSpc>
              <a:buFont typeface="Arial"/>
              <a:buChar char="•"/>
            </a:pPr>
            <a:r>
              <a:rPr lang="en-US" sz="3587" spc="3">
                <a:solidFill>
                  <a:srgbClr val="CB6CE6"/>
                </a:solidFill>
                <a:latin typeface="Alegreya SC Italics"/>
              </a:rPr>
              <a:t>MODELLING </a:t>
            </a:r>
          </a:p>
          <a:p>
            <a:pPr marL="774487" indent="-387244" lvl="1">
              <a:lnSpc>
                <a:spcPts val="4950"/>
              </a:lnSpc>
              <a:buFont typeface="Arial"/>
              <a:buChar char="•"/>
            </a:pPr>
            <a:r>
              <a:rPr lang="en-US" sz="3587" spc="3">
                <a:solidFill>
                  <a:srgbClr val="CB6CE6"/>
                </a:solidFill>
                <a:latin typeface="Alegreya SC Italics"/>
              </a:rPr>
              <a:t>RESULT</a:t>
            </a:r>
          </a:p>
          <a:p>
            <a:pPr>
              <a:lnSpc>
                <a:spcPts val="4950"/>
              </a:lnSpc>
            </a:pPr>
          </a:p>
          <a:p>
            <a:pPr>
              <a:lnSpc>
                <a:spcPts val="4950"/>
              </a:lnSpc>
            </a:pPr>
          </a:p>
          <a:p>
            <a:pPr algn="l">
              <a:lnSpc>
                <a:spcPts val="49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3"/>
            <a:stretch>
              <a:fillRect l="0" t="0" r="0" b="0"/>
            </a:stretch>
          </a:blipFill>
        </p:spPr>
      </p:sp>
      <p:sp>
        <p:nvSpPr>
          <p:cNvPr name="Freeform 4" id="4"/>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4"/>
            <a:stretch>
              <a:fillRect l="0" t="0" r="-44" b="0"/>
            </a:stretch>
          </a:blipFill>
        </p:spPr>
      </p:sp>
      <p:sp>
        <p:nvSpPr>
          <p:cNvPr name="Freeform 5" id="5"/>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5"/>
            <a:stretch>
              <a:fillRect l="0" t="0" r="0" b="0"/>
            </a:stretch>
          </a:blipFill>
        </p:spPr>
      </p:sp>
      <p:sp>
        <p:nvSpPr>
          <p:cNvPr name="Freeform 6" id="6"/>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6"/>
            <a:stretch>
              <a:fillRect l="0" t="0" r="0" b="0"/>
            </a:stretch>
          </a:blipFill>
        </p:spPr>
      </p:sp>
      <p:sp>
        <p:nvSpPr>
          <p:cNvPr name="Freeform 7" id="7"/>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7"/>
            <a:stretch>
              <a:fillRect l="0" t="0" r="0" b="0"/>
            </a:stretch>
          </a:blipFill>
        </p:spPr>
      </p:sp>
      <p:sp>
        <p:nvSpPr>
          <p:cNvPr name="Freeform 8" id="8"/>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8"/>
            <a:stretch>
              <a:fillRect l="0" t="0" r="0" b="0"/>
            </a:stretch>
          </a:blipFill>
        </p:spPr>
      </p:sp>
      <p:sp>
        <p:nvSpPr>
          <p:cNvPr name="Freeform 9" id="9"/>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9"/>
            <a:stretch>
              <a:fillRect l="0" t="0" r="0" b="0"/>
            </a:stretch>
          </a:blipFill>
        </p:spPr>
      </p:sp>
      <p:sp>
        <p:nvSpPr>
          <p:cNvPr name="Freeform 10" id="10"/>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0"/>
            <a:stretch>
              <a:fillRect l="0" t="0" r="-167" b="0"/>
            </a:stretch>
          </a:blipFill>
        </p:spPr>
      </p:sp>
      <p:sp>
        <p:nvSpPr>
          <p:cNvPr name="Freeform 11" id="11"/>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1"/>
            <a:stretch>
              <a:fillRect l="0" t="0" r="0" b="0"/>
            </a:stretch>
          </a:blipFill>
        </p:spPr>
      </p:sp>
      <p:sp>
        <p:nvSpPr>
          <p:cNvPr name="Freeform 12" id="12"/>
          <p:cNvSpPr/>
          <p:nvPr/>
        </p:nvSpPr>
        <p:spPr>
          <a:xfrm flipH="false" flipV="false" rot="0">
            <a:off x="14033497" y="8051797"/>
            <a:ext cx="695325" cy="695325"/>
          </a:xfrm>
          <a:custGeom>
            <a:avLst/>
            <a:gdLst/>
            <a:ahLst/>
            <a:cxnLst/>
            <a:rect r="r" b="b" t="t" l="l"/>
            <a:pathLst>
              <a:path h="695325" w="695325">
                <a:moveTo>
                  <a:pt x="0" y="0"/>
                </a:moveTo>
                <a:lnTo>
                  <a:pt x="695325" y="0"/>
                </a:lnTo>
                <a:lnTo>
                  <a:pt x="695325" y="695325"/>
                </a:lnTo>
                <a:lnTo>
                  <a:pt x="0" y="695325"/>
                </a:lnTo>
                <a:lnTo>
                  <a:pt x="0" y="0"/>
                </a:lnTo>
                <a:close/>
              </a:path>
            </a:pathLst>
          </a:custGeom>
          <a:blipFill>
            <a:blip r:embed="rId12"/>
            <a:stretch>
              <a:fillRect l="0" t="0" r="0" b="0"/>
            </a:stretch>
          </a:blipFill>
        </p:spPr>
      </p:sp>
      <p:sp>
        <p:nvSpPr>
          <p:cNvPr name="Freeform 13" id="13"/>
          <p:cNvSpPr/>
          <p:nvPr/>
        </p:nvSpPr>
        <p:spPr>
          <a:xfrm flipH="false" flipV="false" rot="0">
            <a:off x="14033497" y="8851897"/>
            <a:ext cx="295275" cy="276225"/>
          </a:xfrm>
          <a:custGeom>
            <a:avLst/>
            <a:gdLst/>
            <a:ahLst/>
            <a:cxnLst/>
            <a:rect r="r" b="b" t="t" l="l"/>
            <a:pathLst>
              <a:path h="276225" w="295275">
                <a:moveTo>
                  <a:pt x="0" y="0"/>
                </a:moveTo>
                <a:lnTo>
                  <a:pt x="295275" y="0"/>
                </a:lnTo>
                <a:lnTo>
                  <a:pt x="295275" y="276225"/>
                </a:lnTo>
                <a:lnTo>
                  <a:pt x="0" y="276225"/>
                </a:lnTo>
                <a:lnTo>
                  <a:pt x="0" y="0"/>
                </a:lnTo>
                <a:close/>
              </a:path>
            </a:pathLst>
          </a:custGeom>
          <a:blipFill>
            <a:blip r:embed="rId13"/>
            <a:stretch>
              <a:fillRect l="0" t="0" r="0" b="0"/>
            </a:stretch>
          </a:blipFill>
        </p:spPr>
      </p:sp>
      <p:sp>
        <p:nvSpPr>
          <p:cNvPr name="Freeform 14" id="14"/>
          <p:cNvSpPr/>
          <p:nvPr/>
        </p:nvSpPr>
        <p:spPr>
          <a:xfrm flipH="false" flipV="false" rot="0">
            <a:off x="12553949" y="4597403"/>
            <a:ext cx="4143375" cy="4886325"/>
          </a:xfrm>
          <a:custGeom>
            <a:avLst/>
            <a:gdLst/>
            <a:ahLst/>
            <a:cxnLst/>
            <a:rect r="r" b="b" t="t" l="l"/>
            <a:pathLst>
              <a:path h="4886325" w="4143375">
                <a:moveTo>
                  <a:pt x="0" y="0"/>
                </a:moveTo>
                <a:lnTo>
                  <a:pt x="4143375" y="0"/>
                </a:lnTo>
                <a:lnTo>
                  <a:pt x="4143375" y="4886325"/>
                </a:lnTo>
                <a:lnTo>
                  <a:pt x="0" y="4886325"/>
                </a:lnTo>
                <a:lnTo>
                  <a:pt x="0" y="0"/>
                </a:lnTo>
                <a:close/>
              </a:path>
            </a:pathLst>
          </a:custGeom>
          <a:blipFill>
            <a:blip r:embed="rId14"/>
            <a:stretch>
              <a:fillRect l="0" t="0" r="0" b="0"/>
            </a:stretch>
          </a:blipFill>
        </p:spPr>
      </p:sp>
      <p:sp>
        <p:nvSpPr>
          <p:cNvPr name="Freeform 15" id="15"/>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15"/>
            <a:stretch>
              <a:fillRect l="0" t="0" r="0" b="0"/>
            </a:stretch>
          </a:blipFill>
        </p:spPr>
      </p:sp>
      <p:sp>
        <p:nvSpPr>
          <p:cNvPr name="TextBox 16" id="16"/>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7" id="17"/>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4</a:t>
            </a:r>
          </a:p>
        </p:txBody>
      </p:sp>
      <p:sp>
        <p:nvSpPr>
          <p:cNvPr name="TextBox 18" id="18"/>
          <p:cNvSpPr txBox="true"/>
          <p:nvPr/>
        </p:nvSpPr>
        <p:spPr>
          <a:xfrm rot="0">
            <a:off x="1270159" y="900970"/>
            <a:ext cx="9943938" cy="1094251"/>
          </a:xfrm>
          <a:prstGeom prst="rect">
            <a:avLst/>
          </a:prstGeom>
        </p:spPr>
        <p:txBody>
          <a:bodyPr anchor="t" rtlCol="false" tIns="0" lIns="0" bIns="0" rIns="0">
            <a:spAutoFit/>
          </a:bodyPr>
          <a:lstStyle/>
          <a:p>
            <a:pPr algn="l">
              <a:lnSpc>
                <a:spcPts val="8986"/>
              </a:lnSpc>
            </a:pPr>
            <a:r>
              <a:rPr lang="en-US" sz="6419">
                <a:solidFill>
                  <a:srgbClr val="CB6CE6"/>
                </a:solidFill>
                <a:latin typeface="Trebuchet MS Bold Italics"/>
              </a:rPr>
              <a:t>PROBLEM STATEMENT</a:t>
            </a:r>
          </a:p>
        </p:txBody>
      </p:sp>
      <p:sp>
        <p:nvSpPr>
          <p:cNvPr name="TextBox 19" id="19"/>
          <p:cNvSpPr txBox="true"/>
          <p:nvPr/>
        </p:nvSpPr>
        <p:spPr>
          <a:xfrm rot="0">
            <a:off x="1200769" y="2684810"/>
            <a:ext cx="10991231" cy="5819424"/>
          </a:xfrm>
          <a:prstGeom prst="rect">
            <a:avLst/>
          </a:prstGeom>
        </p:spPr>
        <p:txBody>
          <a:bodyPr anchor="t" rtlCol="false" tIns="0" lIns="0" bIns="0" rIns="0">
            <a:spAutoFit/>
          </a:bodyPr>
          <a:lstStyle/>
          <a:p>
            <a:pPr algn="l">
              <a:lnSpc>
                <a:spcPts val="3826"/>
              </a:lnSpc>
            </a:pPr>
            <a:r>
              <a:rPr lang="en-US" sz="2748" spc="2">
                <a:solidFill>
                  <a:srgbClr val="000000"/>
                </a:solidFill>
                <a:latin typeface="Glacial Indifference"/>
              </a:rPr>
              <a:t> The interpretation of chest X-rays is a crucial aspect of medical diagnosis, aiding in the detection and diagnosis of various pulmonary and cardiac conditions. However, the process of analyzing chest X-rays manually is time-consuming and subject to human error, especially in busy clinical settings where radiologists may be overloaded with cases.</a:t>
            </a:r>
          </a:p>
          <a:p>
            <a:pPr algn="l">
              <a:lnSpc>
                <a:spcPts val="3826"/>
              </a:lnSpc>
            </a:pPr>
          </a:p>
          <a:p>
            <a:pPr algn="l">
              <a:lnSpc>
                <a:spcPts val="3826"/>
              </a:lnSpc>
            </a:pPr>
            <a:r>
              <a:rPr lang="en-US" sz="2748" spc="2">
                <a:solidFill>
                  <a:srgbClr val="000000"/>
                </a:solidFill>
                <a:latin typeface="Glacial Indifference"/>
              </a:rPr>
              <a:t>To address this challenge, we propose leveraging Generative Adversarial Networks (GANs), a class of deep learning models capable of generating realistic images, for automating the analysis of chest X-rays. The primary goal of this project is to develop a GAN-based system that can accurately generate and interpret chest X-ray images, assisting radiologists in their diagnostic tasks.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3"/>
            <a:stretch>
              <a:fillRect l="0" t="0" r="0" b="0"/>
            </a:stretch>
          </a:blipFill>
        </p:spPr>
      </p:sp>
      <p:sp>
        <p:nvSpPr>
          <p:cNvPr name="Freeform 4" id="4"/>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4"/>
            <a:stretch>
              <a:fillRect l="0" t="0" r="-44" b="0"/>
            </a:stretch>
          </a:blipFill>
        </p:spPr>
      </p:sp>
      <p:sp>
        <p:nvSpPr>
          <p:cNvPr name="Freeform 5" id="5"/>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5"/>
            <a:stretch>
              <a:fillRect l="0" t="0" r="0" b="0"/>
            </a:stretch>
          </a:blipFill>
        </p:spPr>
      </p:sp>
      <p:sp>
        <p:nvSpPr>
          <p:cNvPr name="Freeform 6" id="6"/>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6"/>
            <a:stretch>
              <a:fillRect l="0" t="0" r="0" b="0"/>
            </a:stretch>
          </a:blipFill>
        </p:spPr>
      </p:sp>
      <p:sp>
        <p:nvSpPr>
          <p:cNvPr name="Freeform 7" id="7"/>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7"/>
            <a:stretch>
              <a:fillRect l="0" t="0" r="0" b="0"/>
            </a:stretch>
          </a:blipFill>
        </p:spPr>
      </p:sp>
      <p:sp>
        <p:nvSpPr>
          <p:cNvPr name="Freeform 8" id="8"/>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8"/>
            <a:stretch>
              <a:fillRect l="0" t="0" r="0" b="0"/>
            </a:stretch>
          </a:blipFill>
        </p:spPr>
      </p:sp>
      <p:sp>
        <p:nvSpPr>
          <p:cNvPr name="Freeform 9" id="9"/>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9"/>
            <a:stretch>
              <a:fillRect l="0" t="0" r="0" b="0"/>
            </a:stretch>
          </a:blipFill>
        </p:spPr>
      </p:sp>
      <p:sp>
        <p:nvSpPr>
          <p:cNvPr name="Freeform 10" id="10"/>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0"/>
            <a:stretch>
              <a:fillRect l="0" t="0" r="-167" b="0"/>
            </a:stretch>
          </a:blipFill>
        </p:spPr>
      </p:sp>
      <p:sp>
        <p:nvSpPr>
          <p:cNvPr name="Freeform 11" id="11"/>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1"/>
            <a:stretch>
              <a:fillRect l="0" t="0" r="0" b="0"/>
            </a:stretch>
          </a:blipFill>
        </p:spPr>
      </p:sp>
      <p:sp>
        <p:nvSpPr>
          <p:cNvPr name="Freeform 12" id="12"/>
          <p:cNvSpPr/>
          <p:nvPr/>
        </p:nvSpPr>
        <p:spPr>
          <a:xfrm flipH="false" flipV="false" rot="0">
            <a:off x="14033497" y="8051797"/>
            <a:ext cx="695325" cy="695325"/>
          </a:xfrm>
          <a:custGeom>
            <a:avLst/>
            <a:gdLst/>
            <a:ahLst/>
            <a:cxnLst/>
            <a:rect r="r" b="b" t="t" l="l"/>
            <a:pathLst>
              <a:path h="695325" w="695325">
                <a:moveTo>
                  <a:pt x="0" y="0"/>
                </a:moveTo>
                <a:lnTo>
                  <a:pt x="695325" y="0"/>
                </a:lnTo>
                <a:lnTo>
                  <a:pt x="695325" y="695325"/>
                </a:lnTo>
                <a:lnTo>
                  <a:pt x="0" y="695325"/>
                </a:lnTo>
                <a:lnTo>
                  <a:pt x="0" y="0"/>
                </a:lnTo>
                <a:close/>
              </a:path>
            </a:pathLst>
          </a:custGeom>
          <a:blipFill>
            <a:blip r:embed="rId12"/>
            <a:stretch>
              <a:fillRect l="0" t="0" r="0" b="0"/>
            </a:stretch>
          </a:blipFill>
        </p:spPr>
      </p:sp>
      <p:sp>
        <p:nvSpPr>
          <p:cNvPr name="Freeform 13" id="13"/>
          <p:cNvSpPr/>
          <p:nvPr/>
        </p:nvSpPr>
        <p:spPr>
          <a:xfrm flipH="false" flipV="false" rot="0">
            <a:off x="14033497" y="8851897"/>
            <a:ext cx="295275" cy="276225"/>
          </a:xfrm>
          <a:custGeom>
            <a:avLst/>
            <a:gdLst/>
            <a:ahLst/>
            <a:cxnLst/>
            <a:rect r="r" b="b" t="t" l="l"/>
            <a:pathLst>
              <a:path h="276225" w="295275">
                <a:moveTo>
                  <a:pt x="0" y="0"/>
                </a:moveTo>
                <a:lnTo>
                  <a:pt x="295275" y="0"/>
                </a:lnTo>
                <a:lnTo>
                  <a:pt x="295275" y="276225"/>
                </a:lnTo>
                <a:lnTo>
                  <a:pt x="0" y="276225"/>
                </a:lnTo>
                <a:lnTo>
                  <a:pt x="0" y="0"/>
                </a:lnTo>
                <a:close/>
              </a:path>
            </a:pathLst>
          </a:custGeom>
          <a:blipFill>
            <a:blip r:embed="rId13"/>
            <a:stretch>
              <a:fillRect l="0" t="0" r="0" b="0"/>
            </a:stretch>
          </a:blipFill>
        </p:spPr>
      </p:sp>
      <p:sp>
        <p:nvSpPr>
          <p:cNvPr name="Freeform 14" id="14"/>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14"/>
            <a:stretch>
              <a:fillRect l="0" t="0" r="-7816" b="0"/>
            </a:stretch>
          </a:blipFill>
        </p:spPr>
      </p:sp>
      <p:sp>
        <p:nvSpPr>
          <p:cNvPr name="Freeform 15" id="15"/>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15"/>
            <a:stretch>
              <a:fillRect l="0" t="0" r="0" b="0"/>
            </a:stretch>
          </a:blipFill>
        </p:spPr>
      </p:sp>
      <p:sp>
        <p:nvSpPr>
          <p:cNvPr name="TextBox 16" id="16"/>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7" id="17"/>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5</a:t>
            </a:r>
          </a:p>
        </p:txBody>
      </p:sp>
      <p:sp>
        <p:nvSpPr>
          <p:cNvPr name="TextBox 18" id="18"/>
          <p:cNvSpPr txBox="true"/>
          <p:nvPr/>
        </p:nvSpPr>
        <p:spPr>
          <a:xfrm rot="0">
            <a:off x="1128713" y="1246222"/>
            <a:ext cx="8908781" cy="1094137"/>
          </a:xfrm>
          <a:prstGeom prst="rect">
            <a:avLst/>
          </a:prstGeom>
        </p:spPr>
        <p:txBody>
          <a:bodyPr anchor="t" rtlCol="false" tIns="0" lIns="0" bIns="0" rIns="0">
            <a:spAutoFit/>
          </a:bodyPr>
          <a:lstStyle/>
          <a:p>
            <a:pPr algn="l">
              <a:lnSpc>
                <a:spcPts val="8993"/>
              </a:lnSpc>
            </a:pPr>
            <a:r>
              <a:rPr lang="en-US" sz="6423">
                <a:solidFill>
                  <a:srgbClr val="CB6CE6"/>
                </a:solidFill>
                <a:latin typeface="Trebuchet MS Bold Italics"/>
              </a:rPr>
              <a:t>PROJECT OVERVIEW</a:t>
            </a:r>
          </a:p>
        </p:txBody>
      </p:sp>
      <p:sp>
        <p:nvSpPr>
          <p:cNvPr name="TextBox 19" id="19"/>
          <p:cNvSpPr txBox="true"/>
          <p:nvPr/>
        </p:nvSpPr>
        <p:spPr>
          <a:xfrm rot="0">
            <a:off x="1128712" y="3092539"/>
            <a:ext cx="12650791" cy="3655548"/>
          </a:xfrm>
          <a:prstGeom prst="rect">
            <a:avLst/>
          </a:prstGeom>
        </p:spPr>
        <p:txBody>
          <a:bodyPr anchor="t" rtlCol="false" tIns="0" lIns="0" bIns="0" rIns="0">
            <a:spAutoFit/>
          </a:bodyPr>
          <a:lstStyle/>
          <a:p>
            <a:pPr algn="l">
              <a:lnSpc>
                <a:spcPts val="2423"/>
              </a:lnSpc>
            </a:pPr>
          </a:p>
          <a:p>
            <a:pPr algn="l">
              <a:lnSpc>
                <a:spcPts val="2423"/>
              </a:lnSpc>
            </a:pPr>
            <a:r>
              <a:rPr lang="en-US" sz="1756" spc="1">
                <a:solidFill>
                  <a:srgbClr val="000000"/>
                </a:solidFill>
                <a:latin typeface="Glacial Indifference Bold"/>
              </a:rPr>
              <a:t>Our project aims to revolutionize chest X-ray analysis by leveraging cutting-edge artificial intelligence techniques, specifically Generative Adversarial Networks (GANs). Traditional methods of interpreting chest X-rays can be time-consuming and prone to errors. By harnessing the power of GANs, we intend to automate and enhance this process, providing accurate and efficient diagnosis assistance to healthcare professionals. We will develop a GAN architecture trained on a vast dataset of chest X-ray images. This GAN will learn to generate realistic chest X-ray images, encompassing both normal and abnormal cases.The generated chest X-ray images will be analyzed using anomaly detection algorithms. These algorithms will identify and highlight abnormalities, aiding in the diagnosis of pulmonary and cardiac conditions. We will integrate the GAN-generated images and anomaly detection algorithms into a diagnostic assistance system. This system will provide radiologists with automated insights and suggestions during the interpretation of chest X-rays, enhancing diagnostic accuracy and efficiency.The effectiveness of our AI-enhanced diagnostic system will be rigorously evaluated using diverse datasets of chest X-ray images. We will assess the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1085850" y="9258300"/>
            <a:ext cx="3270104" cy="728596"/>
            <a:chOff x="0" y="0"/>
            <a:chExt cx="3270110" cy="728599"/>
          </a:xfrm>
        </p:grpSpPr>
        <p:sp>
          <p:nvSpPr>
            <p:cNvPr name="Freeform 4" id="4"/>
            <p:cNvSpPr/>
            <p:nvPr/>
          </p:nvSpPr>
          <p:spPr>
            <a:xfrm flipH="false" flipV="false" rot="0">
              <a:off x="0" y="0"/>
              <a:ext cx="3270123" cy="728599"/>
            </a:xfrm>
            <a:custGeom>
              <a:avLst/>
              <a:gdLst/>
              <a:ahLst/>
              <a:cxnLst/>
              <a:rect r="r" b="b" t="t" l="l"/>
              <a:pathLst>
                <a:path h="728599" w="3270123">
                  <a:moveTo>
                    <a:pt x="0" y="0"/>
                  </a:moveTo>
                  <a:lnTo>
                    <a:pt x="0" y="728599"/>
                  </a:lnTo>
                  <a:lnTo>
                    <a:pt x="3270123" y="728599"/>
                  </a:lnTo>
                  <a:lnTo>
                    <a:pt x="3270123" y="0"/>
                  </a:lnTo>
                  <a:close/>
                </a:path>
              </a:pathLst>
            </a:custGeom>
            <a:solidFill>
              <a:srgbClr val="FFFFFF"/>
            </a:solidFill>
          </p:spPr>
        </p:sp>
      </p:grpSp>
      <p:sp>
        <p:nvSpPr>
          <p:cNvPr name="Freeform 5" id="5"/>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3"/>
            <a:stretch>
              <a:fillRect l="0" t="0" r="0" b="0"/>
            </a:stretch>
          </a:blipFill>
        </p:spPr>
      </p:sp>
      <p:sp>
        <p:nvSpPr>
          <p:cNvPr name="Freeform 6" id="6"/>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4"/>
            <a:stretch>
              <a:fillRect l="0" t="0" r="-44" b="0"/>
            </a:stretch>
          </a:blipFill>
        </p:spPr>
      </p:sp>
      <p:sp>
        <p:nvSpPr>
          <p:cNvPr name="Freeform 7" id="7"/>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5"/>
            <a:stretch>
              <a:fillRect l="0" t="0" r="0" b="0"/>
            </a:stretch>
          </a:blipFill>
        </p:spPr>
      </p:sp>
      <p:sp>
        <p:nvSpPr>
          <p:cNvPr name="Freeform 8" id="8"/>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6"/>
            <a:stretch>
              <a:fillRect l="0" t="0" r="0" b="0"/>
            </a:stretch>
          </a:blipFill>
        </p:spPr>
      </p:sp>
      <p:sp>
        <p:nvSpPr>
          <p:cNvPr name="Freeform 9" id="9"/>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7"/>
            <a:stretch>
              <a:fillRect l="0" t="0" r="0" b="0"/>
            </a:stretch>
          </a:blipFill>
        </p:spPr>
      </p:sp>
      <p:sp>
        <p:nvSpPr>
          <p:cNvPr name="Freeform 10" id="10"/>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8"/>
            <a:stretch>
              <a:fillRect l="0" t="0" r="0" b="0"/>
            </a:stretch>
          </a:blipFill>
        </p:spPr>
      </p:sp>
      <p:sp>
        <p:nvSpPr>
          <p:cNvPr name="Freeform 11" id="11"/>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9"/>
            <a:stretch>
              <a:fillRect l="0" t="0" r="0" b="0"/>
            </a:stretch>
          </a:blipFill>
        </p:spPr>
      </p:sp>
      <p:sp>
        <p:nvSpPr>
          <p:cNvPr name="Freeform 12" id="12"/>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0"/>
            <a:stretch>
              <a:fillRect l="0" t="0" r="-167" b="0"/>
            </a:stretch>
          </a:blipFill>
        </p:spPr>
      </p:sp>
      <p:sp>
        <p:nvSpPr>
          <p:cNvPr name="Freeform 13" id="13"/>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1"/>
            <a:stretch>
              <a:fillRect l="0" t="0" r="0" b="0"/>
            </a:stretch>
          </a:blipFill>
        </p:spPr>
      </p:sp>
      <p:sp>
        <p:nvSpPr>
          <p:cNvPr name="TextBox 14" id="14"/>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5" id="15"/>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6</a:t>
            </a:r>
          </a:p>
        </p:txBody>
      </p:sp>
      <p:sp>
        <p:nvSpPr>
          <p:cNvPr name="TextBox 16" id="16"/>
          <p:cNvSpPr txBox="true"/>
          <p:nvPr/>
        </p:nvSpPr>
        <p:spPr>
          <a:xfrm rot="0">
            <a:off x="1068229" y="1351636"/>
            <a:ext cx="8075771" cy="839000"/>
          </a:xfrm>
          <a:prstGeom prst="rect">
            <a:avLst/>
          </a:prstGeom>
        </p:spPr>
        <p:txBody>
          <a:bodyPr anchor="t" rtlCol="false" tIns="0" lIns="0" bIns="0" rIns="0">
            <a:spAutoFit/>
          </a:bodyPr>
          <a:lstStyle/>
          <a:p>
            <a:pPr algn="l">
              <a:lnSpc>
                <a:spcPts val="6780"/>
              </a:lnSpc>
            </a:pPr>
            <a:r>
              <a:rPr lang="en-US" sz="4843">
                <a:solidFill>
                  <a:srgbClr val="CB6CE6"/>
                </a:solidFill>
                <a:latin typeface="Trebuchet MS Bold Italics"/>
              </a:rPr>
              <a:t>WHO ARE THE END USERS?</a:t>
            </a:r>
          </a:p>
        </p:txBody>
      </p:sp>
      <p:sp>
        <p:nvSpPr>
          <p:cNvPr name="TextBox 17" id="17"/>
          <p:cNvSpPr txBox="true"/>
          <p:nvPr/>
        </p:nvSpPr>
        <p:spPr>
          <a:xfrm rot="0">
            <a:off x="1672365" y="3008250"/>
            <a:ext cx="9692219" cy="3636371"/>
          </a:xfrm>
          <a:prstGeom prst="rect">
            <a:avLst/>
          </a:prstGeom>
        </p:spPr>
        <p:txBody>
          <a:bodyPr anchor="t" rtlCol="false" tIns="0" lIns="0" bIns="0" rIns="0">
            <a:spAutoFit/>
          </a:bodyPr>
          <a:lstStyle/>
          <a:p>
            <a:pPr marL="752789" indent="-376395" lvl="1">
              <a:lnSpc>
                <a:spcPts val="4801"/>
              </a:lnSpc>
              <a:buFont typeface="Arial"/>
              <a:buChar char="•"/>
            </a:pPr>
            <a:r>
              <a:rPr lang="en-US" sz="3486" spc="3">
                <a:solidFill>
                  <a:srgbClr val="000000"/>
                </a:solidFill>
                <a:latin typeface="Grenze"/>
              </a:rPr>
              <a:t>Doctors</a:t>
            </a:r>
          </a:p>
          <a:p>
            <a:pPr algn="l" marL="752789" indent="-376395" lvl="1">
              <a:lnSpc>
                <a:spcPts val="4801"/>
              </a:lnSpc>
              <a:buFont typeface="Arial"/>
              <a:buChar char="•"/>
            </a:pPr>
            <a:r>
              <a:rPr lang="en-US" sz="3486" spc="3">
                <a:solidFill>
                  <a:srgbClr val="000000"/>
                </a:solidFill>
                <a:latin typeface="Grenze"/>
              </a:rPr>
              <a:t>P</a:t>
            </a:r>
            <a:r>
              <a:rPr lang="en-US" sz="3486" spc="3">
                <a:solidFill>
                  <a:srgbClr val="000000"/>
                </a:solidFill>
                <a:latin typeface="Grenze"/>
              </a:rPr>
              <a:t>rofessors</a:t>
            </a:r>
          </a:p>
          <a:p>
            <a:pPr algn="l" marL="752789" indent="-376395" lvl="1">
              <a:lnSpc>
                <a:spcPts val="4801"/>
              </a:lnSpc>
              <a:buFont typeface="Arial"/>
              <a:buChar char="•"/>
            </a:pPr>
            <a:r>
              <a:rPr lang="en-US" sz="3486" spc="3">
                <a:solidFill>
                  <a:srgbClr val="000000"/>
                </a:solidFill>
                <a:latin typeface="Grenze"/>
              </a:rPr>
              <a:t>Physiotherapist </a:t>
            </a:r>
          </a:p>
          <a:p>
            <a:pPr algn="l" marL="752789" indent="-376395" lvl="1">
              <a:lnSpc>
                <a:spcPts val="4801"/>
              </a:lnSpc>
              <a:buFont typeface="Arial"/>
              <a:buChar char="•"/>
            </a:pPr>
            <a:r>
              <a:rPr lang="en-US" sz="3486" spc="3">
                <a:solidFill>
                  <a:srgbClr val="000000"/>
                </a:solidFill>
                <a:latin typeface="Grenze"/>
              </a:rPr>
              <a:t>Researchers and Engineers </a:t>
            </a:r>
          </a:p>
          <a:p>
            <a:pPr algn="l" marL="752789" indent="-376395" lvl="1">
              <a:lnSpc>
                <a:spcPts val="4801"/>
              </a:lnSpc>
              <a:buFont typeface="Arial"/>
              <a:buChar char="•"/>
            </a:pPr>
            <a:r>
              <a:rPr lang="en-US" sz="3486" spc="3">
                <a:solidFill>
                  <a:srgbClr val="000000"/>
                </a:solidFill>
                <a:latin typeface="Grenze"/>
              </a:rPr>
              <a:t>Medinfo</a:t>
            </a:r>
          </a:p>
          <a:p>
            <a:pPr algn="l" marL="752789" indent="-376395" lvl="1">
              <a:lnSpc>
                <a:spcPts val="4801"/>
              </a:lnSpc>
              <a:buFont typeface="Arial"/>
              <a:buChar char="•"/>
            </a:pPr>
            <a:r>
              <a:rPr lang="en-US" sz="3486" spc="3">
                <a:solidFill>
                  <a:srgbClr val="000000"/>
                </a:solidFill>
                <a:latin typeface="Grenze"/>
              </a:rPr>
              <a:t>Healthcare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3"/>
            <a:stretch>
              <a:fillRect l="0" t="0" r="0" b="0"/>
            </a:stretch>
          </a:blipFill>
        </p:spPr>
      </p:sp>
      <p:sp>
        <p:nvSpPr>
          <p:cNvPr name="Freeform 4" id="4"/>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4"/>
            <a:stretch>
              <a:fillRect l="0" t="0" r="-44" b="0"/>
            </a:stretch>
          </a:blipFill>
        </p:spPr>
      </p:sp>
      <p:sp>
        <p:nvSpPr>
          <p:cNvPr name="Freeform 5" id="5"/>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5"/>
            <a:stretch>
              <a:fillRect l="0" t="0" r="0" b="0"/>
            </a:stretch>
          </a:blipFill>
        </p:spPr>
      </p:sp>
      <p:sp>
        <p:nvSpPr>
          <p:cNvPr name="Freeform 6" id="6"/>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6"/>
            <a:stretch>
              <a:fillRect l="0" t="0" r="0" b="0"/>
            </a:stretch>
          </a:blipFill>
        </p:spPr>
      </p:sp>
      <p:sp>
        <p:nvSpPr>
          <p:cNvPr name="Freeform 7" id="7"/>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7"/>
            <a:stretch>
              <a:fillRect l="0" t="0" r="0" b="0"/>
            </a:stretch>
          </a:blipFill>
        </p:spPr>
      </p:sp>
      <p:sp>
        <p:nvSpPr>
          <p:cNvPr name="Freeform 8" id="8"/>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8"/>
            <a:stretch>
              <a:fillRect l="0" t="0" r="0" b="0"/>
            </a:stretch>
          </a:blipFill>
        </p:spPr>
      </p:sp>
      <p:sp>
        <p:nvSpPr>
          <p:cNvPr name="Freeform 9" id="9"/>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9"/>
            <a:stretch>
              <a:fillRect l="0" t="0" r="0" b="0"/>
            </a:stretch>
          </a:blipFill>
        </p:spPr>
      </p:sp>
      <p:sp>
        <p:nvSpPr>
          <p:cNvPr name="Freeform 10" id="10"/>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0"/>
            <a:stretch>
              <a:fillRect l="0" t="0" r="-167" b="0"/>
            </a:stretch>
          </a:blipFill>
        </p:spPr>
      </p:sp>
      <p:sp>
        <p:nvSpPr>
          <p:cNvPr name="Freeform 11" id="11"/>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1"/>
            <a:stretch>
              <a:fillRect l="0" t="0" r="0" b="0"/>
            </a:stretch>
          </a:blipFill>
        </p:spPr>
      </p:sp>
      <p:sp>
        <p:nvSpPr>
          <p:cNvPr name="Freeform 12" id="12"/>
          <p:cNvSpPr/>
          <p:nvPr/>
        </p:nvSpPr>
        <p:spPr>
          <a:xfrm flipH="false" flipV="false" rot="0">
            <a:off x="185738" y="2705100"/>
            <a:ext cx="4048125" cy="4876800"/>
          </a:xfrm>
          <a:custGeom>
            <a:avLst/>
            <a:gdLst/>
            <a:ahLst/>
            <a:cxnLst/>
            <a:rect r="r" b="b" t="t" l="l"/>
            <a:pathLst>
              <a:path h="4876800" w="4048125">
                <a:moveTo>
                  <a:pt x="0" y="0"/>
                </a:moveTo>
                <a:lnTo>
                  <a:pt x="4048124" y="0"/>
                </a:lnTo>
                <a:lnTo>
                  <a:pt x="4048124" y="4876800"/>
                </a:lnTo>
                <a:lnTo>
                  <a:pt x="0" y="4876800"/>
                </a:lnTo>
                <a:lnTo>
                  <a:pt x="0" y="0"/>
                </a:lnTo>
                <a:close/>
              </a:path>
            </a:pathLst>
          </a:custGeom>
          <a:blipFill>
            <a:blip r:embed="rId12"/>
            <a:stretch>
              <a:fillRect l="0" t="0" r="0" b="0"/>
            </a:stretch>
          </a:blipFill>
        </p:spPr>
      </p:sp>
      <p:sp>
        <p:nvSpPr>
          <p:cNvPr name="Freeform 13" id="13"/>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13"/>
            <a:stretch>
              <a:fillRect l="0" t="0" r="0" b="0"/>
            </a:stretch>
          </a:blipFill>
        </p:spPr>
      </p:sp>
      <p:sp>
        <p:nvSpPr>
          <p:cNvPr name="TextBox 14" id="14"/>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5" id="15"/>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7</a:t>
            </a:r>
          </a:p>
        </p:txBody>
      </p:sp>
      <p:sp>
        <p:nvSpPr>
          <p:cNvPr name="TextBox 16" id="16"/>
          <p:cNvSpPr txBox="true"/>
          <p:nvPr/>
        </p:nvSpPr>
        <p:spPr>
          <a:xfrm rot="0">
            <a:off x="856288" y="1315402"/>
            <a:ext cx="15012362" cy="919963"/>
          </a:xfrm>
          <a:prstGeom prst="rect">
            <a:avLst/>
          </a:prstGeom>
        </p:spPr>
        <p:txBody>
          <a:bodyPr anchor="t" rtlCol="false" tIns="0" lIns="0" bIns="0" rIns="0">
            <a:spAutoFit/>
          </a:bodyPr>
          <a:lstStyle/>
          <a:p>
            <a:pPr algn="l">
              <a:lnSpc>
                <a:spcPts val="7568"/>
              </a:lnSpc>
            </a:pPr>
            <a:r>
              <a:rPr lang="en-US" sz="5406">
                <a:solidFill>
                  <a:srgbClr val="CB6CE6"/>
                </a:solidFill>
                <a:latin typeface="Trebuchet MS Bold Italics"/>
              </a:rPr>
              <a:t>YOUR SOLUTION AND ITS VALUE PROPOSITION</a:t>
            </a:r>
          </a:p>
        </p:txBody>
      </p:sp>
      <p:sp>
        <p:nvSpPr>
          <p:cNvPr name="TextBox 17" id="17"/>
          <p:cNvSpPr txBox="true"/>
          <p:nvPr/>
        </p:nvSpPr>
        <p:spPr>
          <a:xfrm rot="0">
            <a:off x="5186362" y="3181453"/>
            <a:ext cx="9215437" cy="5707265"/>
          </a:xfrm>
          <a:prstGeom prst="rect">
            <a:avLst/>
          </a:prstGeom>
        </p:spPr>
        <p:txBody>
          <a:bodyPr anchor="t" rtlCol="false" tIns="0" lIns="0" bIns="0" rIns="0">
            <a:spAutoFit/>
          </a:bodyPr>
          <a:lstStyle/>
          <a:p>
            <a:pPr>
              <a:lnSpc>
                <a:spcPts val="3034"/>
              </a:lnSpc>
            </a:pPr>
            <a:r>
              <a:rPr lang="en-US" sz="2227" spc="2">
                <a:solidFill>
                  <a:srgbClr val="000000"/>
                </a:solidFill>
                <a:latin typeface="Glacial Indifference Bold"/>
              </a:rPr>
              <a:t>Value Proposition: Applying GAN technology in enhancing medical X-ray imagery shrinks noise, expands training data, and improves diagnostic accuracy, ultimately ultimately ends up in simpler and more precise medical diagnoses. </a:t>
            </a:r>
          </a:p>
          <a:p>
            <a:pPr algn="ctr">
              <a:lnSpc>
                <a:spcPts val="3034"/>
              </a:lnSpc>
            </a:pPr>
          </a:p>
          <a:p>
            <a:pPr>
              <a:lnSpc>
                <a:spcPts val="3034"/>
              </a:lnSpc>
            </a:pPr>
            <a:r>
              <a:rPr lang="en-US" sz="2227" spc="2">
                <a:solidFill>
                  <a:srgbClr val="000000"/>
                </a:solidFill>
                <a:latin typeface="Glacial Indifference Bold"/>
              </a:rPr>
              <a:t>Solution: Implementing Generative Adversarial Networks (GANs) to enhance healthcare images in X-rays delivers a cutting-edge approach to lower objects, and increase image quality, and facilitate better medical evaluation. </a:t>
            </a:r>
          </a:p>
          <a:p>
            <a:pPr algn="ctr">
              <a:lnSpc>
                <a:spcPts val="3034"/>
              </a:lnSpc>
            </a:pPr>
          </a:p>
          <a:p>
            <a:pPr algn="ctr">
              <a:lnSpc>
                <a:spcPts val="3034"/>
              </a:lnSpc>
            </a:pPr>
          </a:p>
          <a:p>
            <a:pPr algn="ctr">
              <a:lnSpc>
                <a:spcPts val="3034"/>
              </a:lnSpc>
            </a:pPr>
          </a:p>
          <a:p>
            <a:pPr algn="ctr">
              <a:lnSpc>
                <a:spcPts val="3034"/>
              </a:lnSpc>
            </a:pPr>
          </a:p>
          <a:p>
            <a:pPr algn="ctr">
              <a:lnSpc>
                <a:spcPts val="3034"/>
              </a:lnSpc>
            </a:pPr>
          </a:p>
          <a:p>
            <a:pPr algn="ctr">
              <a:lnSpc>
                <a:spcPts val="303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3"/>
            <a:stretch>
              <a:fillRect l="0" t="0" r="0" b="0"/>
            </a:stretch>
          </a:blipFill>
        </p:spPr>
      </p:sp>
      <p:sp>
        <p:nvSpPr>
          <p:cNvPr name="Freeform 4" id="4"/>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4"/>
            <a:stretch>
              <a:fillRect l="0" t="0" r="-44" b="0"/>
            </a:stretch>
          </a:blipFill>
        </p:spPr>
      </p:sp>
      <p:sp>
        <p:nvSpPr>
          <p:cNvPr name="Freeform 5" id="5"/>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5"/>
            <a:stretch>
              <a:fillRect l="0" t="0" r="0" b="0"/>
            </a:stretch>
          </a:blipFill>
        </p:spPr>
      </p:sp>
      <p:sp>
        <p:nvSpPr>
          <p:cNvPr name="Freeform 6" id="6"/>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6"/>
            <a:stretch>
              <a:fillRect l="0" t="0" r="0" b="0"/>
            </a:stretch>
          </a:blipFill>
        </p:spPr>
      </p:sp>
      <p:sp>
        <p:nvSpPr>
          <p:cNvPr name="Freeform 7" id="7"/>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7"/>
            <a:stretch>
              <a:fillRect l="0" t="0" r="0" b="0"/>
            </a:stretch>
          </a:blipFill>
        </p:spPr>
      </p:sp>
      <p:sp>
        <p:nvSpPr>
          <p:cNvPr name="Freeform 8" id="8"/>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8"/>
            <a:stretch>
              <a:fillRect l="0" t="0" r="0" b="0"/>
            </a:stretch>
          </a:blipFill>
        </p:spPr>
      </p:sp>
      <p:sp>
        <p:nvSpPr>
          <p:cNvPr name="Freeform 9" id="9"/>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9"/>
            <a:stretch>
              <a:fillRect l="0" t="0" r="0" b="0"/>
            </a:stretch>
          </a:blipFill>
        </p:spPr>
      </p:sp>
      <p:sp>
        <p:nvSpPr>
          <p:cNvPr name="Freeform 10" id="10"/>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0"/>
            <a:stretch>
              <a:fillRect l="0" t="0" r="-167" b="0"/>
            </a:stretch>
          </a:blipFill>
        </p:spPr>
      </p:sp>
      <p:sp>
        <p:nvSpPr>
          <p:cNvPr name="Freeform 11" id="11"/>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1"/>
            <a:stretch>
              <a:fillRect l="0" t="0" r="0" b="0"/>
            </a:stretch>
          </a:blipFill>
        </p:spPr>
      </p:sp>
      <p:sp>
        <p:nvSpPr>
          <p:cNvPr name="Freeform 12" id="12"/>
          <p:cNvSpPr/>
          <p:nvPr/>
        </p:nvSpPr>
        <p:spPr>
          <a:xfrm flipH="false" flipV="false" rot="0">
            <a:off x="100012" y="5072062"/>
            <a:ext cx="3705225" cy="5133975"/>
          </a:xfrm>
          <a:custGeom>
            <a:avLst/>
            <a:gdLst/>
            <a:ahLst/>
            <a:cxnLst/>
            <a:rect r="r" b="b" t="t" l="l"/>
            <a:pathLst>
              <a:path h="5133975" w="3705225">
                <a:moveTo>
                  <a:pt x="0" y="0"/>
                </a:moveTo>
                <a:lnTo>
                  <a:pt x="3705226" y="0"/>
                </a:lnTo>
                <a:lnTo>
                  <a:pt x="3705226" y="5133976"/>
                </a:lnTo>
                <a:lnTo>
                  <a:pt x="0" y="5133976"/>
                </a:lnTo>
                <a:lnTo>
                  <a:pt x="0" y="0"/>
                </a:lnTo>
                <a:close/>
              </a:path>
            </a:pathLst>
          </a:custGeom>
          <a:blipFill>
            <a:blip r:embed="rId12"/>
            <a:stretch>
              <a:fillRect l="0" t="0" r="0" b="0"/>
            </a:stretch>
          </a:blipFill>
        </p:spPr>
      </p:sp>
      <p:sp>
        <p:nvSpPr>
          <p:cNvPr name="TextBox 13" id="13"/>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4" id="14"/>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8</a:t>
            </a:r>
          </a:p>
        </p:txBody>
      </p:sp>
      <p:sp>
        <p:nvSpPr>
          <p:cNvPr name="TextBox 15" id="15"/>
          <p:cNvSpPr txBox="true"/>
          <p:nvPr/>
        </p:nvSpPr>
        <p:spPr>
          <a:xfrm rot="0">
            <a:off x="819583" y="904875"/>
            <a:ext cx="11678447" cy="1094251"/>
          </a:xfrm>
          <a:prstGeom prst="rect">
            <a:avLst/>
          </a:prstGeom>
        </p:spPr>
        <p:txBody>
          <a:bodyPr anchor="t" rtlCol="false" tIns="0" lIns="0" bIns="0" rIns="0">
            <a:spAutoFit/>
          </a:bodyPr>
          <a:lstStyle/>
          <a:p>
            <a:pPr algn="l">
              <a:lnSpc>
                <a:spcPts val="8986"/>
              </a:lnSpc>
            </a:pPr>
            <a:r>
              <a:rPr lang="en-US" sz="6419" spc="12">
                <a:solidFill>
                  <a:srgbClr val="CB6CE6"/>
                </a:solidFill>
                <a:latin typeface="Trebuchet MS Bold Italics"/>
              </a:rPr>
              <a:t>THE WOW IN YOUR SOLUTION</a:t>
            </a:r>
          </a:p>
        </p:txBody>
      </p:sp>
      <p:sp>
        <p:nvSpPr>
          <p:cNvPr name="TextBox 16" id="16"/>
          <p:cNvSpPr txBox="true"/>
          <p:nvPr/>
        </p:nvSpPr>
        <p:spPr>
          <a:xfrm rot="0">
            <a:off x="4774141" y="2345568"/>
            <a:ext cx="11142134" cy="5463598"/>
          </a:xfrm>
          <a:prstGeom prst="rect">
            <a:avLst/>
          </a:prstGeom>
        </p:spPr>
        <p:txBody>
          <a:bodyPr anchor="t" rtlCol="false" tIns="0" lIns="0" bIns="0" rIns="0">
            <a:spAutoFit/>
          </a:bodyPr>
          <a:lstStyle/>
          <a:p>
            <a:pPr>
              <a:lnSpc>
                <a:spcPts val="3147"/>
              </a:lnSpc>
            </a:pPr>
            <a:r>
              <a:rPr lang="en-US" sz="2285" spc="2">
                <a:solidFill>
                  <a:srgbClr val="000000"/>
                </a:solidFill>
                <a:latin typeface="Glacial Indifference Bold"/>
              </a:rPr>
              <a:t>Medical radiologists can recognize deformities and make exact diagnoses via the assist of GAN-enhanced pictures, which show anatomical features in a more vivid and more full fashion.GANs substantially prevent artifacts and noise in chest X-rays, creating cleaner pictures that render subtle discrepancies easy to see.In order to further enhance the generalization and robustness of machine learning models used for automated diagnosis and analysis, GAN-generated images may augment small datasets.An effective evaluation process can be achieved using enhanced lung X-rays, which may end up in faster interpretations and a decrease in the need for follow-up imaging tests or consultations.GANs provide early illness diagnosis and therapy, which promotes patient outcomes through improvements in the quality of diagnostic photos.Radiation exposure to patients may be lessened overall if precise diagnoses can be obtained with GAN-enhanced images with fewer repeat X-ray scans.</a:t>
            </a:r>
          </a:p>
          <a:p>
            <a:pPr algn="l">
              <a:lnSpc>
                <a:spcPts val="314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32497"/>
            <a:ext cx="676275" cy="4238625"/>
          </a:xfrm>
          <a:custGeom>
            <a:avLst/>
            <a:gdLst/>
            <a:ahLst/>
            <a:cxnLst/>
            <a:rect r="r" b="b" t="t" l="l"/>
            <a:pathLst>
              <a:path h="4238625" w="676275">
                <a:moveTo>
                  <a:pt x="0" y="0"/>
                </a:moveTo>
                <a:lnTo>
                  <a:pt x="676275" y="0"/>
                </a:lnTo>
                <a:lnTo>
                  <a:pt x="676275" y="4238625"/>
                </a:lnTo>
                <a:lnTo>
                  <a:pt x="0" y="4238625"/>
                </a:lnTo>
                <a:lnTo>
                  <a:pt x="0" y="0"/>
                </a:lnTo>
                <a:close/>
              </a:path>
            </a:pathLst>
          </a:custGeom>
          <a:blipFill>
            <a:blip r:embed="rId2"/>
            <a:stretch>
              <a:fillRect l="0" t="0" r="0" b="0"/>
            </a:stretch>
          </a:blipFill>
        </p:spPr>
      </p:sp>
      <p:sp>
        <p:nvSpPr>
          <p:cNvPr name="Freeform 3" id="3"/>
          <p:cNvSpPr/>
          <p:nvPr/>
        </p:nvSpPr>
        <p:spPr>
          <a:xfrm flipH="false" flipV="false" rot="0">
            <a:off x="10058400" y="2552700"/>
            <a:ext cx="457200" cy="466725"/>
          </a:xfrm>
          <a:custGeom>
            <a:avLst/>
            <a:gdLst/>
            <a:ahLst/>
            <a:cxnLst/>
            <a:rect r="r" b="b" t="t" l="l"/>
            <a:pathLst>
              <a:path h="466725" w="457200">
                <a:moveTo>
                  <a:pt x="0" y="0"/>
                </a:moveTo>
                <a:lnTo>
                  <a:pt x="457200" y="0"/>
                </a:lnTo>
                <a:lnTo>
                  <a:pt x="457200" y="466725"/>
                </a:lnTo>
                <a:lnTo>
                  <a:pt x="0" y="466725"/>
                </a:lnTo>
                <a:lnTo>
                  <a:pt x="0" y="0"/>
                </a:lnTo>
                <a:close/>
              </a:path>
            </a:pathLst>
          </a:custGeom>
          <a:blipFill>
            <a:blip r:embed="rId3"/>
            <a:stretch>
              <a:fillRect l="0" t="0" r="0" b="0"/>
            </a:stretch>
          </a:blipFill>
        </p:spPr>
      </p:sp>
      <p:sp>
        <p:nvSpPr>
          <p:cNvPr name="Freeform 4" id="4"/>
          <p:cNvSpPr/>
          <p:nvPr/>
        </p:nvSpPr>
        <p:spPr>
          <a:xfrm flipH="false" flipV="false" rot="0">
            <a:off x="14058900" y="12697"/>
            <a:ext cx="1857375" cy="10248900"/>
          </a:xfrm>
          <a:custGeom>
            <a:avLst/>
            <a:gdLst/>
            <a:ahLst/>
            <a:cxnLst/>
            <a:rect r="r" b="b" t="t" l="l"/>
            <a:pathLst>
              <a:path h="10248900" w="1857375">
                <a:moveTo>
                  <a:pt x="0" y="0"/>
                </a:moveTo>
                <a:lnTo>
                  <a:pt x="1857375" y="0"/>
                </a:lnTo>
                <a:lnTo>
                  <a:pt x="1857375" y="10248900"/>
                </a:lnTo>
                <a:lnTo>
                  <a:pt x="0" y="10248900"/>
                </a:lnTo>
                <a:lnTo>
                  <a:pt x="0" y="0"/>
                </a:lnTo>
                <a:close/>
              </a:path>
            </a:pathLst>
          </a:custGeom>
          <a:blipFill>
            <a:blip r:embed="rId4"/>
            <a:stretch>
              <a:fillRect l="0" t="0" r="0" b="0"/>
            </a:stretch>
          </a:blipFill>
        </p:spPr>
      </p:sp>
      <p:sp>
        <p:nvSpPr>
          <p:cNvPr name="Freeform 5" id="5"/>
          <p:cNvSpPr/>
          <p:nvPr/>
        </p:nvSpPr>
        <p:spPr>
          <a:xfrm flipH="false" flipV="false" rot="0">
            <a:off x="11214097" y="5524500"/>
            <a:ext cx="7073903" cy="4733925"/>
          </a:xfrm>
          <a:custGeom>
            <a:avLst/>
            <a:gdLst/>
            <a:ahLst/>
            <a:cxnLst/>
            <a:rect r="r" b="b" t="t" l="l"/>
            <a:pathLst>
              <a:path h="4733925" w="7073903">
                <a:moveTo>
                  <a:pt x="0" y="0"/>
                </a:moveTo>
                <a:lnTo>
                  <a:pt x="7073903" y="0"/>
                </a:lnTo>
                <a:lnTo>
                  <a:pt x="7073903" y="4733925"/>
                </a:lnTo>
                <a:lnTo>
                  <a:pt x="0" y="4733925"/>
                </a:lnTo>
                <a:lnTo>
                  <a:pt x="0" y="0"/>
                </a:lnTo>
                <a:close/>
              </a:path>
            </a:pathLst>
          </a:custGeom>
          <a:blipFill>
            <a:blip r:embed="rId5"/>
            <a:stretch>
              <a:fillRect l="0" t="0" r="-44" b="0"/>
            </a:stretch>
          </a:blipFill>
        </p:spPr>
      </p:sp>
      <p:sp>
        <p:nvSpPr>
          <p:cNvPr name="Freeform 6" id="6"/>
          <p:cNvSpPr/>
          <p:nvPr/>
        </p:nvSpPr>
        <p:spPr>
          <a:xfrm flipH="false" flipV="false" rot="0">
            <a:off x="13779503" y="12697"/>
            <a:ext cx="4505325" cy="10248900"/>
          </a:xfrm>
          <a:custGeom>
            <a:avLst/>
            <a:gdLst/>
            <a:ahLst/>
            <a:cxnLst/>
            <a:rect r="r" b="b" t="t" l="l"/>
            <a:pathLst>
              <a:path h="10248900" w="4505325">
                <a:moveTo>
                  <a:pt x="0" y="0"/>
                </a:moveTo>
                <a:lnTo>
                  <a:pt x="4505325" y="0"/>
                </a:lnTo>
                <a:lnTo>
                  <a:pt x="4505325" y="10248900"/>
                </a:lnTo>
                <a:lnTo>
                  <a:pt x="0" y="10248900"/>
                </a:lnTo>
                <a:lnTo>
                  <a:pt x="0" y="0"/>
                </a:lnTo>
                <a:close/>
              </a:path>
            </a:pathLst>
          </a:custGeom>
          <a:blipFill>
            <a:blip r:embed="rId6"/>
            <a:stretch>
              <a:fillRect l="0" t="0" r="0" b="0"/>
            </a:stretch>
          </a:blipFill>
        </p:spPr>
      </p:sp>
      <p:sp>
        <p:nvSpPr>
          <p:cNvPr name="Freeform 7" id="7"/>
          <p:cNvSpPr/>
          <p:nvPr/>
        </p:nvSpPr>
        <p:spPr>
          <a:xfrm flipH="false" flipV="false" rot="0">
            <a:off x="14401800" y="12697"/>
            <a:ext cx="3886200" cy="10248900"/>
          </a:xfrm>
          <a:custGeom>
            <a:avLst/>
            <a:gdLst/>
            <a:ahLst/>
            <a:cxnLst/>
            <a:rect r="r" b="b" t="t" l="l"/>
            <a:pathLst>
              <a:path h="10248900" w="3886200">
                <a:moveTo>
                  <a:pt x="0" y="0"/>
                </a:moveTo>
                <a:lnTo>
                  <a:pt x="3886200" y="0"/>
                </a:lnTo>
                <a:lnTo>
                  <a:pt x="3886200" y="10248900"/>
                </a:lnTo>
                <a:lnTo>
                  <a:pt x="0" y="10248900"/>
                </a:lnTo>
                <a:lnTo>
                  <a:pt x="0" y="0"/>
                </a:lnTo>
                <a:close/>
              </a:path>
            </a:pathLst>
          </a:custGeom>
          <a:blipFill>
            <a:blip r:embed="rId7"/>
            <a:stretch>
              <a:fillRect l="0" t="0" r="0" b="0"/>
            </a:stretch>
          </a:blipFill>
        </p:spPr>
      </p:sp>
      <p:sp>
        <p:nvSpPr>
          <p:cNvPr name="Freeform 8" id="8"/>
          <p:cNvSpPr/>
          <p:nvPr/>
        </p:nvSpPr>
        <p:spPr>
          <a:xfrm flipH="false" flipV="false" rot="0">
            <a:off x="13449300" y="4597403"/>
            <a:ext cx="4838700" cy="5667375"/>
          </a:xfrm>
          <a:custGeom>
            <a:avLst/>
            <a:gdLst/>
            <a:ahLst/>
            <a:cxnLst/>
            <a:rect r="r" b="b" t="t" l="l"/>
            <a:pathLst>
              <a:path h="5667375" w="4838700">
                <a:moveTo>
                  <a:pt x="0" y="0"/>
                </a:moveTo>
                <a:lnTo>
                  <a:pt x="4838700" y="0"/>
                </a:lnTo>
                <a:lnTo>
                  <a:pt x="4838700" y="5667375"/>
                </a:lnTo>
                <a:lnTo>
                  <a:pt x="0" y="5667375"/>
                </a:lnTo>
                <a:lnTo>
                  <a:pt x="0" y="0"/>
                </a:lnTo>
                <a:close/>
              </a:path>
            </a:pathLst>
          </a:custGeom>
          <a:blipFill>
            <a:blip r:embed="rId8"/>
            <a:stretch>
              <a:fillRect l="0" t="0" r="0" b="0"/>
            </a:stretch>
          </a:blipFill>
        </p:spPr>
      </p:sp>
      <p:sp>
        <p:nvSpPr>
          <p:cNvPr name="Freeform 9" id="9"/>
          <p:cNvSpPr/>
          <p:nvPr/>
        </p:nvSpPr>
        <p:spPr>
          <a:xfrm flipH="false" flipV="false" rot="0">
            <a:off x="14008103" y="12697"/>
            <a:ext cx="4276725" cy="10248900"/>
          </a:xfrm>
          <a:custGeom>
            <a:avLst/>
            <a:gdLst/>
            <a:ahLst/>
            <a:cxnLst/>
            <a:rect r="r" b="b" t="t" l="l"/>
            <a:pathLst>
              <a:path h="10248900" w="4276725">
                <a:moveTo>
                  <a:pt x="0" y="0"/>
                </a:moveTo>
                <a:lnTo>
                  <a:pt x="4276725" y="0"/>
                </a:lnTo>
                <a:lnTo>
                  <a:pt x="4276725" y="10248900"/>
                </a:lnTo>
                <a:lnTo>
                  <a:pt x="0" y="10248900"/>
                </a:lnTo>
                <a:lnTo>
                  <a:pt x="0" y="0"/>
                </a:lnTo>
                <a:close/>
              </a:path>
            </a:pathLst>
          </a:custGeom>
          <a:blipFill>
            <a:blip r:embed="rId9"/>
            <a:stretch>
              <a:fillRect l="0" t="0" r="0" b="0"/>
            </a:stretch>
          </a:blipFill>
        </p:spPr>
      </p:sp>
      <p:sp>
        <p:nvSpPr>
          <p:cNvPr name="Freeform 10" id="10"/>
          <p:cNvSpPr/>
          <p:nvPr/>
        </p:nvSpPr>
        <p:spPr>
          <a:xfrm flipH="false" flipV="false" rot="0">
            <a:off x="16344900" y="12697"/>
            <a:ext cx="1943100" cy="10248900"/>
          </a:xfrm>
          <a:custGeom>
            <a:avLst/>
            <a:gdLst/>
            <a:ahLst/>
            <a:cxnLst/>
            <a:rect r="r" b="b" t="t" l="l"/>
            <a:pathLst>
              <a:path h="10248900" w="1943100">
                <a:moveTo>
                  <a:pt x="0" y="0"/>
                </a:moveTo>
                <a:lnTo>
                  <a:pt x="1943100" y="0"/>
                </a:lnTo>
                <a:lnTo>
                  <a:pt x="1943100" y="10248900"/>
                </a:lnTo>
                <a:lnTo>
                  <a:pt x="0" y="10248900"/>
                </a:lnTo>
                <a:lnTo>
                  <a:pt x="0" y="0"/>
                </a:lnTo>
                <a:close/>
              </a:path>
            </a:pathLst>
          </a:custGeom>
          <a:blipFill>
            <a:blip r:embed="rId10"/>
            <a:stretch>
              <a:fillRect l="0" t="0" r="0" b="0"/>
            </a:stretch>
          </a:blipFill>
        </p:spPr>
      </p:sp>
      <p:sp>
        <p:nvSpPr>
          <p:cNvPr name="Freeform 11" id="11"/>
          <p:cNvSpPr/>
          <p:nvPr/>
        </p:nvSpPr>
        <p:spPr>
          <a:xfrm flipH="false" flipV="false" rot="0">
            <a:off x="16395697" y="12697"/>
            <a:ext cx="1892303" cy="10248900"/>
          </a:xfrm>
          <a:custGeom>
            <a:avLst/>
            <a:gdLst/>
            <a:ahLst/>
            <a:cxnLst/>
            <a:rect r="r" b="b" t="t" l="l"/>
            <a:pathLst>
              <a:path h="10248900" w="1892303">
                <a:moveTo>
                  <a:pt x="0" y="0"/>
                </a:moveTo>
                <a:lnTo>
                  <a:pt x="1892303" y="0"/>
                </a:lnTo>
                <a:lnTo>
                  <a:pt x="1892303" y="10248900"/>
                </a:lnTo>
                <a:lnTo>
                  <a:pt x="0" y="10248900"/>
                </a:lnTo>
                <a:lnTo>
                  <a:pt x="0" y="0"/>
                </a:lnTo>
                <a:close/>
              </a:path>
            </a:pathLst>
          </a:custGeom>
          <a:blipFill>
            <a:blip r:embed="rId11"/>
            <a:stretch>
              <a:fillRect l="0" t="0" r="-167" b="0"/>
            </a:stretch>
          </a:blipFill>
        </p:spPr>
      </p:sp>
      <p:sp>
        <p:nvSpPr>
          <p:cNvPr name="Freeform 12" id="12"/>
          <p:cNvSpPr/>
          <p:nvPr/>
        </p:nvSpPr>
        <p:spPr>
          <a:xfrm flipH="false" flipV="false" rot="0">
            <a:off x="15582900" y="5410200"/>
            <a:ext cx="2705100" cy="4848225"/>
          </a:xfrm>
          <a:custGeom>
            <a:avLst/>
            <a:gdLst/>
            <a:ahLst/>
            <a:cxnLst/>
            <a:rect r="r" b="b" t="t" l="l"/>
            <a:pathLst>
              <a:path h="4848225" w="2705100">
                <a:moveTo>
                  <a:pt x="0" y="0"/>
                </a:moveTo>
                <a:lnTo>
                  <a:pt x="2705100" y="0"/>
                </a:lnTo>
                <a:lnTo>
                  <a:pt x="2705100" y="4848225"/>
                </a:lnTo>
                <a:lnTo>
                  <a:pt x="0" y="4848225"/>
                </a:lnTo>
                <a:lnTo>
                  <a:pt x="0" y="0"/>
                </a:lnTo>
                <a:close/>
              </a:path>
            </a:pathLst>
          </a:custGeom>
          <a:blipFill>
            <a:blip r:embed="rId12"/>
            <a:stretch>
              <a:fillRect l="0" t="0" r="0" b="0"/>
            </a:stretch>
          </a:blipFill>
        </p:spPr>
      </p:sp>
      <p:sp>
        <p:nvSpPr>
          <p:cNvPr name="Freeform 13" id="13"/>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13"/>
            <a:stretch>
              <a:fillRect l="0" t="0" r="0" b="0"/>
            </a:stretch>
          </a:blipFill>
        </p:spPr>
      </p:sp>
      <p:sp>
        <p:nvSpPr>
          <p:cNvPr name="Freeform 14" id="14"/>
          <p:cNvSpPr/>
          <p:nvPr/>
        </p:nvSpPr>
        <p:spPr>
          <a:xfrm flipH="false" flipV="false" rot="0">
            <a:off x="3593144" y="1980121"/>
            <a:ext cx="8643011" cy="6532844"/>
          </a:xfrm>
          <a:custGeom>
            <a:avLst/>
            <a:gdLst/>
            <a:ahLst/>
            <a:cxnLst/>
            <a:rect r="r" b="b" t="t" l="l"/>
            <a:pathLst>
              <a:path h="6532844" w="8643011">
                <a:moveTo>
                  <a:pt x="0" y="0"/>
                </a:moveTo>
                <a:lnTo>
                  <a:pt x="8643011" y="0"/>
                </a:lnTo>
                <a:lnTo>
                  <a:pt x="8643011" y="6532844"/>
                </a:lnTo>
                <a:lnTo>
                  <a:pt x="0" y="6532844"/>
                </a:lnTo>
                <a:lnTo>
                  <a:pt x="0" y="0"/>
                </a:lnTo>
                <a:close/>
              </a:path>
            </a:pathLst>
          </a:custGeom>
          <a:blipFill>
            <a:blip r:embed="rId14"/>
            <a:stretch>
              <a:fillRect l="0" t="0" r="0" b="0"/>
            </a:stretch>
          </a:blipFill>
        </p:spPr>
      </p:sp>
      <p:sp>
        <p:nvSpPr>
          <p:cNvPr name="TextBox 15" id="15"/>
          <p:cNvSpPr txBox="true"/>
          <p:nvPr/>
        </p:nvSpPr>
        <p:spPr>
          <a:xfrm rot="0">
            <a:off x="1128712" y="9677343"/>
            <a:ext cx="2495560"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6" id="16"/>
          <p:cNvSpPr txBox="true"/>
          <p:nvPr/>
        </p:nvSpPr>
        <p:spPr>
          <a:xfrm rot="0">
            <a:off x="17087278" y="9677343"/>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9</a:t>
            </a:r>
          </a:p>
        </p:txBody>
      </p:sp>
      <p:sp>
        <p:nvSpPr>
          <p:cNvPr name="TextBox 17" id="17"/>
          <p:cNvSpPr txBox="true"/>
          <p:nvPr/>
        </p:nvSpPr>
        <p:spPr>
          <a:xfrm rot="0">
            <a:off x="1128712" y="454257"/>
            <a:ext cx="5581470" cy="1236059"/>
          </a:xfrm>
          <a:prstGeom prst="rect">
            <a:avLst/>
          </a:prstGeom>
        </p:spPr>
        <p:txBody>
          <a:bodyPr anchor="t" rtlCol="false" tIns="0" lIns="0" bIns="0" rIns="0">
            <a:spAutoFit/>
          </a:bodyPr>
          <a:lstStyle/>
          <a:p>
            <a:pPr algn="l">
              <a:lnSpc>
                <a:spcPts val="10095"/>
              </a:lnSpc>
            </a:pPr>
            <a:r>
              <a:rPr lang="en-US" sz="7211">
                <a:solidFill>
                  <a:srgbClr val="CB6CE6"/>
                </a:solidFill>
                <a:latin typeface="Trebuchet MS Bold Italics"/>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DAGBMdmA9y0</dc:identifier>
  <dcterms:modified xsi:type="dcterms:W3CDTF">2011-08-01T06:04:30Z</dcterms:modified>
  <cp:revision>1</cp:revision>
  <dc:title>PAVITHRA M</dc:title>
</cp:coreProperties>
</file>