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9" r:id="rId12"/>
    <p:sldId id="265" r:id="rId13"/>
    <p:sldId id="266" r:id="rId14"/>
    <p:sldId id="267"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8" d="100"/>
          <a:sy n="78" d="100"/>
        </p:scale>
        <p:origin x="878"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B61BEF0D-F0BB-DE4B-95CE-6DB70DBA9567}" type="datetimeFigureOut">
              <a:rPr lang="en-US" smtClean="0"/>
              <a:t>9/29/2023</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lang="en-IN"/>
          </a:p>
        </p:txBody>
      </p:sp>
      <p:sp>
        <p:nvSpPr>
          <p:cNvPr id="104863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Date Placeholder 3"/>
          <p:cNvSpPr>
            <a:spLocks noGrp="1"/>
          </p:cNvSpPr>
          <p:nvPr>
            <p:ph type="dt" sz="half" idx="10"/>
          </p:nvPr>
        </p:nvSpPr>
        <p:spPr/>
        <p:txBody>
          <a:bodyPr/>
          <a:p>
            <a:fld id="{B61BEF0D-F0BB-DE4B-95CE-6DB70DBA9567}" type="datetimeFigureOut">
              <a:rPr lang="en-US" smtClean="0"/>
              <a:t>9/29/2023</a:t>
            </a:fld>
            <a:endParaRPr dirty="0" lang="en-US"/>
          </a:p>
        </p:txBody>
      </p:sp>
      <p:sp>
        <p:nvSpPr>
          <p:cNvPr id="1048634" name="Footer Placeholder 4"/>
          <p:cNvSpPr>
            <a:spLocks noGrp="1"/>
          </p:cNvSpPr>
          <p:nvPr>
            <p:ph type="ftr" sz="quarter" idx="11"/>
          </p:nvPr>
        </p:nvSpPr>
        <p:spPr/>
        <p:txBody>
          <a:bodyPr/>
          <a:p>
            <a:endParaRPr dirty="0" lang="en-US"/>
          </a:p>
        </p:txBody>
      </p:sp>
      <p:sp>
        <p:nvSpPr>
          <p:cNvPr id="104863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20"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Date Placeholder 3"/>
          <p:cNvSpPr>
            <a:spLocks noGrp="1"/>
          </p:cNvSpPr>
          <p:nvPr>
            <p:ph type="dt" sz="half" idx="10"/>
          </p:nvPr>
        </p:nvSpPr>
        <p:spPr/>
        <p:txBody>
          <a:bodyPr/>
          <a:p>
            <a:fld id="{B61BEF0D-F0BB-DE4B-95CE-6DB70DBA9567}" type="datetimeFigureOut">
              <a:rPr lang="en-US" smtClean="0"/>
              <a:t>9/29/2023</a:t>
            </a:fld>
            <a:endParaRPr dirty="0" lang="en-US"/>
          </a:p>
        </p:txBody>
      </p:sp>
      <p:sp>
        <p:nvSpPr>
          <p:cNvPr id="1048623" name="Footer Placeholder 4"/>
          <p:cNvSpPr>
            <a:spLocks noGrp="1"/>
          </p:cNvSpPr>
          <p:nvPr>
            <p:ph type="ftr" sz="quarter" idx="11"/>
          </p:nvPr>
        </p:nvSpPr>
        <p:spPr/>
        <p:txBody>
          <a:bodyPr/>
          <a:p>
            <a:endParaRPr dirty="0" lang="en-US"/>
          </a:p>
        </p:txBody>
      </p:sp>
      <p:sp>
        <p:nvSpPr>
          <p:cNvPr id="104862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endParaRPr lang="en-IN"/>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3" name="Date Placeholder 3"/>
          <p:cNvSpPr>
            <a:spLocks noGrp="1"/>
          </p:cNvSpPr>
          <p:nvPr>
            <p:ph type="dt" sz="half" idx="10"/>
          </p:nvPr>
        </p:nvSpPr>
        <p:spPr/>
        <p:txBody>
          <a:bodyPr/>
          <a:p>
            <a:fld id="{B61BEF0D-F0BB-DE4B-95CE-6DB70DBA9567}" type="datetimeFigureOut">
              <a:rPr lang="en-US" smtClean="0"/>
              <a:t>9/29/2023</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3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p>
            <a:fld id="{B61BEF0D-F0BB-DE4B-95CE-6DB70DBA9567}" type="datetimeFigureOut">
              <a:rPr lang="en-US" smtClean="0"/>
              <a:t>9/29/2023</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41" name="Title 1"/>
          <p:cNvSpPr>
            <a:spLocks noGrp="1"/>
          </p:cNvSpPr>
          <p:nvPr>
            <p:ph type="title"/>
          </p:nvPr>
        </p:nvSpPr>
        <p:spPr/>
        <p:txBody>
          <a:bodyPr/>
          <a:p>
            <a:r>
              <a:rPr lang="en-US"/>
              <a:t>Click to edit Master title style</a:t>
            </a:r>
            <a:endParaRPr lang="en-IN"/>
          </a:p>
        </p:txBody>
      </p:sp>
      <p:sp>
        <p:nvSpPr>
          <p:cNvPr id="104864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4" name="Date Placeholder 4"/>
          <p:cNvSpPr>
            <a:spLocks noGrp="1"/>
          </p:cNvSpPr>
          <p:nvPr>
            <p:ph type="dt" sz="half" idx="10"/>
          </p:nvPr>
        </p:nvSpPr>
        <p:spPr/>
        <p:txBody>
          <a:bodyPr/>
          <a:p>
            <a:fld id="{B61BEF0D-F0BB-DE4B-95CE-6DB70DBA9567}" type="datetimeFigureOut">
              <a:rPr lang="en-US" smtClean="0"/>
              <a:t>9/29/2023</a:t>
            </a:fld>
            <a:endParaRPr dirty="0" lang="en-US"/>
          </a:p>
        </p:txBody>
      </p:sp>
      <p:sp>
        <p:nvSpPr>
          <p:cNvPr id="1048645" name="Footer Placeholder 5"/>
          <p:cNvSpPr>
            <a:spLocks noGrp="1"/>
          </p:cNvSpPr>
          <p:nvPr>
            <p:ph type="ftr" sz="quarter" idx="11"/>
          </p:nvPr>
        </p:nvSpPr>
        <p:spPr/>
        <p:txBody>
          <a:bodyPr/>
          <a:p>
            <a:endParaRPr dirty="0" lang="en-US"/>
          </a:p>
        </p:txBody>
      </p:sp>
      <p:sp>
        <p:nvSpPr>
          <p:cNvPr id="104864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47"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Date Placeholder 6"/>
          <p:cNvSpPr>
            <a:spLocks noGrp="1"/>
          </p:cNvSpPr>
          <p:nvPr>
            <p:ph type="dt" sz="half" idx="10"/>
          </p:nvPr>
        </p:nvSpPr>
        <p:spPr/>
        <p:txBody>
          <a:bodyPr/>
          <a:p>
            <a:fld id="{B61BEF0D-F0BB-DE4B-95CE-6DB70DBA9567}" type="datetimeFigureOut">
              <a:rPr lang="en-US" smtClean="0"/>
              <a:t>9/29/2023</a:t>
            </a:fld>
            <a:endParaRPr dirty="0" lang="en-US"/>
          </a:p>
        </p:txBody>
      </p:sp>
      <p:sp>
        <p:nvSpPr>
          <p:cNvPr id="1048653" name="Footer Placeholder 7"/>
          <p:cNvSpPr>
            <a:spLocks noGrp="1"/>
          </p:cNvSpPr>
          <p:nvPr>
            <p:ph type="ftr" sz="quarter" idx="11"/>
          </p:nvPr>
        </p:nvSpPr>
        <p:spPr/>
        <p:txBody>
          <a:bodyPr/>
          <a:p>
            <a:endParaRPr dirty="0" lang="en-US"/>
          </a:p>
        </p:txBody>
      </p:sp>
      <p:sp>
        <p:nvSpPr>
          <p:cNvPr id="1048654"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r>
              <a:rPr lang="en-US"/>
              <a:t>Click to edit Master title style</a:t>
            </a:r>
            <a:endParaRPr lang="en-IN"/>
          </a:p>
        </p:txBody>
      </p:sp>
      <p:sp>
        <p:nvSpPr>
          <p:cNvPr id="1048617" name="Date Placeholder 2"/>
          <p:cNvSpPr>
            <a:spLocks noGrp="1"/>
          </p:cNvSpPr>
          <p:nvPr>
            <p:ph type="dt" sz="half" idx="10"/>
          </p:nvPr>
        </p:nvSpPr>
        <p:spPr/>
        <p:txBody>
          <a:bodyPr/>
          <a:p>
            <a:fld id="{B61BEF0D-F0BB-DE4B-95CE-6DB70DBA9567}" type="datetimeFigureOut">
              <a:rPr lang="en-US" smtClean="0"/>
              <a:t>9/29/2023</a:t>
            </a:fld>
            <a:endParaRPr dirty="0" lang="en-US"/>
          </a:p>
        </p:txBody>
      </p:sp>
      <p:sp>
        <p:nvSpPr>
          <p:cNvPr id="1048618" name="Footer Placeholder 3"/>
          <p:cNvSpPr>
            <a:spLocks noGrp="1"/>
          </p:cNvSpPr>
          <p:nvPr>
            <p:ph type="ftr" sz="quarter" idx="11"/>
          </p:nvPr>
        </p:nvSpPr>
        <p:spPr/>
        <p:txBody>
          <a:bodyPr/>
          <a:p>
            <a:endParaRPr dirty="0" lang="en-US"/>
          </a:p>
        </p:txBody>
      </p:sp>
      <p:sp>
        <p:nvSpPr>
          <p:cNvPr id="1048619"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55" name="Date Placeholder 1"/>
          <p:cNvSpPr>
            <a:spLocks noGrp="1"/>
          </p:cNvSpPr>
          <p:nvPr>
            <p:ph type="dt" sz="half" idx="10"/>
          </p:nvPr>
        </p:nvSpPr>
        <p:spPr/>
        <p:txBody>
          <a:bodyPr/>
          <a:p>
            <a:fld id="{B61BEF0D-F0BB-DE4B-95CE-6DB70DBA9567}" type="datetimeFigureOut">
              <a:rPr lang="en-US" smtClean="0"/>
              <a:t>9/29/2023</a:t>
            </a:fld>
            <a:endParaRPr dirty="0" lang="en-US"/>
          </a:p>
        </p:txBody>
      </p:sp>
      <p:sp>
        <p:nvSpPr>
          <p:cNvPr id="1048656" name="Footer Placeholder 2"/>
          <p:cNvSpPr>
            <a:spLocks noGrp="1"/>
          </p:cNvSpPr>
          <p:nvPr>
            <p:ph type="ftr" sz="quarter" idx="11"/>
          </p:nvPr>
        </p:nvSpPr>
        <p:spPr/>
        <p:txBody>
          <a:bodyPr/>
          <a:p>
            <a:endParaRPr dirty="0" lang="en-US"/>
          </a:p>
        </p:txBody>
      </p:sp>
      <p:sp>
        <p:nvSpPr>
          <p:cNvPr id="1048657"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p>
            <a:fld id="{B61BEF0D-F0BB-DE4B-95CE-6DB70DBA9567}" type="datetimeFigureOut">
              <a:rPr lang="en-US" smtClean="0"/>
              <a:t>9/29/2023</a:t>
            </a:fld>
            <a:endParaRPr dirty="0" lang="en-US"/>
          </a:p>
        </p:txBody>
      </p:sp>
      <p:sp>
        <p:nvSpPr>
          <p:cNvPr id="1048662" name="Footer Placeholder 5"/>
          <p:cNvSpPr>
            <a:spLocks noGrp="1"/>
          </p:cNvSpPr>
          <p:nvPr>
            <p:ph type="ftr" sz="quarter" idx="11"/>
          </p:nvPr>
        </p:nvSpPr>
        <p:spPr/>
        <p:txBody>
          <a:bodyPr/>
          <a:p>
            <a:endParaRPr dirty="0" lang="en-US"/>
          </a:p>
        </p:txBody>
      </p:sp>
      <p:sp>
        <p:nvSpPr>
          <p:cNvPr id="1048663"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2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p>
            <a:fld id="{B61BEF0D-F0BB-DE4B-95CE-6DB70DBA9567}" type="datetimeFigureOut">
              <a:rPr lang="en-US" smtClean="0"/>
              <a:t>9/29/2023</a:t>
            </a:fld>
            <a:endParaRPr dirty="0" lang="en-US"/>
          </a:p>
        </p:txBody>
      </p:sp>
      <p:sp>
        <p:nvSpPr>
          <p:cNvPr id="1048629" name="Footer Placeholder 5"/>
          <p:cNvSpPr>
            <a:spLocks noGrp="1"/>
          </p:cNvSpPr>
          <p:nvPr>
            <p:ph type="ftr" sz="quarter" idx="11"/>
          </p:nvPr>
        </p:nvSpPr>
        <p:spPr/>
        <p:txBody>
          <a:bodyPr/>
          <a:p>
            <a:endParaRPr dirty="0" lang="en-US"/>
          </a:p>
        </p:txBody>
      </p:sp>
      <p:sp>
        <p:nvSpPr>
          <p:cNvPr id="104863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61BEF0D-F0BB-DE4B-95CE-6DB70DBA9567}" type="datetimeFigureOut">
              <a:rPr lang="en-US" smtClean="0"/>
              <a:t>9/29/2023</a:t>
            </a:fld>
            <a:endParaRPr dirty="0"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2250628"/>
            <a:ext cx="9144000" cy="1655762"/>
          </a:xfrm>
        </p:spPr>
        <p:txBody>
          <a:bodyPr/>
          <a:p>
            <a:r>
              <a:rPr b="1" dirty="0" sz="3600" lang="en-US">
                <a:solidFill>
                  <a:srgbClr val="FF6600"/>
                </a:solidFill>
                <a:latin typeface="Times New Roman" panose="02020603050405020304" pitchFamily="18" charset="0"/>
                <a:cs typeface="Times New Roman" panose="02020603050405020304" pitchFamily="18" charset="0"/>
              </a:rPr>
              <a:t>AN EFFICIENT SYSTEM FOR VISUALLY IMPAIRED BY USING LORA ra01</a:t>
            </a:r>
            <a:endParaRPr b="1" dirty="0" sz="3600" lang="en-US">
              <a:solidFill>
                <a:srgbClr val="FF6600"/>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314633" y="4582915"/>
            <a:ext cx="4218038" cy="2070721"/>
          </a:xfrm>
        </p:spPr>
        <p:txBody>
          <a:bodyPr>
            <a:normAutofit/>
          </a:bodyPr>
          <a:p>
            <a:pPr algn="l">
              <a:lnSpc>
                <a:spcPct val="100000"/>
              </a:lnSpc>
            </a:pPr>
            <a:r>
              <a:rPr dirty="0" sz="1600" lang="en-US">
                <a:latin typeface="Times New Roman" panose="02020603050405020304" pitchFamily="18" charset="0"/>
                <a:cs typeface="Times New Roman" panose="02020603050405020304" pitchFamily="18" charset="0"/>
              </a:rPr>
              <a:t>   PRESENTED BY:</a:t>
            </a:r>
          </a:p>
          <a:p>
            <a:pPr algn="l">
              <a:lnSpc>
                <a:spcPct val="100000"/>
              </a:lnSpc>
            </a:pPr>
            <a:r>
              <a:rPr dirty="0" sz="1600" lang="en-US">
                <a:latin typeface="Times New Roman" panose="02020603050405020304" pitchFamily="18" charset="0"/>
                <a:cs typeface="Times New Roman" panose="02020603050405020304" pitchFamily="18" charset="0"/>
              </a:rPr>
              <a:t>   T.PAVITHRA (927621BEC144)</a:t>
            </a:r>
          </a:p>
          <a:p>
            <a:pPr algn="l">
              <a:lnSpc>
                <a:spcPct val="100000"/>
              </a:lnSpc>
            </a:pPr>
            <a:r>
              <a:rPr dirty="0" sz="1600" lang="en-US">
                <a:latin typeface="Times New Roman" panose="02020603050405020304" pitchFamily="18" charset="0"/>
                <a:cs typeface="Times New Roman" panose="02020603050405020304" pitchFamily="18" charset="0"/>
              </a:rPr>
              <a:t>   </a:t>
            </a:r>
          </a:p>
          <a:p>
            <a:pPr algn="l"/>
            <a:endParaRPr dirty="0" sz="1600" lang="en-US"/>
          </a:p>
        </p:txBody>
      </p:sp>
      <p:pic>
        <p:nvPicPr>
          <p:cNvPr id="2097152" name="Picture 2" descr="Official Community of M.Kumarasamy college of engineering"/>
          <p:cNvPicPr>
            <a:picLocks noChangeAspect="1" noChangeArrowheads="1"/>
          </p:cNvPicPr>
          <p:nvPr/>
        </p:nvPicPr>
        <p:blipFill>
          <a:blip xmlns:r="http://schemas.openxmlformats.org/officeDocument/2006/relationships" r:embed="rId1"/>
          <a:srcRect/>
          <a:stretch>
            <a:fillRect/>
          </a:stretch>
        </p:blipFill>
        <p:spPr bwMode="auto">
          <a:xfrm>
            <a:off x="0" y="0"/>
            <a:ext cx="3228391" cy="1090843"/>
          </a:xfrm>
          <a:prstGeom prst="rect"/>
          <a:noFill/>
        </p:spPr>
      </p:pic>
      <p:pic>
        <p:nvPicPr>
          <p:cNvPr id="2097153" name="Picture 4" descr="M.Kumarasamy College of Engineering, Karur :: MKCE"/>
          <p:cNvPicPr>
            <a:picLocks noChangeAspect="1" noChangeArrowheads="1"/>
          </p:cNvPicPr>
          <p:nvPr/>
        </p:nvPicPr>
        <p:blipFill rotWithShape="1">
          <a:blip xmlns:r="http://schemas.openxmlformats.org/officeDocument/2006/relationships" r:embed="rId2"/>
          <a:srcRect l="17820" r="19713" b="5826"/>
          <a:stretch>
            <a:fillRect/>
          </a:stretch>
        </p:blipFill>
        <p:spPr bwMode="auto">
          <a:xfrm>
            <a:off x="10874477" y="7121"/>
            <a:ext cx="1317523" cy="840568"/>
          </a:xfrm>
          <a:prstGeom prst="rect"/>
          <a:noFill/>
        </p:spPr>
      </p:pic>
      <p:pic>
        <p:nvPicPr>
          <p:cNvPr id="2097154" name="Picture 5"/>
          <p:cNvPicPr>
            <a:picLocks noChangeAspect="1"/>
          </p:cNvPicPr>
          <p:nvPr/>
        </p:nvPicPr>
        <p:blipFill>
          <a:blip xmlns:r="http://schemas.openxmlformats.org/officeDocument/2006/relationships" r:embed="rId3"/>
          <a:stretch>
            <a:fillRect/>
          </a:stretch>
        </p:blipFill>
        <p:spPr>
          <a:xfrm>
            <a:off x="5751350" y="7121"/>
            <a:ext cx="1097320" cy="1144617"/>
          </a:xfrm>
          <a:prstGeom prst="rect"/>
        </p:spPr>
      </p:pic>
      <p:sp>
        <p:nvSpPr>
          <p:cNvPr id="1048588" name="TextBox 7"/>
          <p:cNvSpPr txBox="1"/>
          <p:nvPr/>
        </p:nvSpPr>
        <p:spPr>
          <a:xfrm>
            <a:off x="4815339" y="1516517"/>
            <a:ext cx="3782167" cy="358140"/>
          </a:xfrm>
          <a:prstGeom prst="rect"/>
          <a:noFill/>
        </p:spPr>
        <p:txBody>
          <a:bodyPr wrap="square">
            <a:spAutoFit/>
          </a:bodyPr>
          <a:p>
            <a:r>
              <a:rPr dirty="0" lang="en-US"/>
              <a:t>18ECP105L - Minor Project III</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3" name=""/>
          <p:cNvSpPr>
            <a:spLocks noGrp="1"/>
          </p:cNvSpPr>
          <p:nvPr>
            <p:ph type="title"/>
          </p:nvPr>
        </p:nvSpPr>
        <p:spPr/>
        <p:txBody>
          <a:bodyPr/>
          <a:p>
            <a:r>
              <a:rPr lang="en-US">
                <a:solidFill>
                  <a:srgbClr val="F46D43"/>
                </a:solidFill>
              </a:rPr>
              <a:t>R</a:t>
            </a:r>
            <a:r>
              <a:rPr lang="en-US">
                <a:solidFill>
                  <a:srgbClr val="F46D43"/>
                </a:solidFill>
              </a:rPr>
              <a:t>E</a:t>
            </a:r>
            <a:r>
              <a:rPr lang="en-US">
                <a:solidFill>
                  <a:srgbClr val="F46D43"/>
                </a:solidFill>
              </a:rPr>
              <a:t>S</a:t>
            </a:r>
            <a:r>
              <a:rPr lang="en-US">
                <a:solidFill>
                  <a:srgbClr val="F46D43"/>
                </a:solidFill>
              </a:rPr>
              <a:t>U</a:t>
            </a:r>
            <a:r>
              <a:rPr lang="en-US">
                <a:solidFill>
                  <a:srgbClr val="F46D43"/>
                </a:solidFill>
              </a:rPr>
              <a:t>LT </a:t>
            </a:r>
            <a:endParaRPr lang="en-US">
              <a:solidFill>
                <a:srgbClr val="F46D43"/>
              </a:solidFill>
            </a:endParaRPr>
          </a:p>
        </p:txBody>
      </p:sp>
      <p:pic>
        <p:nvPicPr>
          <p:cNvPr id="2097161" name=""/>
          <p:cNvPicPr>
            <a:picLocks/>
          </p:cNvPicPr>
          <p:nvPr/>
        </p:nvPicPr>
        <p:blipFill>
          <a:blip xmlns:r="http://schemas.openxmlformats.org/officeDocument/2006/relationships" r:embed="rId1"/>
          <a:stretch>
            <a:fillRect/>
          </a:stretch>
        </p:blipFill>
        <p:spPr>
          <a:xfrm rot="0">
            <a:off x="838199" y="1904740"/>
            <a:ext cx="10217727" cy="374083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1"/>
          <p:cNvSpPr>
            <a:spLocks noGrp="1"/>
          </p:cNvSpPr>
          <p:nvPr>
            <p:ph type="title"/>
          </p:nvPr>
        </p:nvSpPr>
        <p:spPr/>
        <p:txBody>
          <a:bodyPr/>
          <a:p>
            <a:r>
              <a:rPr dirty="0" lang="en-US">
                <a:solidFill>
                  <a:srgbClr val="FF6600"/>
                </a:solidFill>
              </a:rPr>
              <a:t>CONCLUSION</a:t>
            </a:r>
            <a:endParaRPr dirty="0" lang="en-US">
              <a:solidFill>
                <a:srgbClr val="FF6600"/>
              </a:solidFill>
            </a:endParaRPr>
          </a:p>
        </p:txBody>
      </p:sp>
      <p:sp>
        <p:nvSpPr>
          <p:cNvPr id="1048612" name="Content Placeholder 2"/>
          <p:cNvSpPr>
            <a:spLocks noGrp="1"/>
          </p:cNvSpPr>
          <p:nvPr>
            <p:ph idx="1"/>
          </p:nvPr>
        </p:nvSpPr>
        <p:spPr>
          <a:xfrm>
            <a:off x="677334" y="1735586"/>
            <a:ext cx="10600266" cy="3880773"/>
          </a:xfrm>
        </p:spPr>
        <p:txBody>
          <a:bodyPr>
            <a:normAutofit/>
          </a:bodyPr>
          <a:p>
            <a:pPr algn="just">
              <a:lnSpc>
                <a:spcPct val="150000"/>
              </a:lnSpc>
            </a:pPr>
            <a:r>
              <a:rPr dirty="0" sz="2000" lang="en-US"/>
              <a:t>In conclusion, a system that makes use of </a:t>
            </a:r>
            <a:r>
              <a:rPr dirty="0" sz="2000" lang="en-US" err="1"/>
              <a:t>LoRa</a:t>
            </a:r>
            <a:r>
              <a:rPr dirty="0" sz="2000" lang="en-US"/>
              <a:t> RA01 technology can offer effective assistance to those who are blind.</a:t>
            </a:r>
          </a:p>
          <a:p>
            <a:pPr algn="just">
              <a:lnSpc>
                <a:spcPct val="150000"/>
              </a:lnSpc>
            </a:pPr>
            <a:r>
              <a:rPr dirty="0" sz="2000" lang="en-US"/>
              <a:t> Long-range communication capabilities are made possible by the use of </a:t>
            </a:r>
            <a:r>
              <a:rPr dirty="0" sz="2000" lang="en-US" err="1"/>
              <a:t>LoRa</a:t>
            </a:r>
            <a:r>
              <a:rPr dirty="0" sz="2000" lang="en-US"/>
              <a:t> RA01, allowing for the real-time transmission of environmental data to the user. </a:t>
            </a:r>
          </a:p>
          <a:p>
            <a:pPr algn="just">
              <a:lnSpc>
                <a:spcPct val="150000"/>
              </a:lnSpc>
            </a:pPr>
            <a:r>
              <a:rPr dirty="0" sz="2000" lang="en-US"/>
              <a:t>The system may identify threats or barriers and alert the user through vibrations or aural cues by integrating sensors like ultrasonic sensors or webcams. </a:t>
            </a:r>
          </a:p>
          <a:p>
            <a:pPr algn="just">
              <a:lnSpc>
                <a:spcPct val="150000"/>
              </a:lnSpc>
            </a:pPr>
            <a:r>
              <a:rPr dirty="0" sz="2000" lang="en-US"/>
              <a:t>Additionally, the system may run for longer periods of time without needing frequent battery replacements because to </a:t>
            </a:r>
            <a:r>
              <a:rPr dirty="0" sz="2000" lang="en-US" err="1"/>
              <a:t>LoRa</a:t>
            </a:r>
            <a:r>
              <a:rPr dirty="0" sz="2000" lang="en-US"/>
              <a:t> technology's low power consumption.</a:t>
            </a:r>
          </a:p>
          <a:p>
            <a:pPr indent="0" marL="0">
              <a:buNone/>
            </a:pP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r>
              <a:rPr dirty="0" lang="en-US">
                <a:solidFill>
                  <a:srgbClr val="FF6600"/>
                </a:solidFill>
              </a:rPr>
              <a:t>REFERENCES</a:t>
            </a:r>
            <a:endParaRPr dirty="0" lang="en-US">
              <a:solidFill>
                <a:srgbClr val="FF6600"/>
              </a:solidFill>
            </a:endParaRPr>
          </a:p>
        </p:txBody>
      </p:sp>
      <p:sp>
        <p:nvSpPr>
          <p:cNvPr id="1048614" name="Content Placeholder 2"/>
          <p:cNvSpPr>
            <a:spLocks noGrp="1"/>
          </p:cNvSpPr>
          <p:nvPr>
            <p:ph idx="1"/>
          </p:nvPr>
        </p:nvSpPr>
        <p:spPr>
          <a:xfrm>
            <a:off x="599573" y="1527942"/>
            <a:ext cx="10992853" cy="3880773"/>
          </a:xfrm>
        </p:spPr>
        <p:txBody>
          <a:bodyPr>
            <a:noAutofit/>
          </a:bodyPr>
          <a:p>
            <a:pPr lvl="0">
              <a:lnSpc>
                <a:spcPct val="150000"/>
              </a:lnSpc>
            </a:pPr>
            <a:r>
              <a:rPr dirty="0" sz="2000" lang="en-US" err="1"/>
              <a:t>Vignesh</a:t>
            </a:r>
            <a:r>
              <a:rPr dirty="0" sz="2000" lang="en-US"/>
              <a:t>  N,  </a:t>
            </a:r>
            <a:r>
              <a:rPr dirty="0" sz="2000" lang="en-US" err="1"/>
              <a:t>Meghachandra</a:t>
            </a:r>
            <a:r>
              <a:rPr dirty="0" sz="2000" lang="en-US"/>
              <a:t>  </a:t>
            </a:r>
            <a:r>
              <a:rPr dirty="0" sz="2000" lang="en-US" err="1"/>
              <a:t>Srinivas</a:t>
            </a:r>
            <a:r>
              <a:rPr dirty="0" sz="2000" lang="en-US"/>
              <a:t>  </a:t>
            </a:r>
            <a:r>
              <a:rPr dirty="0" sz="2000" lang="en-US" err="1"/>
              <a:t>Reddy.P</a:t>
            </a:r>
            <a:r>
              <a:rPr dirty="0" sz="2000" lang="en-US"/>
              <a:t>,  </a:t>
            </a:r>
            <a:r>
              <a:rPr dirty="0" sz="2000" lang="en-US" err="1"/>
              <a:t>Nirmal</a:t>
            </a:r>
            <a:r>
              <a:rPr dirty="0" sz="2000" lang="en-US"/>
              <a:t>  </a:t>
            </a:r>
            <a:r>
              <a:rPr dirty="0" sz="2000" lang="en-US" err="1"/>
              <a:t>Raja.G,B.Sudhakar,Smart</a:t>
            </a:r>
            <a:r>
              <a:rPr dirty="0" sz="2000" lang="en-US"/>
              <a:t> </a:t>
            </a:r>
            <a:r>
              <a:rPr dirty="0" sz="2000" lang="en-US" err="1"/>
              <a:t>ShoeVisually</a:t>
            </a:r>
            <a:r>
              <a:rPr dirty="0" sz="2000" lang="en-US"/>
              <a:t> Impaired Person, in International Journal of Engineering &amp;</a:t>
            </a:r>
            <a:r>
              <a:rPr dirty="0" sz="2000" lang="en-US" err="1"/>
              <a:t>Technology,July</a:t>
            </a:r>
            <a:r>
              <a:rPr dirty="0" sz="2000" lang="en-US"/>
              <a:t> 2018.DOI:10.14419/ijet.v7i3.12.15890.</a:t>
            </a:r>
          </a:p>
          <a:p>
            <a:pPr lvl="0">
              <a:lnSpc>
                <a:spcPct val="150000"/>
              </a:lnSpc>
            </a:pPr>
            <a:r>
              <a:rPr dirty="0" sz="2000" lang="en-US"/>
              <a:t>Nagpur </a:t>
            </a:r>
            <a:r>
              <a:rPr dirty="0" sz="2000" lang="en-US" err="1"/>
              <a:t>Tyagi</a:t>
            </a:r>
            <a:r>
              <a:rPr dirty="0" sz="2000" lang="en-US"/>
              <a:t>, </a:t>
            </a:r>
            <a:r>
              <a:rPr dirty="0" sz="2000" lang="en-US" err="1"/>
              <a:t>Deepika</a:t>
            </a:r>
            <a:r>
              <a:rPr dirty="0" sz="2000" lang="en-US"/>
              <a:t> Sharma, </a:t>
            </a:r>
            <a:r>
              <a:rPr dirty="0" sz="2000" lang="en-US" err="1"/>
              <a:t>JaitegSingh,Bhisham</a:t>
            </a:r>
            <a:r>
              <a:rPr dirty="0" sz="2000" lang="en-US"/>
              <a:t> Sharma, Assistive Navigation System for Visually Impaired and Blind People, in International Conference on Artificial Intelligence and Machine Vision (AIMV), 24-26 September 2021.DOI:10.1109/AIMV53313.20s21.9670951.</a:t>
            </a:r>
          </a:p>
          <a:p>
            <a:pPr lvl="0">
              <a:lnSpc>
                <a:spcPct val="150000"/>
              </a:lnSpc>
            </a:pPr>
            <a:r>
              <a:rPr dirty="0" sz="2000" lang="en-US"/>
              <a:t>Tata </a:t>
            </a:r>
            <a:r>
              <a:rPr dirty="0" sz="2000" lang="en-US" err="1"/>
              <a:t>Supriyadi</a:t>
            </a:r>
            <a:r>
              <a:rPr dirty="0" sz="2000" lang="en-US"/>
              <a:t>, </a:t>
            </a:r>
            <a:r>
              <a:rPr dirty="0" sz="2000" lang="en-US" err="1"/>
              <a:t>AdiraSalsabila</a:t>
            </a:r>
            <a:r>
              <a:rPr dirty="0" sz="2000" lang="en-US"/>
              <a:t>, </a:t>
            </a:r>
            <a:r>
              <a:rPr dirty="0" sz="2000" lang="en-US" err="1"/>
              <a:t>Ridwan</a:t>
            </a:r>
            <a:r>
              <a:rPr dirty="0" sz="2000" lang="en-US"/>
              <a:t> </a:t>
            </a:r>
            <a:r>
              <a:rPr dirty="0" sz="2000" lang="en-US" err="1"/>
              <a:t>Solihin</a:t>
            </a:r>
            <a:r>
              <a:rPr dirty="0" sz="2000" lang="en-US"/>
              <a:t>, </a:t>
            </a:r>
            <a:r>
              <a:rPr dirty="0" sz="2000" lang="en-US" err="1"/>
              <a:t>RifaHanifatunnisa</a:t>
            </a:r>
            <a:r>
              <a:rPr dirty="0" sz="2000" lang="en-US"/>
              <a:t>, Budi </a:t>
            </a:r>
            <a:r>
              <a:rPr dirty="0" sz="2000" lang="en-US" err="1"/>
              <a:t>Setiadi</a:t>
            </a:r>
            <a:r>
              <a:rPr dirty="0" sz="2000" lang="en-US"/>
              <a:t>, </a:t>
            </a:r>
            <a:r>
              <a:rPr dirty="0" sz="2000" lang="en-US" err="1"/>
              <a:t>SyifaAfni,Position</a:t>
            </a:r>
            <a:r>
              <a:rPr dirty="0" sz="2000" lang="en-US"/>
              <a:t> Coordination Aid for Blind Persons Based on </a:t>
            </a:r>
            <a:r>
              <a:rPr dirty="0" sz="2000" lang="en-US" err="1"/>
              <a:t>LoRAPoiny</a:t>
            </a:r>
            <a:r>
              <a:rPr dirty="0" sz="2000" lang="en-US"/>
              <a:t> to Point, in 2</a:t>
            </a:r>
            <a:r>
              <a:rPr baseline="30000" dirty="0" sz="2000" lang="en-US"/>
              <a:t>nd</a:t>
            </a:r>
            <a:r>
              <a:rPr dirty="0" sz="2000" lang="en-US"/>
              <a:t> International Seminar of Science and Applied Technology (ISSAT 2021).DOI:B/79.4/PL1.R7/PG.00.03/2021.</a:t>
            </a:r>
          </a:p>
          <a:p>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1"/>
          <p:cNvSpPr>
            <a:spLocks noGrp="1"/>
          </p:cNvSpPr>
          <p:nvPr>
            <p:ph type="title"/>
          </p:nvPr>
        </p:nvSpPr>
        <p:spPr/>
        <p:txBody>
          <a:bodyPr/>
          <a:p>
            <a:r>
              <a:rPr dirty="0" lang="en-IN"/>
              <a:t> </a:t>
            </a:r>
          </a:p>
        </p:txBody>
      </p:sp>
      <p:pic>
        <p:nvPicPr>
          <p:cNvPr id="2097160" name="Picture 2" descr="Thank You PowerPoint Template and Google Slides Theme"/>
          <p:cNvPicPr>
            <a:picLocks noChangeAspect="1" noGrp="1" noChangeArrowheads="1"/>
          </p:cNvPicPr>
          <p:nvPr>
            <p:ph idx="1"/>
          </p:nvPr>
        </p:nvPicPr>
        <p:blipFill rotWithShape="1">
          <a:blip xmlns:r="http://schemas.openxmlformats.org/officeDocument/2006/relationships" r:embed="rId1"/>
          <a:srcRect l="1" t="1" r="234" b="4501"/>
          <a:stretch>
            <a:fillRect/>
          </a:stretch>
        </p:blipFill>
        <p:spPr bwMode="auto">
          <a:xfrm>
            <a:off x="3190380" y="1342974"/>
            <a:ext cx="5811240" cy="4172052"/>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Title 1"/>
          <p:cNvSpPr>
            <a:spLocks noGrp="1"/>
          </p:cNvSpPr>
          <p:nvPr>
            <p:ph type="title"/>
          </p:nvPr>
        </p:nvSpPr>
        <p:spPr/>
        <p:txBody>
          <a:bodyPr/>
          <a:p>
            <a:r>
              <a:rPr dirty="0" lang="en-US">
                <a:solidFill>
                  <a:srgbClr val="FF6600"/>
                </a:solidFill>
              </a:rPr>
              <a:t>INTRODUCTION</a:t>
            </a:r>
            <a:endParaRPr dirty="0" lang="en-US">
              <a:solidFill>
                <a:srgbClr val="FF6600"/>
              </a:solidFill>
            </a:endParaRPr>
          </a:p>
        </p:txBody>
      </p:sp>
      <p:sp>
        <p:nvSpPr>
          <p:cNvPr id="1048597" name="Content Placeholder 2"/>
          <p:cNvSpPr>
            <a:spLocks noGrp="1"/>
          </p:cNvSpPr>
          <p:nvPr>
            <p:ph idx="1"/>
          </p:nvPr>
        </p:nvSpPr>
        <p:spPr>
          <a:xfrm>
            <a:off x="533643" y="1803471"/>
            <a:ext cx="10694796" cy="3880773"/>
          </a:xfrm>
        </p:spPr>
        <p:txBody>
          <a:bodyPr>
            <a:noAutofit/>
          </a:bodyPr>
          <a:p>
            <a:pPr>
              <a:lnSpc>
                <a:spcPct val="150000"/>
              </a:lnSpc>
            </a:pPr>
            <a:r>
              <a:rPr dirty="0" sz="2000" lang="en-US"/>
              <a:t>Presently, blind people utilize a stick for bearings to move and walk. </a:t>
            </a:r>
          </a:p>
          <a:p>
            <a:pPr>
              <a:lnSpc>
                <a:spcPct val="150000"/>
              </a:lnSpc>
            </a:pPr>
            <a:r>
              <a:rPr dirty="0" sz="2000" lang="en-US"/>
              <a:t>Here, a new stick is developed to serve them with some valuable application and make it as user-friendly. </a:t>
            </a:r>
          </a:p>
          <a:p>
            <a:pPr>
              <a:lnSpc>
                <a:spcPct val="150000"/>
              </a:lnSpc>
            </a:pPr>
            <a:r>
              <a:rPr dirty="0" sz="2000" lang="en-US"/>
              <a:t>This technology makes walking stick smarter which has many applications together with taking walks to stick indicator in case if they miss the stick through a voice, they might walk utilizing the way of themselves. </a:t>
            </a:r>
          </a:p>
          <a:p>
            <a:pPr>
              <a:lnSpc>
                <a:spcPct val="150000"/>
              </a:lnSpc>
            </a:pPr>
            <a:r>
              <a:rPr dirty="0" sz="2000" lang="en-US"/>
              <a:t>If they face any obstacle, they can sense is by a ultrasonic sensor, and also they can hear the guide directions in the headset. </a:t>
            </a:r>
            <a:br>
              <a:rPr dirty="0" sz="2000" lang="en-US"/>
            </a:br>
            <a:endParaRPr dirty="0" sz="20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itle 1"/>
          <p:cNvSpPr>
            <a:spLocks noGrp="1"/>
          </p:cNvSpPr>
          <p:nvPr>
            <p:ph type="title"/>
          </p:nvPr>
        </p:nvSpPr>
        <p:spPr/>
        <p:txBody>
          <a:bodyPr/>
          <a:p>
            <a:r>
              <a:rPr dirty="0" lang="en-US">
                <a:solidFill>
                  <a:srgbClr val="FF6600"/>
                </a:solidFill>
              </a:rPr>
              <a:t>PROBLEM STATEMENT</a:t>
            </a:r>
            <a:endParaRPr dirty="0" lang="en-US">
              <a:solidFill>
                <a:srgbClr val="FF6600"/>
              </a:solidFill>
            </a:endParaRPr>
          </a:p>
        </p:txBody>
      </p:sp>
      <p:sp>
        <p:nvSpPr>
          <p:cNvPr id="1048599" name="Content Placeholder 2"/>
          <p:cNvSpPr>
            <a:spLocks noGrp="1"/>
          </p:cNvSpPr>
          <p:nvPr>
            <p:ph idx="1"/>
          </p:nvPr>
        </p:nvSpPr>
        <p:spPr>
          <a:xfrm>
            <a:off x="457426" y="1488613"/>
            <a:ext cx="11277147" cy="3880773"/>
          </a:xfrm>
        </p:spPr>
        <p:txBody>
          <a:bodyPr>
            <a:normAutofit fontScale="25000" lnSpcReduction="20000"/>
          </a:bodyPr>
          <a:p>
            <a:pPr>
              <a:lnSpc>
                <a:spcPct val="170000"/>
              </a:lnSpc>
            </a:pPr>
            <a:r>
              <a:rPr dirty="0" sz="8000" lang="en-US"/>
              <a:t>A need for device, such as a stick, that can help people who are visually impaired in all parts of their lives because blind people are not often given aid.</a:t>
            </a:r>
          </a:p>
          <a:p>
            <a:pPr>
              <a:lnSpc>
                <a:spcPct val="170000"/>
              </a:lnSpc>
            </a:pPr>
            <a:r>
              <a:rPr dirty="0" sz="8000" lang="en-US"/>
              <a:t>The stick's effectiveness and affordability are its two primary requirements, for being beneficial to everyone who are all blind.</a:t>
            </a:r>
          </a:p>
          <a:p>
            <a:pPr>
              <a:lnSpc>
                <a:spcPct val="170000"/>
              </a:lnSpc>
            </a:pPr>
            <a:r>
              <a:rPr dirty="0" sz="8000" lang="en-US"/>
              <a:t>The blind individual is made aware of barriers when their phone vibrates or plays an audio message since it employs ultrasonic sensors to detect them.</a:t>
            </a:r>
          </a:p>
          <a:p>
            <a:pPr>
              <a:lnSpc>
                <a:spcPct val="170000"/>
              </a:lnSpc>
            </a:pPr>
            <a:r>
              <a:rPr dirty="0" sz="8000" lang="en-US"/>
              <a:t> Mobility and independence for visually impaired people refers to the ability to move confidently, quickly, and safely about their local environment independently, however it is not possible, without technology.</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itle 1"/>
          <p:cNvSpPr>
            <a:spLocks noGrp="1"/>
          </p:cNvSpPr>
          <p:nvPr>
            <p:ph type="title"/>
          </p:nvPr>
        </p:nvSpPr>
        <p:spPr>
          <a:xfrm>
            <a:off x="860841" y="404921"/>
            <a:ext cx="8596668" cy="1320800"/>
          </a:xfrm>
        </p:spPr>
        <p:txBody>
          <a:bodyPr/>
          <a:p>
            <a:r>
              <a:rPr dirty="0" lang="en-US">
                <a:solidFill>
                  <a:srgbClr val="FF6600"/>
                </a:solidFill>
              </a:rPr>
              <a:t>OBJECTIVES</a:t>
            </a:r>
            <a:endParaRPr dirty="0" lang="en-US">
              <a:solidFill>
                <a:srgbClr val="FF6600"/>
              </a:solidFill>
            </a:endParaRPr>
          </a:p>
        </p:txBody>
      </p:sp>
      <p:sp>
        <p:nvSpPr>
          <p:cNvPr id="1048601" name="Content Placeholder 2"/>
          <p:cNvSpPr>
            <a:spLocks noGrp="1"/>
          </p:cNvSpPr>
          <p:nvPr>
            <p:ph idx="1"/>
          </p:nvPr>
        </p:nvSpPr>
        <p:spPr>
          <a:xfrm>
            <a:off x="860841" y="1843081"/>
            <a:ext cx="10540711" cy="3880773"/>
          </a:xfrm>
        </p:spPr>
        <p:txBody>
          <a:bodyPr>
            <a:noAutofit/>
          </a:bodyPr>
          <a:p>
            <a:pPr algn="just">
              <a:lnSpc>
                <a:spcPct val="150000"/>
              </a:lnSpc>
            </a:pPr>
            <a:r>
              <a:rPr dirty="0" sz="2000" lang="en-US">
                <a:solidFill>
                  <a:srgbClr val="111B21"/>
                </a:solidFill>
                <a:latin typeface="+mj-lt"/>
              </a:rPr>
              <a:t>To d</a:t>
            </a:r>
            <a:r>
              <a:rPr b="0" dirty="0" sz="2000" i="0" lang="en-US">
                <a:solidFill>
                  <a:srgbClr val="111B21"/>
                </a:solidFill>
                <a:effectLst/>
                <a:latin typeface="+mj-lt"/>
              </a:rPr>
              <a:t>esign and implement an efficient assistive system for visually impaired individuals using LoRa RA-01 technology, aimed at enhancing their mobility and accessibility by providing real-time navigation, obstacle detection, and communication capabilities.</a:t>
            </a:r>
            <a:endParaRPr dirty="0" sz="2000" lang="en-US">
              <a:latin typeface="+mj-l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title"/>
          </p:nvPr>
        </p:nvSpPr>
        <p:spPr>
          <a:xfrm>
            <a:off x="838200" y="325796"/>
            <a:ext cx="10515600" cy="1325563"/>
          </a:xfrm>
        </p:spPr>
        <p:txBody>
          <a:bodyPr/>
          <a:p>
            <a:r>
              <a:rPr dirty="0" lang="en-US">
                <a:solidFill>
                  <a:srgbClr val="FF6600"/>
                </a:solidFill>
              </a:rPr>
              <a:t>EXISTING SYSTEM</a:t>
            </a:r>
            <a:endParaRPr dirty="0" lang="en-US">
              <a:solidFill>
                <a:srgbClr val="FF6600"/>
              </a:solidFill>
            </a:endParaRPr>
          </a:p>
        </p:txBody>
      </p:sp>
      <p:sp>
        <p:nvSpPr>
          <p:cNvPr id="1048603" name="Content Placeholder 2"/>
          <p:cNvSpPr>
            <a:spLocks noGrp="1"/>
          </p:cNvSpPr>
          <p:nvPr>
            <p:ph idx="1"/>
          </p:nvPr>
        </p:nvSpPr>
        <p:spPr>
          <a:xfrm>
            <a:off x="677334" y="1712891"/>
            <a:ext cx="10138150" cy="4328472"/>
          </a:xfrm>
        </p:spPr>
        <p:txBody>
          <a:bodyPr>
            <a:noAutofit/>
          </a:bodyPr>
          <a:p>
            <a:pPr lvl="1">
              <a:lnSpc>
                <a:spcPct val="150000"/>
              </a:lnSpc>
            </a:pPr>
            <a:r>
              <a:rPr b="1" dirty="0" sz="2000" lang="en-US"/>
              <a:t>IOT-BASED OBSTACLE DETECTION SYSTEM FOR VISUALLY IMPAIRED PERSON WITH SMARTPHONE MODULE</a:t>
            </a:r>
            <a:endParaRPr dirty="0" sz="2000" lang="en-US"/>
          </a:p>
          <a:p>
            <a:pPr lvl="1">
              <a:lnSpc>
                <a:spcPct val="150000"/>
              </a:lnSpc>
            </a:pPr>
            <a:r>
              <a:rPr dirty="0" sz="2000" lang="en-US"/>
              <a:t>An </a:t>
            </a:r>
            <a:r>
              <a:rPr dirty="0" sz="2000" lang="en-US" err="1"/>
              <a:t>IoT</a:t>
            </a:r>
            <a:r>
              <a:rPr dirty="0" sz="2000" lang="en-US"/>
              <a:t>-based system that helps to detect obstacles and water puddles on their way. </a:t>
            </a:r>
          </a:p>
          <a:p>
            <a:pPr lvl="1">
              <a:lnSpc>
                <a:spcPct val="150000"/>
              </a:lnSpc>
            </a:pPr>
            <a:r>
              <a:rPr dirty="0" sz="2000" lang="en-US"/>
              <a:t>The system consists of a walking stick and an Android app from a third-party app. </a:t>
            </a:r>
          </a:p>
          <a:p>
            <a:pPr lvl="1">
              <a:lnSpc>
                <a:spcPct val="150000"/>
              </a:lnSpc>
            </a:pPr>
            <a:r>
              <a:rPr dirty="0" sz="2000" lang="en-US"/>
              <a:t>The walking stick is integrated with an ESP32 microcontroller, an ultrasound sensor, and an app for smartphones. </a:t>
            </a:r>
          </a:p>
          <a:p>
            <a:pPr lvl="1">
              <a:lnSpc>
                <a:spcPct val="150000"/>
              </a:lnSpc>
            </a:pPr>
            <a:r>
              <a:rPr dirty="0" sz="2000" lang="en-US"/>
              <a:t>The sensors gather information from the surroundings, and the ESP32 microcontroller detects the obstacle by processing the information.</a:t>
            </a:r>
          </a:p>
          <a:p>
            <a:endParaRPr dirty="0" sz="20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1"/>
          <p:cNvSpPr>
            <a:spLocks noGrp="1"/>
          </p:cNvSpPr>
          <p:nvPr>
            <p:ph type="title"/>
          </p:nvPr>
        </p:nvSpPr>
        <p:spPr/>
        <p:txBody>
          <a:bodyPr/>
          <a:p>
            <a:r>
              <a:rPr dirty="0" lang="en-US">
                <a:solidFill>
                  <a:srgbClr val="FF6600"/>
                </a:solidFill>
              </a:rPr>
              <a:t>PROPOSED SYSTEM</a:t>
            </a:r>
            <a:endParaRPr dirty="0" lang="en-US">
              <a:solidFill>
                <a:srgbClr val="FF6600"/>
              </a:solidFill>
            </a:endParaRPr>
          </a:p>
        </p:txBody>
      </p:sp>
      <p:sp>
        <p:nvSpPr>
          <p:cNvPr id="1048605" name="Content Placeholder 2"/>
          <p:cNvSpPr>
            <a:spLocks noGrp="1"/>
          </p:cNvSpPr>
          <p:nvPr>
            <p:ph idx="1"/>
          </p:nvPr>
        </p:nvSpPr>
        <p:spPr>
          <a:xfrm>
            <a:off x="-228599" y="1939068"/>
            <a:ext cx="11582399" cy="3794760"/>
          </a:xfrm>
        </p:spPr>
        <p:txBody>
          <a:bodyPr>
            <a:noAutofit/>
          </a:bodyPr>
          <a:p>
            <a:pPr algn="just" lvl="2">
              <a:lnSpc>
                <a:spcPct val="150000"/>
              </a:lnSpc>
            </a:pPr>
            <a:r>
              <a:rPr dirty="0" sz="2000" lang="en-US"/>
              <a:t>Water sensors and ultrasonic sensors are used to detect impediments and the presence of water, respectively. With the help of these sensors, blind or visually challenged people who might have trouble navigating their surroundings can get crucial information.</a:t>
            </a:r>
          </a:p>
          <a:p>
            <a:pPr algn="just" lvl="2">
              <a:lnSpc>
                <a:spcPct val="150000"/>
              </a:lnSpc>
            </a:pPr>
            <a:r>
              <a:rPr dirty="0" sz="2000" lang="en-US"/>
              <a:t>This Using an MP3 module, the device uses a headphones to inform the user when it detects an obstruction or water. By knowing the position and characteristics of the obstacle or body of water, this warning can help the user avoid potential dangers.</a:t>
            </a:r>
          </a:p>
          <a:p>
            <a:pPr algn="just" lvl="2">
              <a:lnSpc>
                <a:spcPct val="150000"/>
              </a:lnSpc>
            </a:pPr>
            <a:r>
              <a:rPr dirty="0" sz="2000" lang="en-US"/>
              <a:t>The hardware device consists of PIC16F887 </a:t>
            </a:r>
            <a:r>
              <a:rPr dirty="0" sz="2000" lang="en-US" err="1"/>
              <a:t>Microcontroller,Ultrasonic</a:t>
            </a:r>
            <a:r>
              <a:rPr dirty="0" sz="2000" lang="en-US"/>
              <a:t> </a:t>
            </a:r>
            <a:r>
              <a:rPr dirty="0" sz="2000" lang="en-US" err="1"/>
              <a:t>sensor,Watersensor</a:t>
            </a:r>
            <a:r>
              <a:rPr dirty="0" sz="2000" lang="en-US"/>
              <a:t>, LI-ON Battery, LORA RA01 Transmitter and Receiver, Display,MP3 Audio playback module.</a:t>
            </a:r>
          </a:p>
          <a:p>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p:txBody>
          <a:bodyPr/>
          <a:p>
            <a:r>
              <a:rPr dirty="0" lang="en-US"/>
              <a:t> </a:t>
            </a:r>
          </a:p>
        </p:txBody>
      </p:sp>
      <p:sp>
        <p:nvSpPr>
          <p:cNvPr id="1048607" name="Content Placeholder 2"/>
          <p:cNvSpPr>
            <a:spLocks noGrp="1"/>
          </p:cNvSpPr>
          <p:nvPr>
            <p:ph idx="1"/>
          </p:nvPr>
        </p:nvSpPr>
        <p:spPr>
          <a:xfrm>
            <a:off x="103031" y="1600149"/>
            <a:ext cx="11250769" cy="3880773"/>
          </a:xfrm>
        </p:spPr>
        <p:txBody>
          <a:bodyPr>
            <a:noAutofit/>
          </a:bodyPr>
          <a:p>
            <a:pPr algn="just" lvl="2">
              <a:lnSpc>
                <a:spcPct val="150000"/>
              </a:lnSpc>
            </a:pPr>
            <a:r>
              <a:rPr dirty="0" sz="2000" lang="en-US"/>
              <a:t>A set of speakers or headphones, a LORA RA01 module coupled to a microcontroller, can make up the wearable gadget.</a:t>
            </a:r>
          </a:p>
          <a:p>
            <a:pPr algn="just" lvl="2">
              <a:lnSpc>
                <a:spcPct val="150000"/>
              </a:lnSpc>
            </a:pPr>
            <a:r>
              <a:rPr dirty="0" sz="2000" lang="en-US"/>
              <a:t>The LORA RA01 can help the visually impaired navigate their environment. To accomplish this, the blind person can transmit and receive information using the LORA RA01 module.</a:t>
            </a:r>
          </a:p>
          <a:p>
            <a:pPr algn="just" lvl="2">
              <a:lnSpc>
                <a:spcPct val="150000"/>
              </a:lnSpc>
            </a:pPr>
            <a:r>
              <a:rPr dirty="0" sz="2000" lang="en-US"/>
              <a:t>As an example, "there is a coffee shop on your left" or "there is a park across the street" are examples of information on nearby landmarks or areas of interest.</a:t>
            </a:r>
          </a:p>
          <a:p>
            <a:pPr algn="just" lvl="2">
              <a:lnSpc>
                <a:spcPct val="150000"/>
              </a:lnSpc>
            </a:pPr>
            <a:r>
              <a:rPr dirty="0" sz="2000" lang="en-US"/>
              <a:t>By giving users real-time information about potential hazards, this system can help users navigate their surroundings with greater confidence and independence.</a:t>
            </a:r>
            <a:br>
              <a:rPr dirty="0" sz="2000" lang="en-US"/>
            </a:br>
            <a:endParaRPr dirty="0"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a:xfrm>
            <a:off x="497029" y="399961"/>
            <a:ext cx="8596668" cy="823532"/>
          </a:xfrm>
        </p:spPr>
        <p:txBody>
          <a:bodyPr/>
          <a:p>
            <a:r>
              <a:rPr dirty="0" lang="en-US">
                <a:solidFill>
                  <a:srgbClr val="FF6600"/>
                </a:solidFill>
              </a:rPr>
              <a:t>MODULE DESCRIPTION</a:t>
            </a:r>
            <a:endParaRPr dirty="0" lang="en-US">
              <a:solidFill>
                <a:srgbClr val="FF6600"/>
              </a:solidFill>
            </a:endParaRPr>
          </a:p>
        </p:txBody>
      </p:sp>
      <p:sp>
        <p:nvSpPr>
          <p:cNvPr id="1048609" name="Content Placeholder 2"/>
          <p:cNvSpPr>
            <a:spLocks noGrp="1"/>
          </p:cNvSpPr>
          <p:nvPr>
            <p:ph idx="1"/>
          </p:nvPr>
        </p:nvSpPr>
        <p:spPr>
          <a:xfrm>
            <a:off x="98322" y="1349364"/>
            <a:ext cx="8596668" cy="3880773"/>
          </a:xfrm>
        </p:spPr>
        <p:txBody>
          <a:bodyPr>
            <a:normAutofit fontScale="27586" lnSpcReduction="20000"/>
          </a:bodyPr>
          <a:p>
            <a:pPr lvl="1"/>
            <a:endParaRPr b="1" dirty="0" sz="2900" lang="en-US"/>
          </a:p>
          <a:p>
            <a:pPr lvl="1"/>
            <a:endParaRPr b="1" dirty="0" sz="2900" lang="en-US"/>
          </a:p>
          <a:p>
            <a:pPr lvl="1"/>
            <a:endParaRPr b="1" dirty="0" sz="2900" lang="en-US"/>
          </a:p>
          <a:p>
            <a:pPr algn="just" lvl="1"/>
            <a:r>
              <a:rPr b="1" dirty="0" sz="8000" lang="en-US"/>
              <a:t>HARDWARE REQUIREMENT </a:t>
            </a:r>
            <a:endParaRPr dirty="0" sz="8000" lang="en-US"/>
          </a:p>
          <a:p>
            <a:pPr algn="just" lvl="2"/>
            <a:r>
              <a:rPr dirty="0" sz="8000" lang="en-US"/>
              <a:t>Ultrasonic Sensor</a:t>
            </a:r>
          </a:p>
          <a:p>
            <a:pPr algn="just" lvl="2"/>
            <a:r>
              <a:rPr dirty="0" sz="8000" lang="en-US"/>
              <a:t>PIC16F887 Controller</a:t>
            </a:r>
          </a:p>
          <a:p>
            <a:pPr algn="just" lvl="2"/>
            <a:r>
              <a:rPr dirty="0" sz="8000" lang="en-US"/>
              <a:t>Li-ion Battery</a:t>
            </a:r>
          </a:p>
          <a:p>
            <a:pPr algn="just" lvl="2"/>
            <a:r>
              <a:rPr dirty="0" sz="8000" lang="en-US"/>
              <a:t>Loud Speaker</a:t>
            </a:r>
          </a:p>
          <a:p>
            <a:pPr algn="just" lvl="2"/>
            <a:r>
              <a:rPr dirty="0" sz="8000" lang="en-US"/>
              <a:t>LCD Display</a:t>
            </a:r>
          </a:p>
          <a:p>
            <a:pPr algn="just" lvl="2"/>
            <a:r>
              <a:rPr dirty="0" sz="8000" lang="en-US"/>
              <a:t>Water sensor</a:t>
            </a:r>
          </a:p>
          <a:p>
            <a:pPr algn="just" lvl="2"/>
            <a:r>
              <a:rPr dirty="0" sz="8000" lang="en-US"/>
              <a:t>Button</a:t>
            </a:r>
          </a:p>
          <a:p>
            <a:pPr algn="just" lvl="2"/>
            <a:r>
              <a:rPr dirty="0" sz="8000" lang="en-US" err="1"/>
              <a:t>LoRa</a:t>
            </a:r>
            <a:r>
              <a:rPr dirty="0" sz="8000" lang="en-US"/>
              <a:t> Transceiver</a:t>
            </a:r>
          </a:p>
          <a:p>
            <a:pPr algn="just" lvl="2"/>
            <a:r>
              <a:rPr dirty="0" sz="8000" lang="en-US"/>
              <a:t>MP3Audio Play Board Module</a:t>
            </a:r>
          </a:p>
          <a:p>
            <a:pPr algn="just" indent="0" lvl="2" marL="914400">
              <a:buNone/>
            </a:pPr>
            <a:endParaRPr dirty="0" sz="8000" lang="en-US"/>
          </a:p>
          <a:p>
            <a:pPr algn="just" lvl="1"/>
            <a:r>
              <a:rPr b="1" dirty="0" sz="8000" lang="en-US"/>
              <a:t>SOFTWARE REQUIREMENT</a:t>
            </a:r>
          </a:p>
          <a:p>
            <a:pPr algn="just" lvl="2"/>
            <a:r>
              <a:rPr dirty="0" sz="8000" lang="en-US"/>
              <a:t>Embedded System</a:t>
            </a:r>
          </a:p>
          <a:p>
            <a:pPr algn="just" lvl="2"/>
            <a:r>
              <a:rPr dirty="0" sz="8000" lang="en-US"/>
              <a:t>Arduino Platform </a:t>
            </a:r>
          </a:p>
          <a:p>
            <a:endParaRPr dirty="0" sz="8000" lang="en-US"/>
          </a:p>
        </p:txBody>
      </p:sp>
      <p:pic>
        <p:nvPicPr>
          <p:cNvPr id="2097155" name="image2.png"/>
          <p:cNvPicPr>
            <a:picLocks/>
          </p:cNvPicPr>
          <p:nvPr/>
        </p:nvPicPr>
        <p:blipFill>
          <a:blip xmlns:r="http://schemas.openxmlformats.org/officeDocument/2006/relationships" r:embed="rId1" cstate="print"/>
          <a:stretch>
            <a:fillRect/>
          </a:stretch>
        </p:blipFill>
        <p:spPr>
          <a:xfrm>
            <a:off x="5342308" y="1627863"/>
            <a:ext cx="2533700" cy="1493917"/>
          </a:xfrm>
          <a:prstGeom prst="rect"/>
        </p:spPr>
      </p:pic>
      <p:pic>
        <p:nvPicPr>
          <p:cNvPr id="2097156" name="image4.jpeg" descr="MIC CONT.jpg"/>
          <p:cNvPicPr>
            <a:picLocks/>
          </p:cNvPicPr>
          <p:nvPr/>
        </p:nvPicPr>
        <p:blipFill>
          <a:blip xmlns:r="http://schemas.openxmlformats.org/officeDocument/2006/relationships" r:embed="rId2" cstate="print"/>
          <a:stretch>
            <a:fillRect/>
          </a:stretch>
        </p:blipFill>
        <p:spPr>
          <a:xfrm>
            <a:off x="5342308" y="4597882"/>
            <a:ext cx="2855206" cy="1122877"/>
          </a:xfrm>
          <a:prstGeom prst="rect"/>
        </p:spPr>
      </p:pic>
      <p:pic>
        <p:nvPicPr>
          <p:cNvPr id="2097157" name="image5.jpeg" descr="IMG-20230429-WA0006 (1).jpg"/>
          <p:cNvPicPr>
            <a:picLocks/>
          </p:cNvPicPr>
          <p:nvPr/>
        </p:nvPicPr>
        <p:blipFill>
          <a:blip xmlns:r="http://schemas.openxmlformats.org/officeDocument/2006/relationships" r:embed="rId3" cstate="print"/>
          <a:stretch>
            <a:fillRect/>
          </a:stretch>
        </p:blipFill>
        <p:spPr>
          <a:xfrm>
            <a:off x="9177771" y="1067365"/>
            <a:ext cx="2112143" cy="1632272"/>
          </a:xfrm>
          <a:prstGeom prst="rect"/>
        </p:spPr>
      </p:pic>
      <p:pic>
        <p:nvPicPr>
          <p:cNvPr id="2097158" name="image9.jpeg" descr="IMG-20230429-WA0004.jpg"/>
          <p:cNvPicPr>
            <a:picLocks/>
          </p:cNvPicPr>
          <p:nvPr/>
        </p:nvPicPr>
        <p:blipFill>
          <a:blip xmlns:r="http://schemas.openxmlformats.org/officeDocument/2006/relationships" r:embed="rId4" cstate="print"/>
          <a:stretch>
            <a:fillRect/>
          </a:stretch>
        </p:blipFill>
        <p:spPr>
          <a:xfrm>
            <a:off x="9407558" y="4407434"/>
            <a:ext cx="2478477" cy="15037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677334" y="609600"/>
            <a:ext cx="8596668" cy="832834"/>
          </a:xfrm>
        </p:spPr>
        <p:txBody>
          <a:bodyPr/>
          <a:p>
            <a:r>
              <a:rPr dirty="0" lang="en-US">
                <a:solidFill>
                  <a:srgbClr val="FF6600"/>
                </a:solidFill>
              </a:rPr>
              <a:t>BLOCK DIAGRAM</a:t>
            </a:r>
            <a:endParaRPr dirty="0" lang="en-US">
              <a:solidFill>
                <a:srgbClr val="FF6600"/>
              </a:solidFill>
            </a:endParaRPr>
          </a:p>
        </p:txBody>
      </p:sp>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2550977" y="1887845"/>
            <a:ext cx="7090046" cy="3879850"/>
          </a:xfrm>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 EFFICIENT SYSTEM FOR VISUALLY IMPAIRED BY USING LORA ra01</dc:title>
  <dc:creator>Lenovo</dc:creator>
  <cp:lastModifiedBy>Priya Dharshini</cp:lastModifiedBy>
  <dcterms:created xsi:type="dcterms:W3CDTF">2023-08-25T12:58:32Z</dcterms:created>
  <dcterms:modified xsi:type="dcterms:W3CDTF">2023-12-10T15:10:11Z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3258db040a4e421f8209da4003b5d3dd</vt:lpwstr>
  </property>
</Properties>
</file>