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5" r:id="rId4"/>
    <p:sldId id="257" r:id="rId5"/>
    <p:sldId id="268" r:id="rId6"/>
    <p:sldId id="259" r:id="rId7"/>
    <p:sldId id="266" r:id="rId8"/>
    <p:sldId id="260" r:id="rId9"/>
    <p:sldId id="258" r:id="rId10"/>
    <p:sldId id="267" r:id="rId11"/>
    <p:sldId id="271" r:id="rId12"/>
    <p:sldId id="272" r:id="rId13"/>
    <p:sldId id="273"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rgava Cherakula" initials="BC" lastIdx="1" clrIdx="0">
    <p:extLst>
      <p:ext uri="{19B8F6BF-5375-455C-9EA6-DF929625EA0E}">
        <p15:presenceInfo xmlns:p15="http://schemas.microsoft.com/office/powerpoint/2012/main" userId="3ef8a424c14659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9" d="100"/>
          <a:sy n="109" d="100"/>
        </p:scale>
        <p:origin x="61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1-28T01:51:47.705" idx="1">
    <p:pos x="10" y="10"/>
    <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D1CFA-78BA-A856-1EAA-05700E5CA1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F23930-3F82-587B-95E8-B32C8ECD1D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69701E-D55F-1829-0471-6111F2518011}"/>
              </a:ext>
            </a:extLst>
          </p:cNvPr>
          <p:cNvSpPr>
            <a:spLocks noGrp="1"/>
          </p:cNvSpPr>
          <p:nvPr>
            <p:ph type="dt" sz="half" idx="10"/>
          </p:nvPr>
        </p:nvSpPr>
        <p:spPr/>
        <p:txBody>
          <a:bodyPr/>
          <a:lstStyle/>
          <a:p>
            <a:fld id="{062860A1-FE74-4C07-A20E-B6E5ABBE9534}" type="datetimeFigureOut">
              <a:rPr lang="en-IN" smtClean="0"/>
              <a:t>16-02-2024</a:t>
            </a:fld>
            <a:endParaRPr lang="en-IN"/>
          </a:p>
        </p:txBody>
      </p:sp>
      <p:sp>
        <p:nvSpPr>
          <p:cNvPr id="5" name="Footer Placeholder 4">
            <a:extLst>
              <a:ext uri="{FF2B5EF4-FFF2-40B4-BE49-F238E27FC236}">
                <a16:creationId xmlns:a16="http://schemas.microsoft.com/office/drawing/2014/main" id="{F914B851-08EA-C87A-869E-96B184024F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8D2A91-D78E-23BB-2F53-F8773134D834}"/>
              </a:ext>
            </a:extLst>
          </p:cNvPr>
          <p:cNvSpPr>
            <a:spLocks noGrp="1"/>
          </p:cNvSpPr>
          <p:nvPr>
            <p:ph type="sldNum" sz="quarter" idx="12"/>
          </p:nvPr>
        </p:nvSpPr>
        <p:spPr/>
        <p:txBody>
          <a:bodyPr/>
          <a:lstStyle/>
          <a:p>
            <a:fld id="{CE092531-39E3-4DF0-98FE-45E37D56B842}" type="slidenum">
              <a:rPr lang="en-IN" smtClean="0"/>
              <a:t>‹#›</a:t>
            </a:fld>
            <a:endParaRPr lang="en-IN"/>
          </a:p>
        </p:txBody>
      </p:sp>
    </p:spTree>
    <p:extLst>
      <p:ext uri="{BB962C8B-B14F-4D97-AF65-F5344CB8AC3E}">
        <p14:creationId xmlns:p14="http://schemas.microsoft.com/office/powerpoint/2010/main" val="22620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C113F-7235-4726-674B-1ED9C6631A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33B75D-8546-9BD0-90C3-70C58AA0D3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2CE452-D769-7A60-F108-273B8BE284FD}"/>
              </a:ext>
            </a:extLst>
          </p:cNvPr>
          <p:cNvSpPr>
            <a:spLocks noGrp="1"/>
          </p:cNvSpPr>
          <p:nvPr>
            <p:ph type="dt" sz="half" idx="10"/>
          </p:nvPr>
        </p:nvSpPr>
        <p:spPr/>
        <p:txBody>
          <a:bodyPr/>
          <a:lstStyle/>
          <a:p>
            <a:fld id="{062860A1-FE74-4C07-A20E-B6E5ABBE9534}" type="datetimeFigureOut">
              <a:rPr lang="en-IN" smtClean="0"/>
              <a:t>16-02-2024</a:t>
            </a:fld>
            <a:endParaRPr lang="en-IN"/>
          </a:p>
        </p:txBody>
      </p:sp>
      <p:sp>
        <p:nvSpPr>
          <p:cNvPr id="5" name="Footer Placeholder 4">
            <a:extLst>
              <a:ext uri="{FF2B5EF4-FFF2-40B4-BE49-F238E27FC236}">
                <a16:creationId xmlns:a16="http://schemas.microsoft.com/office/drawing/2014/main" id="{CEB714F0-B6DE-B998-31D9-AF120E0CE7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BF03CB-F126-1C1B-06E4-D2011C5D4F78}"/>
              </a:ext>
            </a:extLst>
          </p:cNvPr>
          <p:cNvSpPr>
            <a:spLocks noGrp="1"/>
          </p:cNvSpPr>
          <p:nvPr>
            <p:ph type="sldNum" sz="quarter" idx="12"/>
          </p:nvPr>
        </p:nvSpPr>
        <p:spPr/>
        <p:txBody>
          <a:bodyPr/>
          <a:lstStyle/>
          <a:p>
            <a:fld id="{CE092531-39E3-4DF0-98FE-45E37D56B842}" type="slidenum">
              <a:rPr lang="en-IN" smtClean="0"/>
              <a:t>‹#›</a:t>
            </a:fld>
            <a:endParaRPr lang="en-IN"/>
          </a:p>
        </p:txBody>
      </p:sp>
    </p:spTree>
    <p:extLst>
      <p:ext uri="{BB962C8B-B14F-4D97-AF65-F5344CB8AC3E}">
        <p14:creationId xmlns:p14="http://schemas.microsoft.com/office/powerpoint/2010/main" val="524140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18D2C4-F562-5452-452C-EE9E6B56F7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371413-52EA-5DA5-2D47-3F2475D6C3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1B456F-2A0B-5BB8-9CA5-F1A760B58AA2}"/>
              </a:ext>
            </a:extLst>
          </p:cNvPr>
          <p:cNvSpPr>
            <a:spLocks noGrp="1"/>
          </p:cNvSpPr>
          <p:nvPr>
            <p:ph type="dt" sz="half" idx="10"/>
          </p:nvPr>
        </p:nvSpPr>
        <p:spPr/>
        <p:txBody>
          <a:bodyPr/>
          <a:lstStyle/>
          <a:p>
            <a:fld id="{062860A1-FE74-4C07-A20E-B6E5ABBE9534}" type="datetimeFigureOut">
              <a:rPr lang="en-IN" smtClean="0"/>
              <a:t>16-02-2024</a:t>
            </a:fld>
            <a:endParaRPr lang="en-IN"/>
          </a:p>
        </p:txBody>
      </p:sp>
      <p:sp>
        <p:nvSpPr>
          <p:cNvPr id="5" name="Footer Placeholder 4">
            <a:extLst>
              <a:ext uri="{FF2B5EF4-FFF2-40B4-BE49-F238E27FC236}">
                <a16:creationId xmlns:a16="http://schemas.microsoft.com/office/drawing/2014/main" id="{4740F328-F6B8-2F70-A04B-71F110DCF8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612E0D-39BE-23A1-AF8F-C4FC150F6122}"/>
              </a:ext>
            </a:extLst>
          </p:cNvPr>
          <p:cNvSpPr>
            <a:spLocks noGrp="1"/>
          </p:cNvSpPr>
          <p:nvPr>
            <p:ph type="sldNum" sz="quarter" idx="12"/>
          </p:nvPr>
        </p:nvSpPr>
        <p:spPr/>
        <p:txBody>
          <a:bodyPr/>
          <a:lstStyle/>
          <a:p>
            <a:fld id="{CE092531-39E3-4DF0-98FE-45E37D56B842}" type="slidenum">
              <a:rPr lang="en-IN" smtClean="0"/>
              <a:t>‹#›</a:t>
            </a:fld>
            <a:endParaRPr lang="en-IN"/>
          </a:p>
        </p:txBody>
      </p:sp>
    </p:spTree>
    <p:extLst>
      <p:ext uri="{BB962C8B-B14F-4D97-AF65-F5344CB8AC3E}">
        <p14:creationId xmlns:p14="http://schemas.microsoft.com/office/powerpoint/2010/main" val="806928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50887-8639-7BD7-D95F-0B259BEF8F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BA29E5-6245-E7DB-3788-F17A6797A5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EE9B13-EDAD-9411-5638-957B70DA06CC}"/>
              </a:ext>
            </a:extLst>
          </p:cNvPr>
          <p:cNvSpPr>
            <a:spLocks noGrp="1"/>
          </p:cNvSpPr>
          <p:nvPr>
            <p:ph type="dt" sz="half" idx="10"/>
          </p:nvPr>
        </p:nvSpPr>
        <p:spPr/>
        <p:txBody>
          <a:bodyPr/>
          <a:lstStyle/>
          <a:p>
            <a:fld id="{062860A1-FE74-4C07-A20E-B6E5ABBE9534}" type="datetimeFigureOut">
              <a:rPr lang="en-IN" smtClean="0"/>
              <a:t>16-02-2024</a:t>
            </a:fld>
            <a:endParaRPr lang="en-IN"/>
          </a:p>
        </p:txBody>
      </p:sp>
      <p:sp>
        <p:nvSpPr>
          <p:cNvPr id="5" name="Footer Placeholder 4">
            <a:extLst>
              <a:ext uri="{FF2B5EF4-FFF2-40B4-BE49-F238E27FC236}">
                <a16:creationId xmlns:a16="http://schemas.microsoft.com/office/drawing/2014/main" id="{1C420F82-7ACD-3CA9-B75E-6470327034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B8EB88-D70D-2C01-02A6-C2AA653F0D5E}"/>
              </a:ext>
            </a:extLst>
          </p:cNvPr>
          <p:cNvSpPr>
            <a:spLocks noGrp="1"/>
          </p:cNvSpPr>
          <p:nvPr>
            <p:ph type="sldNum" sz="quarter" idx="12"/>
          </p:nvPr>
        </p:nvSpPr>
        <p:spPr/>
        <p:txBody>
          <a:bodyPr/>
          <a:lstStyle/>
          <a:p>
            <a:fld id="{CE092531-39E3-4DF0-98FE-45E37D56B842}" type="slidenum">
              <a:rPr lang="en-IN" smtClean="0"/>
              <a:t>‹#›</a:t>
            </a:fld>
            <a:endParaRPr lang="en-IN"/>
          </a:p>
        </p:txBody>
      </p:sp>
    </p:spTree>
    <p:extLst>
      <p:ext uri="{BB962C8B-B14F-4D97-AF65-F5344CB8AC3E}">
        <p14:creationId xmlns:p14="http://schemas.microsoft.com/office/powerpoint/2010/main" val="101283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9D97E-C3DA-89C6-38DA-CC584B91DF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AE9FB8-B2EC-E7E2-1DFA-4C4A1928C5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199E9C-8098-DFB3-6430-515B57B84A22}"/>
              </a:ext>
            </a:extLst>
          </p:cNvPr>
          <p:cNvSpPr>
            <a:spLocks noGrp="1"/>
          </p:cNvSpPr>
          <p:nvPr>
            <p:ph type="dt" sz="half" idx="10"/>
          </p:nvPr>
        </p:nvSpPr>
        <p:spPr/>
        <p:txBody>
          <a:bodyPr/>
          <a:lstStyle/>
          <a:p>
            <a:fld id="{062860A1-FE74-4C07-A20E-B6E5ABBE9534}" type="datetimeFigureOut">
              <a:rPr lang="en-IN" smtClean="0"/>
              <a:t>16-02-2024</a:t>
            </a:fld>
            <a:endParaRPr lang="en-IN"/>
          </a:p>
        </p:txBody>
      </p:sp>
      <p:sp>
        <p:nvSpPr>
          <p:cNvPr id="5" name="Footer Placeholder 4">
            <a:extLst>
              <a:ext uri="{FF2B5EF4-FFF2-40B4-BE49-F238E27FC236}">
                <a16:creationId xmlns:a16="http://schemas.microsoft.com/office/drawing/2014/main" id="{D114D79A-65D6-F046-CC30-70361B721D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74A063-017B-C232-784B-BD8BA819BEE4}"/>
              </a:ext>
            </a:extLst>
          </p:cNvPr>
          <p:cNvSpPr>
            <a:spLocks noGrp="1"/>
          </p:cNvSpPr>
          <p:nvPr>
            <p:ph type="sldNum" sz="quarter" idx="12"/>
          </p:nvPr>
        </p:nvSpPr>
        <p:spPr/>
        <p:txBody>
          <a:bodyPr/>
          <a:lstStyle/>
          <a:p>
            <a:fld id="{CE092531-39E3-4DF0-98FE-45E37D56B842}" type="slidenum">
              <a:rPr lang="en-IN" smtClean="0"/>
              <a:t>‹#›</a:t>
            </a:fld>
            <a:endParaRPr lang="en-IN"/>
          </a:p>
        </p:txBody>
      </p:sp>
    </p:spTree>
    <p:extLst>
      <p:ext uri="{BB962C8B-B14F-4D97-AF65-F5344CB8AC3E}">
        <p14:creationId xmlns:p14="http://schemas.microsoft.com/office/powerpoint/2010/main" val="262099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C3CCF-F903-D035-7E86-96ACAE4328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9BA89C-BB3A-8A29-9249-82F96013D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064D5E-45CC-FC55-3D88-BAE883BD03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E5E76A-AF5D-9F24-6E73-A60C2A657E4B}"/>
              </a:ext>
            </a:extLst>
          </p:cNvPr>
          <p:cNvSpPr>
            <a:spLocks noGrp="1"/>
          </p:cNvSpPr>
          <p:nvPr>
            <p:ph type="dt" sz="half" idx="10"/>
          </p:nvPr>
        </p:nvSpPr>
        <p:spPr/>
        <p:txBody>
          <a:bodyPr/>
          <a:lstStyle/>
          <a:p>
            <a:fld id="{062860A1-FE74-4C07-A20E-B6E5ABBE9534}" type="datetimeFigureOut">
              <a:rPr lang="en-IN" smtClean="0"/>
              <a:t>16-02-2024</a:t>
            </a:fld>
            <a:endParaRPr lang="en-IN"/>
          </a:p>
        </p:txBody>
      </p:sp>
      <p:sp>
        <p:nvSpPr>
          <p:cNvPr id="6" name="Footer Placeholder 5">
            <a:extLst>
              <a:ext uri="{FF2B5EF4-FFF2-40B4-BE49-F238E27FC236}">
                <a16:creationId xmlns:a16="http://schemas.microsoft.com/office/drawing/2014/main" id="{C0E8F777-5CCC-2D88-42CE-135E904755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F5D308-115F-41C3-5F3A-8301E67EC1A1}"/>
              </a:ext>
            </a:extLst>
          </p:cNvPr>
          <p:cNvSpPr>
            <a:spLocks noGrp="1"/>
          </p:cNvSpPr>
          <p:nvPr>
            <p:ph type="sldNum" sz="quarter" idx="12"/>
          </p:nvPr>
        </p:nvSpPr>
        <p:spPr/>
        <p:txBody>
          <a:bodyPr/>
          <a:lstStyle/>
          <a:p>
            <a:fld id="{CE092531-39E3-4DF0-98FE-45E37D56B842}" type="slidenum">
              <a:rPr lang="en-IN" smtClean="0"/>
              <a:t>‹#›</a:t>
            </a:fld>
            <a:endParaRPr lang="en-IN"/>
          </a:p>
        </p:txBody>
      </p:sp>
    </p:spTree>
    <p:extLst>
      <p:ext uri="{BB962C8B-B14F-4D97-AF65-F5344CB8AC3E}">
        <p14:creationId xmlns:p14="http://schemas.microsoft.com/office/powerpoint/2010/main" val="21691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4EDA0-7E7C-0E26-B4EE-7512FB82B1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80D1F4-B62F-23A4-CBEB-A608B6FCEF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607DD1-80F2-E815-244D-921D716A07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B3F5C8-D704-EC7C-3E08-036B19A3C5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76B4A7-9CE8-0250-A97A-99A53A5D0F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B12C46-7D4C-3B2C-1029-22F659D4E94D}"/>
              </a:ext>
            </a:extLst>
          </p:cNvPr>
          <p:cNvSpPr>
            <a:spLocks noGrp="1"/>
          </p:cNvSpPr>
          <p:nvPr>
            <p:ph type="dt" sz="half" idx="10"/>
          </p:nvPr>
        </p:nvSpPr>
        <p:spPr/>
        <p:txBody>
          <a:bodyPr/>
          <a:lstStyle/>
          <a:p>
            <a:fld id="{062860A1-FE74-4C07-A20E-B6E5ABBE9534}" type="datetimeFigureOut">
              <a:rPr lang="en-IN" smtClean="0"/>
              <a:t>16-02-2024</a:t>
            </a:fld>
            <a:endParaRPr lang="en-IN"/>
          </a:p>
        </p:txBody>
      </p:sp>
      <p:sp>
        <p:nvSpPr>
          <p:cNvPr id="8" name="Footer Placeholder 7">
            <a:extLst>
              <a:ext uri="{FF2B5EF4-FFF2-40B4-BE49-F238E27FC236}">
                <a16:creationId xmlns:a16="http://schemas.microsoft.com/office/drawing/2014/main" id="{9F52A3AB-1CB0-EA8F-5345-84F4CEBCAE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D1A2AF-4018-5AEA-80CF-1FF5847E76DF}"/>
              </a:ext>
            </a:extLst>
          </p:cNvPr>
          <p:cNvSpPr>
            <a:spLocks noGrp="1"/>
          </p:cNvSpPr>
          <p:nvPr>
            <p:ph type="sldNum" sz="quarter" idx="12"/>
          </p:nvPr>
        </p:nvSpPr>
        <p:spPr/>
        <p:txBody>
          <a:bodyPr/>
          <a:lstStyle/>
          <a:p>
            <a:fld id="{CE092531-39E3-4DF0-98FE-45E37D56B842}" type="slidenum">
              <a:rPr lang="en-IN" smtClean="0"/>
              <a:t>‹#›</a:t>
            </a:fld>
            <a:endParaRPr lang="en-IN"/>
          </a:p>
        </p:txBody>
      </p:sp>
    </p:spTree>
    <p:extLst>
      <p:ext uri="{BB962C8B-B14F-4D97-AF65-F5344CB8AC3E}">
        <p14:creationId xmlns:p14="http://schemas.microsoft.com/office/powerpoint/2010/main" val="75393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865A-A6CC-EB5E-CF5C-7DB9161B39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CD2322-7899-5EE7-A313-48BCEF3DCA8F}"/>
              </a:ext>
            </a:extLst>
          </p:cNvPr>
          <p:cNvSpPr>
            <a:spLocks noGrp="1"/>
          </p:cNvSpPr>
          <p:nvPr>
            <p:ph type="dt" sz="half" idx="10"/>
          </p:nvPr>
        </p:nvSpPr>
        <p:spPr/>
        <p:txBody>
          <a:bodyPr/>
          <a:lstStyle/>
          <a:p>
            <a:fld id="{062860A1-FE74-4C07-A20E-B6E5ABBE9534}" type="datetimeFigureOut">
              <a:rPr lang="en-IN" smtClean="0"/>
              <a:t>16-02-2024</a:t>
            </a:fld>
            <a:endParaRPr lang="en-IN"/>
          </a:p>
        </p:txBody>
      </p:sp>
      <p:sp>
        <p:nvSpPr>
          <p:cNvPr id="4" name="Footer Placeholder 3">
            <a:extLst>
              <a:ext uri="{FF2B5EF4-FFF2-40B4-BE49-F238E27FC236}">
                <a16:creationId xmlns:a16="http://schemas.microsoft.com/office/drawing/2014/main" id="{41D75669-7E7B-6DC4-1C0E-8D4A5961B1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2AF273-763D-6669-E547-68A8AB020487}"/>
              </a:ext>
            </a:extLst>
          </p:cNvPr>
          <p:cNvSpPr>
            <a:spLocks noGrp="1"/>
          </p:cNvSpPr>
          <p:nvPr>
            <p:ph type="sldNum" sz="quarter" idx="12"/>
          </p:nvPr>
        </p:nvSpPr>
        <p:spPr/>
        <p:txBody>
          <a:bodyPr/>
          <a:lstStyle/>
          <a:p>
            <a:fld id="{CE092531-39E3-4DF0-98FE-45E37D56B842}" type="slidenum">
              <a:rPr lang="en-IN" smtClean="0"/>
              <a:t>‹#›</a:t>
            </a:fld>
            <a:endParaRPr lang="en-IN"/>
          </a:p>
        </p:txBody>
      </p:sp>
    </p:spTree>
    <p:extLst>
      <p:ext uri="{BB962C8B-B14F-4D97-AF65-F5344CB8AC3E}">
        <p14:creationId xmlns:p14="http://schemas.microsoft.com/office/powerpoint/2010/main" val="2920735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223BAA-6EAE-990F-2573-9A81904C9B41}"/>
              </a:ext>
            </a:extLst>
          </p:cNvPr>
          <p:cNvSpPr>
            <a:spLocks noGrp="1"/>
          </p:cNvSpPr>
          <p:nvPr>
            <p:ph type="dt" sz="half" idx="10"/>
          </p:nvPr>
        </p:nvSpPr>
        <p:spPr/>
        <p:txBody>
          <a:bodyPr/>
          <a:lstStyle/>
          <a:p>
            <a:fld id="{062860A1-FE74-4C07-A20E-B6E5ABBE9534}" type="datetimeFigureOut">
              <a:rPr lang="en-IN" smtClean="0"/>
              <a:t>16-02-2024</a:t>
            </a:fld>
            <a:endParaRPr lang="en-IN"/>
          </a:p>
        </p:txBody>
      </p:sp>
      <p:sp>
        <p:nvSpPr>
          <p:cNvPr id="3" name="Footer Placeholder 2">
            <a:extLst>
              <a:ext uri="{FF2B5EF4-FFF2-40B4-BE49-F238E27FC236}">
                <a16:creationId xmlns:a16="http://schemas.microsoft.com/office/drawing/2014/main" id="{59AEA290-BB41-2753-0C4D-E56F739182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C582760-8750-D67B-1CDB-D190AC2F107A}"/>
              </a:ext>
            </a:extLst>
          </p:cNvPr>
          <p:cNvSpPr>
            <a:spLocks noGrp="1"/>
          </p:cNvSpPr>
          <p:nvPr>
            <p:ph type="sldNum" sz="quarter" idx="12"/>
          </p:nvPr>
        </p:nvSpPr>
        <p:spPr/>
        <p:txBody>
          <a:bodyPr/>
          <a:lstStyle/>
          <a:p>
            <a:fld id="{CE092531-39E3-4DF0-98FE-45E37D56B842}" type="slidenum">
              <a:rPr lang="en-IN" smtClean="0"/>
              <a:t>‹#›</a:t>
            </a:fld>
            <a:endParaRPr lang="en-IN"/>
          </a:p>
        </p:txBody>
      </p:sp>
    </p:spTree>
    <p:extLst>
      <p:ext uri="{BB962C8B-B14F-4D97-AF65-F5344CB8AC3E}">
        <p14:creationId xmlns:p14="http://schemas.microsoft.com/office/powerpoint/2010/main" val="380392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096C-EC7B-BE36-F2B1-7F4A7E44EA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F9BDF9-C8A1-EFD3-2141-D28F1FCCD2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E59537-E0CD-F939-8E6A-52B06A25D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86569D-6C72-6F45-B73C-95FB0DF7E090}"/>
              </a:ext>
            </a:extLst>
          </p:cNvPr>
          <p:cNvSpPr>
            <a:spLocks noGrp="1"/>
          </p:cNvSpPr>
          <p:nvPr>
            <p:ph type="dt" sz="half" idx="10"/>
          </p:nvPr>
        </p:nvSpPr>
        <p:spPr/>
        <p:txBody>
          <a:bodyPr/>
          <a:lstStyle/>
          <a:p>
            <a:fld id="{062860A1-FE74-4C07-A20E-B6E5ABBE9534}" type="datetimeFigureOut">
              <a:rPr lang="en-IN" smtClean="0"/>
              <a:t>16-02-2024</a:t>
            </a:fld>
            <a:endParaRPr lang="en-IN"/>
          </a:p>
        </p:txBody>
      </p:sp>
      <p:sp>
        <p:nvSpPr>
          <p:cNvPr id="6" name="Footer Placeholder 5">
            <a:extLst>
              <a:ext uri="{FF2B5EF4-FFF2-40B4-BE49-F238E27FC236}">
                <a16:creationId xmlns:a16="http://schemas.microsoft.com/office/drawing/2014/main" id="{5A14DC69-0753-554E-7C7C-97259C0DCA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4653FD-B2D1-2EB6-1F76-CF2971A5D771}"/>
              </a:ext>
            </a:extLst>
          </p:cNvPr>
          <p:cNvSpPr>
            <a:spLocks noGrp="1"/>
          </p:cNvSpPr>
          <p:nvPr>
            <p:ph type="sldNum" sz="quarter" idx="12"/>
          </p:nvPr>
        </p:nvSpPr>
        <p:spPr/>
        <p:txBody>
          <a:bodyPr/>
          <a:lstStyle/>
          <a:p>
            <a:fld id="{CE092531-39E3-4DF0-98FE-45E37D56B842}" type="slidenum">
              <a:rPr lang="en-IN" smtClean="0"/>
              <a:t>‹#›</a:t>
            </a:fld>
            <a:endParaRPr lang="en-IN"/>
          </a:p>
        </p:txBody>
      </p:sp>
    </p:spTree>
    <p:extLst>
      <p:ext uri="{BB962C8B-B14F-4D97-AF65-F5344CB8AC3E}">
        <p14:creationId xmlns:p14="http://schemas.microsoft.com/office/powerpoint/2010/main" val="57009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F2AB-949E-7917-0AC9-A9F7C2B2B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609BD3-9FA6-51E5-AD76-A36B8F973C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5E0BE8-CB7D-7706-3336-386B9612F6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CA06A-F285-3F98-E617-09D18B63D910}"/>
              </a:ext>
            </a:extLst>
          </p:cNvPr>
          <p:cNvSpPr>
            <a:spLocks noGrp="1"/>
          </p:cNvSpPr>
          <p:nvPr>
            <p:ph type="dt" sz="half" idx="10"/>
          </p:nvPr>
        </p:nvSpPr>
        <p:spPr/>
        <p:txBody>
          <a:bodyPr/>
          <a:lstStyle/>
          <a:p>
            <a:fld id="{062860A1-FE74-4C07-A20E-B6E5ABBE9534}" type="datetimeFigureOut">
              <a:rPr lang="en-IN" smtClean="0"/>
              <a:t>16-02-2024</a:t>
            </a:fld>
            <a:endParaRPr lang="en-IN"/>
          </a:p>
        </p:txBody>
      </p:sp>
      <p:sp>
        <p:nvSpPr>
          <p:cNvPr id="6" name="Footer Placeholder 5">
            <a:extLst>
              <a:ext uri="{FF2B5EF4-FFF2-40B4-BE49-F238E27FC236}">
                <a16:creationId xmlns:a16="http://schemas.microsoft.com/office/drawing/2014/main" id="{F26EA293-66E0-640F-269A-5FC79AE872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9F81A0-BDA7-8D46-9D25-733F2C092A28}"/>
              </a:ext>
            </a:extLst>
          </p:cNvPr>
          <p:cNvSpPr>
            <a:spLocks noGrp="1"/>
          </p:cNvSpPr>
          <p:nvPr>
            <p:ph type="sldNum" sz="quarter" idx="12"/>
          </p:nvPr>
        </p:nvSpPr>
        <p:spPr/>
        <p:txBody>
          <a:bodyPr/>
          <a:lstStyle/>
          <a:p>
            <a:fld id="{CE092531-39E3-4DF0-98FE-45E37D56B842}" type="slidenum">
              <a:rPr lang="en-IN" smtClean="0"/>
              <a:t>‹#›</a:t>
            </a:fld>
            <a:endParaRPr lang="en-IN"/>
          </a:p>
        </p:txBody>
      </p:sp>
    </p:spTree>
    <p:extLst>
      <p:ext uri="{BB962C8B-B14F-4D97-AF65-F5344CB8AC3E}">
        <p14:creationId xmlns:p14="http://schemas.microsoft.com/office/powerpoint/2010/main" val="3884214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B074CF-7A76-F76C-F1EB-3132D7D606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076390-8730-DC18-F3B8-50E1C942D8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7ECC8D-F034-4E23-5DA2-29CD3D855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860A1-FE74-4C07-A20E-B6E5ABBE9534}" type="datetimeFigureOut">
              <a:rPr lang="en-IN" smtClean="0"/>
              <a:t>16-02-2024</a:t>
            </a:fld>
            <a:endParaRPr lang="en-IN"/>
          </a:p>
        </p:txBody>
      </p:sp>
      <p:sp>
        <p:nvSpPr>
          <p:cNvPr id="5" name="Footer Placeholder 4">
            <a:extLst>
              <a:ext uri="{FF2B5EF4-FFF2-40B4-BE49-F238E27FC236}">
                <a16:creationId xmlns:a16="http://schemas.microsoft.com/office/drawing/2014/main" id="{04200971-80FF-07DD-09D9-A318B2EFD9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7948CB-574D-0C8A-473A-DE1079A848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092531-39E3-4DF0-98FE-45E37D56B842}" type="slidenum">
              <a:rPr lang="en-IN" smtClean="0"/>
              <a:t>‹#›</a:t>
            </a:fld>
            <a:endParaRPr lang="en-IN"/>
          </a:p>
        </p:txBody>
      </p:sp>
    </p:spTree>
    <p:extLst>
      <p:ext uri="{BB962C8B-B14F-4D97-AF65-F5344CB8AC3E}">
        <p14:creationId xmlns:p14="http://schemas.microsoft.com/office/powerpoint/2010/main" val="654634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huggingface.co/tasks/automatic-speech-recognition" TargetMode="External"/><Relationship Id="rId2" Type="http://schemas.openxmlformats.org/officeDocument/2006/relationships/hyperlink" Target="https://maelfabien.github.io/machinelearning/speech_reco/"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127.0.0.1:786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ED5DE-E785-DAE6-CE0F-4257CC584B80}"/>
              </a:ext>
            </a:extLst>
          </p:cNvPr>
          <p:cNvSpPr>
            <a:spLocks noGrp="1"/>
          </p:cNvSpPr>
          <p:nvPr>
            <p:ph type="ctrTitle"/>
          </p:nvPr>
        </p:nvSpPr>
        <p:spPr>
          <a:xfrm>
            <a:off x="1524000" y="304800"/>
            <a:ext cx="9144000" cy="3297238"/>
          </a:xfrm>
        </p:spPr>
        <p:txBody>
          <a:bodyPr>
            <a:normAutofit/>
          </a:bodyPr>
          <a:lstStyle/>
          <a:p>
            <a:r>
              <a:rPr lang="en-US" b="1" dirty="0"/>
              <a:t>Automatic Speech Recognition (ASR) using Kaldi</a:t>
            </a:r>
            <a:br>
              <a:rPr lang="en-US" b="1" dirty="0"/>
            </a:br>
            <a:endParaRPr lang="en-IN" dirty="0"/>
          </a:p>
        </p:txBody>
      </p:sp>
      <p:sp>
        <p:nvSpPr>
          <p:cNvPr id="3" name="Subtitle 2">
            <a:extLst>
              <a:ext uri="{FF2B5EF4-FFF2-40B4-BE49-F238E27FC236}">
                <a16:creationId xmlns:a16="http://schemas.microsoft.com/office/drawing/2014/main" id="{708AF82A-78ED-D767-8D54-2854F26E2C1A}"/>
              </a:ext>
            </a:extLst>
          </p:cNvPr>
          <p:cNvSpPr>
            <a:spLocks noGrp="1"/>
          </p:cNvSpPr>
          <p:nvPr>
            <p:ph type="subTitle" idx="1"/>
          </p:nvPr>
        </p:nvSpPr>
        <p:spPr>
          <a:xfrm>
            <a:off x="785812" y="4203171"/>
            <a:ext cx="10620375" cy="1655762"/>
          </a:xfrm>
        </p:spPr>
        <p:txBody>
          <a:bodyPr>
            <a:normAutofit/>
          </a:bodyPr>
          <a:lstStyle/>
          <a:p>
            <a:endParaRPr lang="en-US" dirty="0"/>
          </a:p>
          <a:p>
            <a:endParaRPr lang="en-US" dirty="0"/>
          </a:p>
        </p:txBody>
      </p:sp>
      <p:sp>
        <p:nvSpPr>
          <p:cNvPr id="4" name="TextBox 3">
            <a:extLst>
              <a:ext uri="{FF2B5EF4-FFF2-40B4-BE49-F238E27FC236}">
                <a16:creationId xmlns:a16="http://schemas.microsoft.com/office/drawing/2014/main" id="{C960FADD-271C-4BDF-25D5-04FEEC882B23}"/>
              </a:ext>
            </a:extLst>
          </p:cNvPr>
          <p:cNvSpPr txBox="1"/>
          <p:nvPr/>
        </p:nvSpPr>
        <p:spPr>
          <a:xfrm>
            <a:off x="5284953" y="3803061"/>
            <a:ext cx="1283428" cy="400110"/>
          </a:xfrm>
          <a:prstGeom prst="rect">
            <a:avLst/>
          </a:prstGeom>
          <a:noFill/>
        </p:spPr>
        <p:txBody>
          <a:bodyPr wrap="none" rtlCol="0">
            <a:spAutoFit/>
          </a:bodyPr>
          <a:lstStyle/>
          <a:p>
            <a:r>
              <a:rPr lang="en-IN" sz="2000" b="1" dirty="0"/>
              <a:t>GROUP 10</a:t>
            </a:r>
          </a:p>
        </p:txBody>
      </p:sp>
    </p:spTree>
    <p:extLst>
      <p:ext uri="{BB962C8B-B14F-4D97-AF65-F5344CB8AC3E}">
        <p14:creationId xmlns:p14="http://schemas.microsoft.com/office/powerpoint/2010/main" val="1579698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4BC8-C75A-A9C5-9FCD-0D8017B45F08}"/>
              </a:ext>
            </a:extLst>
          </p:cNvPr>
          <p:cNvSpPr>
            <a:spLocks noGrp="1"/>
          </p:cNvSpPr>
          <p:nvPr>
            <p:ph type="title"/>
          </p:nvPr>
        </p:nvSpPr>
        <p:spPr/>
        <p:txBody>
          <a:bodyPr/>
          <a:lstStyle/>
          <a:p>
            <a:r>
              <a:rPr lang="en-IN" dirty="0" err="1"/>
              <a:t>FastAPI</a:t>
            </a:r>
            <a:r>
              <a:rPr lang="en-IN" dirty="0"/>
              <a:t> </a:t>
            </a:r>
          </a:p>
        </p:txBody>
      </p:sp>
      <p:pic>
        <p:nvPicPr>
          <p:cNvPr id="5" name="Content Placeholder 4">
            <a:extLst>
              <a:ext uri="{FF2B5EF4-FFF2-40B4-BE49-F238E27FC236}">
                <a16:creationId xmlns:a16="http://schemas.microsoft.com/office/drawing/2014/main" id="{554AB58A-CA80-B41A-1DA7-E4E21BA243D9}"/>
              </a:ext>
            </a:extLst>
          </p:cNvPr>
          <p:cNvPicPr>
            <a:picLocks noGrp="1" noChangeAspect="1"/>
          </p:cNvPicPr>
          <p:nvPr>
            <p:ph idx="1"/>
          </p:nvPr>
        </p:nvPicPr>
        <p:blipFill>
          <a:blip r:embed="rId2"/>
          <a:stretch>
            <a:fillRect/>
          </a:stretch>
        </p:blipFill>
        <p:spPr>
          <a:xfrm>
            <a:off x="917330" y="1513908"/>
            <a:ext cx="4278924" cy="1677699"/>
          </a:xfrm>
        </p:spPr>
      </p:pic>
      <p:pic>
        <p:nvPicPr>
          <p:cNvPr id="7" name="Picture 6">
            <a:extLst>
              <a:ext uri="{FF2B5EF4-FFF2-40B4-BE49-F238E27FC236}">
                <a16:creationId xmlns:a16="http://schemas.microsoft.com/office/drawing/2014/main" id="{68967449-1836-702D-2F8B-379E16528849}"/>
              </a:ext>
            </a:extLst>
          </p:cNvPr>
          <p:cNvPicPr>
            <a:picLocks noChangeAspect="1"/>
          </p:cNvPicPr>
          <p:nvPr/>
        </p:nvPicPr>
        <p:blipFill>
          <a:blip r:embed="rId3"/>
          <a:stretch>
            <a:fillRect/>
          </a:stretch>
        </p:blipFill>
        <p:spPr>
          <a:xfrm>
            <a:off x="838200" y="3267170"/>
            <a:ext cx="4659924" cy="2528243"/>
          </a:xfrm>
          <a:prstGeom prst="rect">
            <a:avLst/>
          </a:prstGeom>
        </p:spPr>
      </p:pic>
      <p:pic>
        <p:nvPicPr>
          <p:cNvPr id="3" name="Content Placeholder 6">
            <a:extLst>
              <a:ext uri="{FF2B5EF4-FFF2-40B4-BE49-F238E27FC236}">
                <a16:creationId xmlns:a16="http://schemas.microsoft.com/office/drawing/2014/main" id="{BAFBD925-673D-3EFE-BC5C-727685F24A9E}"/>
              </a:ext>
            </a:extLst>
          </p:cNvPr>
          <p:cNvPicPr>
            <a:picLocks noChangeAspect="1"/>
          </p:cNvPicPr>
          <p:nvPr/>
        </p:nvPicPr>
        <p:blipFill>
          <a:blip r:embed="rId4"/>
          <a:stretch>
            <a:fillRect/>
          </a:stretch>
        </p:blipFill>
        <p:spPr>
          <a:xfrm>
            <a:off x="5394408" y="1027906"/>
            <a:ext cx="6377355" cy="4732337"/>
          </a:xfrm>
          <a:prstGeom prst="rect">
            <a:avLst/>
          </a:prstGeom>
        </p:spPr>
      </p:pic>
      <p:pic>
        <p:nvPicPr>
          <p:cNvPr id="10" name="Content Placeholder 4">
            <a:extLst>
              <a:ext uri="{FF2B5EF4-FFF2-40B4-BE49-F238E27FC236}">
                <a16:creationId xmlns:a16="http://schemas.microsoft.com/office/drawing/2014/main" id="{DA2DF2CD-C667-B27B-55BA-942570264400}"/>
              </a:ext>
            </a:extLst>
          </p:cNvPr>
          <p:cNvPicPr>
            <a:picLocks noChangeAspect="1"/>
          </p:cNvPicPr>
          <p:nvPr/>
        </p:nvPicPr>
        <p:blipFill>
          <a:blip r:embed="rId5"/>
          <a:stretch>
            <a:fillRect/>
          </a:stretch>
        </p:blipFill>
        <p:spPr>
          <a:xfrm>
            <a:off x="838200" y="5998642"/>
            <a:ext cx="10515600" cy="424382"/>
          </a:xfrm>
          <a:prstGeom prst="rect">
            <a:avLst/>
          </a:prstGeom>
        </p:spPr>
      </p:pic>
    </p:spTree>
    <p:extLst>
      <p:ext uri="{BB962C8B-B14F-4D97-AF65-F5344CB8AC3E}">
        <p14:creationId xmlns:p14="http://schemas.microsoft.com/office/powerpoint/2010/main" val="3385735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7748-AC83-A3FD-1BFF-02490EDC7656}"/>
              </a:ext>
            </a:extLst>
          </p:cNvPr>
          <p:cNvSpPr>
            <a:spLocks noGrp="1"/>
          </p:cNvSpPr>
          <p:nvPr>
            <p:ph type="title"/>
          </p:nvPr>
        </p:nvSpPr>
        <p:spPr/>
        <p:txBody>
          <a:bodyPr/>
          <a:lstStyle/>
          <a:p>
            <a:r>
              <a:rPr lang="en-IN" dirty="0"/>
              <a:t>FRONTEND: Using </a:t>
            </a:r>
            <a:r>
              <a:rPr lang="en-IN" dirty="0" err="1"/>
              <a:t>Gradio</a:t>
            </a:r>
            <a:endParaRPr lang="en-IN" dirty="0"/>
          </a:p>
        </p:txBody>
      </p:sp>
      <p:sp>
        <p:nvSpPr>
          <p:cNvPr id="3" name="Content Placeholder 2">
            <a:extLst>
              <a:ext uri="{FF2B5EF4-FFF2-40B4-BE49-F238E27FC236}">
                <a16:creationId xmlns:a16="http://schemas.microsoft.com/office/drawing/2014/main" id="{E8B4B6C9-D04B-C43B-4DB0-93D3034F3B03}"/>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EEE60545-C743-F472-403F-6686852AFEA9}"/>
              </a:ext>
            </a:extLst>
          </p:cNvPr>
          <p:cNvPicPr>
            <a:picLocks noChangeAspect="1"/>
          </p:cNvPicPr>
          <p:nvPr/>
        </p:nvPicPr>
        <p:blipFill>
          <a:blip r:embed="rId2"/>
          <a:stretch>
            <a:fillRect/>
          </a:stretch>
        </p:blipFill>
        <p:spPr>
          <a:xfrm>
            <a:off x="838200" y="1698348"/>
            <a:ext cx="10363200" cy="4794527"/>
          </a:xfrm>
          <a:prstGeom prst="rect">
            <a:avLst/>
          </a:prstGeom>
        </p:spPr>
      </p:pic>
    </p:spTree>
    <p:extLst>
      <p:ext uri="{BB962C8B-B14F-4D97-AF65-F5344CB8AC3E}">
        <p14:creationId xmlns:p14="http://schemas.microsoft.com/office/powerpoint/2010/main" val="4143913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500FB-FCE9-A3EC-C737-9BBFC1F81B81}"/>
              </a:ext>
            </a:extLst>
          </p:cNvPr>
          <p:cNvSpPr>
            <a:spLocks noGrp="1"/>
          </p:cNvSpPr>
          <p:nvPr>
            <p:ph type="title"/>
          </p:nvPr>
        </p:nvSpPr>
        <p:spPr/>
        <p:txBody>
          <a:bodyPr/>
          <a:lstStyle/>
          <a:p>
            <a:r>
              <a:rPr lang="en-IN" dirty="0"/>
              <a:t>Challenges faced</a:t>
            </a:r>
          </a:p>
        </p:txBody>
      </p:sp>
      <p:sp>
        <p:nvSpPr>
          <p:cNvPr id="3" name="Content Placeholder 2">
            <a:extLst>
              <a:ext uri="{FF2B5EF4-FFF2-40B4-BE49-F238E27FC236}">
                <a16:creationId xmlns:a16="http://schemas.microsoft.com/office/drawing/2014/main" id="{4DF3C424-2761-13A4-BAA4-2788DF740243}"/>
              </a:ext>
            </a:extLst>
          </p:cNvPr>
          <p:cNvSpPr>
            <a:spLocks noGrp="1"/>
          </p:cNvSpPr>
          <p:nvPr>
            <p:ph idx="1"/>
          </p:nvPr>
        </p:nvSpPr>
        <p:spPr/>
        <p:txBody>
          <a:bodyPr/>
          <a:lstStyle/>
          <a:p>
            <a:pPr marL="1143000" lvl="2" indent="-228600">
              <a:lnSpc>
                <a:spcPct val="106000"/>
              </a:lnSpc>
              <a:spcAft>
                <a:spcPts val="800"/>
              </a:spcAft>
              <a:buFont typeface="+mj-lt"/>
              <a:buAutoNum type="arabicParenR"/>
            </a:pPr>
            <a:r>
              <a:rPr lang="en-IN" sz="1800" kern="1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During installation of Kaldi faced issues in requirement of installation of various libraries.</a:t>
            </a:r>
            <a:endParaRPr lang="en-IN" sz="1800" kern="15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6000"/>
              </a:lnSpc>
              <a:spcAft>
                <a:spcPts val="800"/>
              </a:spcAft>
              <a:buFont typeface="+mj-lt"/>
              <a:buAutoNum type="arabicParenR"/>
            </a:pPr>
            <a:r>
              <a:rPr lang="en-IN" sz="1800" kern="1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struck at Align </a:t>
            </a:r>
            <a:r>
              <a:rPr lang="en-IN" sz="1800" kern="15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monophones</a:t>
            </a:r>
            <a:r>
              <a:rPr lang="en-IN" sz="1800" kern="1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 executing command: steps/align_si.sh --boost-silence 1.25 --</a:t>
            </a:r>
            <a:r>
              <a:rPr lang="en-IN" sz="1800" kern="15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nj</a:t>
            </a:r>
            <a:r>
              <a:rPr lang="en-IN" sz="1800" kern="1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16 --</a:t>
            </a:r>
            <a:r>
              <a:rPr lang="en-IN" sz="1800" kern="15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cmd</a:t>
            </a:r>
            <a:r>
              <a:rPr lang="en-IN" sz="1800" kern="1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kern="15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train_cmd</a:t>
            </a:r>
            <a:r>
              <a:rPr lang="en-IN" sz="1800" kern="1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\data/train data/lang exp/mono_10k exp/</a:t>
            </a:r>
            <a:r>
              <a:rPr lang="en-IN" sz="1800" kern="15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mono_ali</a:t>
            </a:r>
            <a:r>
              <a:rPr lang="en-IN" sz="1800" kern="1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exit 1; which was exiting for no of parallel process was 16 and later decreased to 4 based on system requirements.</a:t>
            </a:r>
            <a:endParaRPr lang="en-IN" sz="1800" kern="15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6000"/>
              </a:lnSpc>
              <a:spcAft>
                <a:spcPts val="800"/>
              </a:spcAft>
              <a:buFont typeface="+mj-lt"/>
              <a:buAutoNum type="arabicParenR"/>
            </a:pPr>
            <a:r>
              <a:rPr lang="en-IN" sz="1800" kern="1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.wav file was not read properly since there was wave.py file saved in the same folder where the project python file which reads the audio file runs, so faced multiple issues which later got resolved on removing wave.py file from that folder.</a:t>
            </a:r>
          </a:p>
          <a:p>
            <a:pPr marL="1143000" lvl="2" indent="-228600">
              <a:lnSpc>
                <a:spcPct val="106000"/>
              </a:lnSpc>
              <a:spcAft>
                <a:spcPts val="800"/>
              </a:spcAft>
              <a:buFont typeface="+mj-lt"/>
              <a:buAutoNum type="arabicParenR"/>
            </a:pPr>
            <a:r>
              <a:rPr lang="en-IN" sz="1800" kern="150" dirty="0">
                <a:solidFill>
                  <a:srgbClr val="000000"/>
                </a:solidFill>
                <a:latin typeface="Calibri" panose="020F0502020204030204" pitchFamily="34" charset="0"/>
                <a:ea typeface="Calibri" panose="020F0502020204030204" pitchFamily="34" charset="0"/>
                <a:cs typeface="Calibri" panose="020F0502020204030204" pitchFamily="34" charset="0"/>
              </a:rPr>
              <a:t>Faced issues with </a:t>
            </a:r>
            <a:r>
              <a:rPr lang="en-IN" sz="1800" kern="150" dirty="0" err="1">
                <a:solidFill>
                  <a:srgbClr val="000000"/>
                </a:solidFill>
                <a:latin typeface="Calibri" panose="020F0502020204030204" pitchFamily="34" charset="0"/>
                <a:ea typeface="Calibri" panose="020F0502020204030204" pitchFamily="34" charset="0"/>
                <a:cs typeface="Calibri" panose="020F0502020204030204" pitchFamily="34" charset="0"/>
              </a:rPr>
              <a:t>gradio</a:t>
            </a:r>
            <a:r>
              <a:rPr lang="en-IN" sz="1800" kern="150" dirty="0">
                <a:solidFill>
                  <a:srgbClr val="000000"/>
                </a:solidFill>
                <a:latin typeface="Calibri" panose="020F0502020204030204" pitchFamily="34" charset="0"/>
                <a:ea typeface="Calibri" panose="020F0502020204030204" pitchFamily="34" charset="0"/>
                <a:cs typeface="Calibri" panose="020F0502020204030204" pitchFamily="34" charset="0"/>
              </a:rPr>
              <a:t> versions and its functions</a:t>
            </a:r>
            <a:endParaRPr lang="en-IN" sz="1800" kern="15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29028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026F-FA99-A85B-AAEE-CFF5F9E6739D}"/>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8561CBFE-6BF1-B5C5-674E-FFFDCCF983E4}"/>
              </a:ext>
            </a:extLst>
          </p:cNvPr>
          <p:cNvSpPr>
            <a:spLocks noGrp="1"/>
          </p:cNvSpPr>
          <p:nvPr>
            <p:ph idx="1"/>
          </p:nvPr>
        </p:nvSpPr>
        <p:spPr/>
        <p:txBody>
          <a:bodyPr/>
          <a:lstStyle/>
          <a:p>
            <a:pPr>
              <a:lnSpc>
                <a:spcPct val="106000"/>
              </a:lnSpc>
              <a:spcAft>
                <a:spcPts val="800"/>
              </a:spcAft>
            </a:pPr>
            <a:r>
              <a:rPr lang="en-IN" sz="1800" kern="150" dirty="0">
                <a:solidFill>
                  <a:srgbClr val="000000"/>
                </a:solidFill>
                <a:effectLst/>
                <a:latin typeface="Calibri" panose="020F0502020204030204" pitchFamily="34" charset="0"/>
                <a:ea typeface="Arial" panose="020B0604020202020204" pitchFamily="34" charset="0"/>
                <a:cs typeface="Arial" panose="020B0604020202020204" pitchFamily="34" charset="0"/>
              </a:rPr>
              <a:t>1) </a:t>
            </a:r>
            <a:r>
              <a:rPr lang="en-IN" sz="1800" kern="150" dirty="0" err="1">
                <a:solidFill>
                  <a:srgbClr val="000000"/>
                </a:solidFill>
                <a:effectLst/>
                <a:latin typeface="Calibri" panose="020F0502020204030204" pitchFamily="34" charset="0"/>
                <a:ea typeface="Arial" panose="020B0604020202020204" pitchFamily="34" charset="0"/>
                <a:cs typeface="Arial" panose="020B0604020202020204" pitchFamily="34" charset="0"/>
              </a:rPr>
              <a:t>ExKaldi</a:t>
            </a:r>
            <a:r>
              <a:rPr lang="en-IN" sz="1800" kern="150" dirty="0">
                <a:solidFill>
                  <a:srgbClr val="000000"/>
                </a:solidFill>
                <a:effectLst/>
                <a:latin typeface="Calibri" panose="020F0502020204030204" pitchFamily="34" charset="0"/>
                <a:ea typeface="Arial" panose="020B0604020202020204" pitchFamily="34" charset="0"/>
                <a:cs typeface="Arial" panose="020B0604020202020204" pitchFamily="34" charset="0"/>
              </a:rPr>
              <a:t>-RT: A Real-Time Automatic Speech Recognition Extension Toolkit of Kaldi -3 Apr 2021- https://paperswithcode.com/paper/exkaldi-rt-a-real-time-automatic-speech</a:t>
            </a:r>
            <a:endParaRPr lang="en-IN" sz="1800" kern="1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150" dirty="0">
                <a:solidFill>
                  <a:srgbClr val="000000"/>
                </a:solidFill>
                <a:effectLst/>
                <a:latin typeface="Calibri" panose="020F0502020204030204" pitchFamily="34" charset="0"/>
                <a:ea typeface="Arial" panose="020B0604020202020204" pitchFamily="34" charset="0"/>
                <a:cs typeface="Arial" panose="020B0604020202020204" pitchFamily="34" charset="0"/>
              </a:rPr>
              <a:t>2) PyKaldi2: Yet another speech toolkit based on Kaldi and </a:t>
            </a:r>
            <a:r>
              <a:rPr lang="en-IN" sz="1800" kern="150" dirty="0" err="1">
                <a:solidFill>
                  <a:srgbClr val="000000"/>
                </a:solidFill>
                <a:effectLst/>
                <a:latin typeface="Calibri" panose="020F0502020204030204" pitchFamily="34" charset="0"/>
                <a:ea typeface="Arial" panose="020B0604020202020204" pitchFamily="34" charset="0"/>
                <a:cs typeface="Arial" panose="020B0604020202020204" pitchFamily="34" charset="0"/>
              </a:rPr>
              <a:t>PyTorch</a:t>
            </a:r>
            <a:r>
              <a:rPr lang="en-IN" sz="1800" kern="150" dirty="0">
                <a:solidFill>
                  <a:srgbClr val="000000"/>
                </a:solidFill>
                <a:effectLst/>
                <a:latin typeface="Calibri" panose="020F0502020204030204" pitchFamily="34" charset="0"/>
                <a:ea typeface="Arial" panose="020B0604020202020204" pitchFamily="34" charset="0"/>
                <a:cs typeface="Arial" panose="020B0604020202020204" pitchFamily="34" charset="0"/>
              </a:rPr>
              <a:t> - 12 Jul 2019 - https://paperswithcode.com/paper/pykaldi2-yet-another-speech-toolkit-based-on </a:t>
            </a:r>
            <a:endParaRPr lang="en-IN" sz="1800" kern="1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150" dirty="0">
                <a:solidFill>
                  <a:srgbClr val="000000"/>
                </a:solidFill>
                <a:effectLst/>
                <a:latin typeface="Calibri" panose="020F0502020204030204" pitchFamily="34" charset="0"/>
                <a:ea typeface="Arial" panose="020B0604020202020204" pitchFamily="34" charset="0"/>
                <a:cs typeface="Arial" panose="020B0604020202020204" pitchFamily="34" charset="0"/>
              </a:rPr>
              <a:t>3)</a:t>
            </a:r>
            <a:r>
              <a:rPr lang="en-IN" sz="1800" kern="150" dirty="0">
                <a:solidFill>
                  <a:srgbClr val="000000"/>
                </a:solidFill>
                <a:latin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https://maelfabien.github.io/machinelearning/speech_reco/#</a:t>
            </a:r>
            <a:endParaRPr lang="en-IN" sz="1800" kern="150" dirty="0">
              <a:solidFill>
                <a:srgbClr val="000000"/>
              </a:solidFill>
              <a:latin typeface="Calibri" panose="020F0502020204030204" pitchFamily="34" charset="0"/>
              <a:cs typeface="Arial" panose="020B0604020202020204" pitchFamily="34" charset="0"/>
            </a:endParaRPr>
          </a:p>
          <a:p>
            <a:pPr marL="0" indent="0">
              <a:lnSpc>
                <a:spcPct val="106000"/>
              </a:lnSpc>
              <a:spcAft>
                <a:spcPts val="800"/>
              </a:spcAft>
              <a:buNone/>
            </a:pPr>
            <a:endParaRPr lang="en-IN" sz="1800" kern="1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150" dirty="0">
                <a:solidFill>
                  <a:srgbClr val="000000"/>
                </a:solidFill>
                <a:effectLst/>
                <a:latin typeface="Calibri" panose="020F0502020204030204" pitchFamily="34" charset="0"/>
                <a:ea typeface="Arial" panose="020B0604020202020204" pitchFamily="34" charset="0"/>
                <a:cs typeface="Arial" panose="020B0604020202020204" pitchFamily="34" charset="0"/>
              </a:rPr>
              <a:t>4)</a:t>
            </a:r>
            <a:r>
              <a:rPr lang="en-IN" sz="1800" kern="1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50" dirty="0">
                <a:solidFill>
                  <a:srgbClr val="000000"/>
                </a:solidFill>
                <a:effectLst/>
                <a:latin typeface="Calibri" panose="020F0502020204030204" pitchFamily="34" charset="0"/>
                <a:ea typeface="Arial" panose="020B0604020202020204" pitchFamily="34" charset="0"/>
                <a:cs typeface="Arial" panose="020B0604020202020204" pitchFamily="34" charset="0"/>
                <a:hlinkClick r:id="rId3"/>
              </a:rPr>
              <a:t>https://huggingface.co/tasks/automatic-speech-recognition</a:t>
            </a:r>
            <a:endParaRPr lang="en-IN" sz="1800" kern="150" dirty="0">
              <a:solidFill>
                <a:srgbClr val="000000"/>
              </a:solidFill>
              <a:effectLst/>
              <a:latin typeface="Calibri" panose="020F0502020204030204" pitchFamily="34" charset="0"/>
              <a:ea typeface="Arial" panose="020B0604020202020204" pitchFamily="34" charset="0"/>
              <a:cs typeface="Arial" panose="020B0604020202020204" pitchFamily="34" charset="0"/>
            </a:endParaRPr>
          </a:p>
          <a:p>
            <a:pPr>
              <a:lnSpc>
                <a:spcPct val="106000"/>
              </a:lnSpc>
              <a:spcAft>
                <a:spcPts val="800"/>
              </a:spcAft>
            </a:pPr>
            <a:r>
              <a:rPr lang="en-IN" sz="1800" kern="150">
                <a:solidFill>
                  <a:srgbClr val="000000"/>
                </a:solidFill>
                <a:effectLst/>
                <a:latin typeface="Calibri" panose="020F0502020204030204" pitchFamily="34" charset="0"/>
                <a:ea typeface="Arial" panose="020B0604020202020204" pitchFamily="34" charset="0"/>
                <a:cs typeface="Arial" panose="020B0604020202020204" pitchFamily="34" charset="0"/>
              </a:rPr>
              <a:t>5)</a:t>
            </a:r>
            <a:r>
              <a:rPr lang="en-IN" sz="1800" kern="1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50">
                <a:solidFill>
                  <a:srgbClr val="000000"/>
                </a:solidFill>
                <a:effectLst/>
                <a:latin typeface="Calibri" panose="020F0502020204030204" pitchFamily="34" charset="0"/>
                <a:ea typeface="Arial" panose="020B0604020202020204" pitchFamily="34" charset="0"/>
                <a:cs typeface="Arial" panose="020B0604020202020204" pitchFamily="34" charset="0"/>
              </a:rPr>
              <a:t>https://www.gladia.io/blog/an-introduction-to-asr-speaker-recognition-identification-verification-and-diarization</a:t>
            </a:r>
            <a:endParaRPr lang="en-IN" sz="1800" kern="15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IN" sz="1800" kern="15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4003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71F3C-33D9-8336-A208-47422B098F2C}"/>
              </a:ext>
            </a:extLst>
          </p:cNvPr>
          <p:cNvSpPr>
            <a:spLocks noGrp="1"/>
          </p:cNvSpPr>
          <p:nvPr>
            <p:ph type="title"/>
          </p:nvPr>
        </p:nvSpPr>
        <p:spPr/>
        <p:txBody>
          <a:bodyPr>
            <a:normAutofit fontScale="90000"/>
          </a:bodyPr>
          <a:lstStyle/>
          <a:p>
            <a:r>
              <a:rPr lang="en-IN" dirty="0"/>
              <a:t>Link for Demo:</a:t>
            </a:r>
            <a:br>
              <a:rPr lang="en-IN" dirty="0"/>
            </a:br>
            <a:r>
              <a:rPr lang="en-IN" dirty="0">
                <a:hlinkClick r:id="rId2"/>
              </a:rPr>
              <a:t>http://127.0.0.1:7860/</a:t>
            </a:r>
            <a:br>
              <a:rPr lang="en-IN" dirty="0"/>
            </a:br>
            <a:endParaRPr lang="en-IN" dirty="0"/>
          </a:p>
        </p:txBody>
      </p:sp>
      <p:sp>
        <p:nvSpPr>
          <p:cNvPr id="3" name="Content Placeholder 2">
            <a:extLst>
              <a:ext uri="{FF2B5EF4-FFF2-40B4-BE49-F238E27FC236}">
                <a16:creationId xmlns:a16="http://schemas.microsoft.com/office/drawing/2014/main" id="{838DA220-3E33-6AE2-9B1D-94D247689EAC}"/>
              </a:ext>
            </a:extLst>
          </p:cNvPr>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6000" dirty="0"/>
              <a:t>Thank You</a:t>
            </a:r>
          </a:p>
        </p:txBody>
      </p:sp>
    </p:spTree>
    <p:extLst>
      <p:ext uri="{BB962C8B-B14F-4D97-AF65-F5344CB8AC3E}">
        <p14:creationId xmlns:p14="http://schemas.microsoft.com/office/powerpoint/2010/main" val="4056463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7F72B-EFDC-E350-41C6-AC5A1D66DF87}"/>
              </a:ext>
            </a:extLst>
          </p:cNvPr>
          <p:cNvSpPr>
            <a:spLocks noGrp="1"/>
          </p:cNvSpPr>
          <p:nvPr>
            <p:ph type="title"/>
          </p:nvPr>
        </p:nvSpPr>
        <p:spPr/>
        <p:txBody>
          <a:bodyPr/>
          <a:lstStyle/>
          <a:p>
            <a:r>
              <a:rPr lang="en-IN" dirty="0"/>
              <a:t>Introduction - ASR</a:t>
            </a:r>
          </a:p>
        </p:txBody>
      </p:sp>
      <p:sp>
        <p:nvSpPr>
          <p:cNvPr id="3" name="Content Placeholder 2">
            <a:extLst>
              <a:ext uri="{FF2B5EF4-FFF2-40B4-BE49-F238E27FC236}">
                <a16:creationId xmlns:a16="http://schemas.microsoft.com/office/drawing/2014/main" id="{4853E50C-EBEC-CD31-A4DE-73C0CC9F9CB6}"/>
              </a:ext>
            </a:extLst>
          </p:cNvPr>
          <p:cNvSpPr>
            <a:spLocks noGrp="1"/>
          </p:cNvSpPr>
          <p:nvPr>
            <p:ph idx="1"/>
          </p:nvPr>
        </p:nvSpPr>
        <p:spPr/>
        <p:txBody>
          <a:bodyPr/>
          <a:lstStyle/>
          <a:p>
            <a:endParaRPr lang="en-US" dirty="0"/>
          </a:p>
          <a:p>
            <a:endParaRPr lang="en-US" dirty="0"/>
          </a:p>
          <a:p>
            <a:r>
              <a:rPr lang="en-US" dirty="0"/>
              <a:t>Automatic Speech Recognition (ASR) is the process of transcribing spoken language into text. Kaldi is a popular open-source toolkit for speech recognition, offering powerful tools and algorithms for ASR applications. It also contains recipes for training your own acoustic models on commonly used speech corpora</a:t>
            </a:r>
          </a:p>
          <a:p>
            <a:endParaRPr lang="en-IN" dirty="0"/>
          </a:p>
        </p:txBody>
      </p:sp>
    </p:spTree>
    <p:extLst>
      <p:ext uri="{BB962C8B-B14F-4D97-AF65-F5344CB8AC3E}">
        <p14:creationId xmlns:p14="http://schemas.microsoft.com/office/powerpoint/2010/main" val="2372448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0E706952-F8D6-E146-6E72-D3F73F58620F}"/>
              </a:ext>
            </a:extLst>
          </p:cNvPr>
          <p:cNvGrpSpPr/>
          <p:nvPr/>
        </p:nvGrpSpPr>
        <p:grpSpPr>
          <a:xfrm>
            <a:off x="597877" y="250824"/>
            <a:ext cx="11472504" cy="6485466"/>
            <a:chOff x="597877" y="250824"/>
            <a:chExt cx="11472504" cy="6485466"/>
          </a:xfrm>
        </p:grpSpPr>
        <p:sp>
          <p:nvSpPr>
            <p:cNvPr id="4" name="Oval 3">
              <a:extLst>
                <a:ext uri="{FF2B5EF4-FFF2-40B4-BE49-F238E27FC236}">
                  <a16:creationId xmlns:a16="http://schemas.microsoft.com/office/drawing/2014/main" id="{322CA2AC-9354-F863-7F62-2D94D646F452}"/>
                </a:ext>
              </a:extLst>
            </p:cNvPr>
            <p:cNvSpPr/>
            <p:nvPr/>
          </p:nvSpPr>
          <p:spPr>
            <a:xfrm>
              <a:off x="597877" y="250825"/>
              <a:ext cx="3217985" cy="10064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Download and install all required library for Kaldi</a:t>
              </a:r>
            </a:p>
          </p:txBody>
        </p:sp>
        <p:sp>
          <p:nvSpPr>
            <p:cNvPr id="12" name="Flowchart: Card 11">
              <a:extLst>
                <a:ext uri="{FF2B5EF4-FFF2-40B4-BE49-F238E27FC236}">
                  <a16:creationId xmlns:a16="http://schemas.microsoft.com/office/drawing/2014/main" id="{08DBA141-BD92-C802-46D8-1B10C2D44043}"/>
                </a:ext>
              </a:extLst>
            </p:cNvPr>
            <p:cNvSpPr/>
            <p:nvPr/>
          </p:nvSpPr>
          <p:spPr>
            <a:xfrm>
              <a:off x="6462346" y="250824"/>
              <a:ext cx="1913794" cy="874591"/>
            </a:xfrm>
            <a:prstGeom prst="flowChartPunchedCar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Create separate folder for project in Kaldi/egs folder</a:t>
              </a:r>
            </a:p>
          </p:txBody>
        </p:sp>
        <p:grpSp>
          <p:nvGrpSpPr>
            <p:cNvPr id="65" name="Group 64">
              <a:extLst>
                <a:ext uri="{FF2B5EF4-FFF2-40B4-BE49-F238E27FC236}">
                  <a16:creationId xmlns:a16="http://schemas.microsoft.com/office/drawing/2014/main" id="{EE84C510-8E20-B3F6-B838-C7599AE06A17}"/>
                </a:ext>
              </a:extLst>
            </p:cNvPr>
            <p:cNvGrpSpPr/>
            <p:nvPr/>
          </p:nvGrpSpPr>
          <p:grpSpPr>
            <a:xfrm>
              <a:off x="1011115" y="641838"/>
              <a:ext cx="11059266" cy="6094452"/>
              <a:chOff x="1011115" y="641838"/>
              <a:chExt cx="11059266" cy="6094452"/>
            </a:xfrm>
          </p:grpSpPr>
          <p:sp>
            <p:nvSpPr>
              <p:cNvPr id="6" name="Rectangle 5">
                <a:extLst>
                  <a:ext uri="{FF2B5EF4-FFF2-40B4-BE49-F238E27FC236}">
                    <a16:creationId xmlns:a16="http://schemas.microsoft.com/office/drawing/2014/main" id="{0D44C89D-1E48-C45C-F1E8-7341161A705F}"/>
                  </a:ext>
                </a:extLst>
              </p:cNvPr>
              <p:cNvSpPr/>
              <p:nvPr/>
            </p:nvSpPr>
            <p:spPr>
              <a:xfrm>
                <a:off x="1169376" y="1494692"/>
                <a:ext cx="2206869" cy="7561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Download Data for Model Training and Testing</a:t>
                </a:r>
              </a:p>
            </p:txBody>
          </p:sp>
          <p:sp>
            <p:nvSpPr>
              <p:cNvPr id="7" name="Rectangle: Rounded Corners 6">
                <a:extLst>
                  <a:ext uri="{FF2B5EF4-FFF2-40B4-BE49-F238E27FC236}">
                    <a16:creationId xmlns:a16="http://schemas.microsoft.com/office/drawing/2014/main" id="{7D2F0DFC-617E-6878-9305-1012D5424ECE}"/>
                  </a:ext>
                </a:extLst>
              </p:cNvPr>
              <p:cNvSpPr/>
              <p:nvPr/>
            </p:nvSpPr>
            <p:spPr>
              <a:xfrm>
                <a:off x="1521069" y="2558562"/>
                <a:ext cx="1468316" cy="474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Preparation</a:t>
                </a:r>
              </a:p>
            </p:txBody>
          </p:sp>
          <p:cxnSp>
            <p:nvCxnSpPr>
              <p:cNvPr id="9" name="Straight Arrow Connector 8">
                <a:extLst>
                  <a:ext uri="{FF2B5EF4-FFF2-40B4-BE49-F238E27FC236}">
                    <a16:creationId xmlns:a16="http://schemas.microsoft.com/office/drawing/2014/main" id="{FFFC29E8-DCA4-41E3-61A3-434F40EF6623}"/>
                  </a:ext>
                </a:extLst>
              </p:cNvPr>
              <p:cNvCxnSpPr>
                <a:cxnSpLocks/>
                <a:stCxn id="7" idx="3"/>
              </p:cNvCxnSpPr>
              <p:nvPr/>
            </p:nvCxnSpPr>
            <p:spPr>
              <a:xfrm flipV="1">
                <a:off x="2989385" y="641838"/>
                <a:ext cx="3106615" cy="2154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13820B1-B1C3-86E6-1F13-D6D37F9F683F}"/>
                  </a:ext>
                </a:extLst>
              </p:cNvPr>
              <p:cNvSpPr txBox="1"/>
              <p:nvPr/>
            </p:nvSpPr>
            <p:spPr>
              <a:xfrm rot="19567894">
                <a:off x="2745583" y="1576624"/>
                <a:ext cx="4206752" cy="646331"/>
              </a:xfrm>
              <a:prstGeom prst="rect">
                <a:avLst/>
              </a:prstGeom>
              <a:noFill/>
            </p:spPr>
            <p:txBody>
              <a:bodyPr wrap="square" rtlCol="0">
                <a:spAutoFit/>
              </a:bodyPr>
              <a:lstStyle/>
              <a:p>
                <a:r>
                  <a:rPr lang="en-IN" dirty="0"/>
                  <a:t>Data preparation involves creation of required directories and files</a:t>
                </a:r>
              </a:p>
            </p:txBody>
          </p:sp>
          <p:sp>
            <p:nvSpPr>
              <p:cNvPr id="13" name="Arrow: Down 12">
                <a:extLst>
                  <a:ext uri="{FF2B5EF4-FFF2-40B4-BE49-F238E27FC236}">
                    <a16:creationId xmlns:a16="http://schemas.microsoft.com/office/drawing/2014/main" id="{5BE1DAB2-A10C-901B-A7DE-4CC2883EC2E8}"/>
                  </a:ext>
                </a:extLst>
              </p:cNvPr>
              <p:cNvSpPr/>
              <p:nvPr/>
            </p:nvSpPr>
            <p:spPr>
              <a:xfrm flipH="1">
                <a:off x="7092868" y="1155417"/>
                <a:ext cx="256037" cy="348692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F02811D8-5E0D-9C3A-BF53-A769EFAFF6D2}"/>
                  </a:ext>
                </a:extLst>
              </p:cNvPr>
              <p:cNvSpPr/>
              <p:nvPr/>
            </p:nvSpPr>
            <p:spPr>
              <a:xfrm>
                <a:off x="7825154" y="1257300"/>
                <a:ext cx="4097215" cy="6418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Project directory –run.sh, cmd.sh,path.sh</a:t>
                </a:r>
              </a:p>
            </p:txBody>
          </p:sp>
          <p:cxnSp>
            <p:nvCxnSpPr>
              <p:cNvPr id="18" name="Straight Arrow Connector 17">
                <a:extLst>
                  <a:ext uri="{FF2B5EF4-FFF2-40B4-BE49-F238E27FC236}">
                    <a16:creationId xmlns:a16="http://schemas.microsoft.com/office/drawing/2014/main" id="{EA43AAC6-F1D0-C191-A82C-85CC77B1BA3F}"/>
                  </a:ext>
                </a:extLst>
              </p:cNvPr>
              <p:cNvCxnSpPr>
                <a:cxnSpLocks/>
              </p:cNvCxnSpPr>
              <p:nvPr/>
            </p:nvCxnSpPr>
            <p:spPr>
              <a:xfrm>
                <a:off x="7419243" y="1560635"/>
                <a:ext cx="405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Arrow: Right 19">
                <a:extLst>
                  <a:ext uri="{FF2B5EF4-FFF2-40B4-BE49-F238E27FC236}">
                    <a16:creationId xmlns:a16="http://schemas.microsoft.com/office/drawing/2014/main" id="{FBAA1A84-62A5-8646-1112-84747EDBE01E}"/>
                  </a:ext>
                </a:extLst>
              </p:cNvPr>
              <p:cNvSpPr/>
              <p:nvPr/>
            </p:nvSpPr>
            <p:spPr>
              <a:xfrm>
                <a:off x="7419243" y="2373923"/>
                <a:ext cx="4503126" cy="2461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lowchart: Process 20">
                <a:extLst>
                  <a:ext uri="{FF2B5EF4-FFF2-40B4-BE49-F238E27FC236}">
                    <a16:creationId xmlns:a16="http://schemas.microsoft.com/office/drawing/2014/main" id="{ED92B38E-43D4-B3EC-F6BD-19C68A782E75}"/>
                  </a:ext>
                </a:extLst>
              </p:cNvPr>
              <p:cNvSpPr/>
              <p:nvPr/>
            </p:nvSpPr>
            <p:spPr>
              <a:xfrm>
                <a:off x="9782704" y="2984909"/>
                <a:ext cx="677011" cy="3429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conf</a:t>
                </a:r>
              </a:p>
            </p:txBody>
          </p:sp>
          <p:sp>
            <p:nvSpPr>
              <p:cNvPr id="22" name="Flowchart: Process 21">
                <a:extLst>
                  <a:ext uri="{FF2B5EF4-FFF2-40B4-BE49-F238E27FC236}">
                    <a16:creationId xmlns:a16="http://schemas.microsoft.com/office/drawing/2014/main" id="{7753B7B2-8C9D-0DB5-3764-EA1E9933B8B7}"/>
                  </a:ext>
                </a:extLst>
              </p:cNvPr>
              <p:cNvSpPr/>
              <p:nvPr/>
            </p:nvSpPr>
            <p:spPr>
              <a:xfrm>
                <a:off x="8190036" y="2997405"/>
                <a:ext cx="677011" cy="3429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a:t>
                </a:r>
              </a:p>
            </p:txBody>
          </p:sp>
          <p:sp>
            <p:nvSpPr>
              <p:cNvPr id="24" name="Flowchart: Process 23">
                <a:extLst>
                  <a:ext uri="{FF2B5EF4-FFF2-40B4-BE49-F238E27FC236}">
                    <a16:creationId xmlns:a16="http://schemas.microsoft.com/office/drawing/2014/main" id="{F816A1F0-F05B-5EFA-E26C-94CB7575832A}"/>
                  </a:ext>
                </a:extLst>
              </p:cNvPr>
              <p:cNvSpPr/>
              <p:nvPr/>
            </p:nvSpPr>
            <p:spPr>
              <a:xfrm>
                <a:off x="7430965" y="2988613"/>
                <a:ext cx="677011" cy="3429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exp</a:t>
                </a:r>
              </a:p>
            </p:txBody>
          </p:sp>
          <p:sp>
            <p:nvSpPr>
              <p:cNvPr id="25" name="Flowchart: Process 24">
                <a:extLst>
                  <a:ext uri="{FF2B5EF4-FFF2-40B4-BE49-F238E27FC236}">
                    <a16:creationId xmlns:a16="http://schemas.microsoft.com/office/drawing/2014/main" id="{80E8ABC6-8169-5DE0-EE07-CFA781345AC1}"/>
                  </a:ext>
                </a:extLst>
              </p:cNvPr>
              <p:cNvSpPr/>
              <p:nvPr/>
            </p:nvSpPr>
            <p:spPr>
              <a:xfrm>
                <a:off x="8988461" y="2991197"/>
                <a:ext cx="677011" cy="3429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local</a:t>
                </a:r>
              </a:p>
            </p:txBody>
          </p:sp>
          <p:sp>
            <p:nvSpPr>
              <p:cNvPr id="26" name="Flowchart: Process 25">
                <a:extLst>
                  <a:ext uri="{FF2B5EF4-FFF2-40B4-BE49-F238E27FC236}">
                    <a16:creationId xmlns:a16="http://schemas.microsoft.com/office/drawing/2014/main" id="{FC4C4C88-0C07-72AE-6787-956A05B1C0FF}"/>
                  </a:ext>
                </a:extLst>
              </p:cNvPr>
              <p:cNvSpPr/>
              <p:nvPr/>
            </p:nvSpPr>
            <p:spPr>
              <a:xfrm>
                <a:off x="10563959" y="2989385"/>
                <a:ext cx="677011" cy="3429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steps</a:t>
                </a:r>
              </a:p>
            </p:txBody>
          </p:sp>
          <p:sp>
            <p:nvSpPr>
              <p:cNvPr id="27" name="Flowchart: Process 26">
                <a:extLst>
                  <a:ext uri="{FF2B5EF4-FFF2-40B4-BE49-F238E27FC236}">
                    <a16:creationId xmlns:a16="http://schemas.microsoft.com/office/drawing/2014/main" id="{6251F317-DD1A-094C-BAA1-28209DB341A5}"/>
                  </a:ext>
                </a:extLst>
              </p:cNvPr>
              <p:cNvSpPr/>
              <p:nvPr/>
            </p:nvSpPr>
            <p:spPr>
              <a:xfrm>
                <a:off x="11393370" y="2988613"/>
                <a:ext cx="677011" cy="3429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utils</a:t>
                </a:r>
              </a:p>
            </p:txBody>
          </p:sp>
          <p:sp>
            <p:nvSpPr>
              <p:cNvPr id="28" name="Arrow: Down 27">
                <a:extLst>
                  <a:ext uri="{FF2B5EF4-FFF2-40B4-BE49-F238E27FC236}">
                    <a16:creationId xmlns:a16="http://schemas.microsoft.com/office/drawing/2014/main" id="{ECC86DCE-5636-50B1-35B4-1CBC1E76F88C}"/>
                  </a:ext>
                </a:extLst>
              </p:cNvPr>
              <p:cNvSpPr/>
              <p:nvPr/>
            </p:nvSpPr>
            <p:spPr>
              <a:xfrm rot="3095355">
                <a:off x="8062430" y="3382423"/>
                <a:ext cx="142364" cy="5061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Flowchart: Process 28">
                <a:extLst>
                  <a:ext uri="{FF2B5EF4-FFF2-40B4-BE49-F238E27FC236}">
                    <a16:creationId xmlns:a16="http://schemas.microsoft.com/office/drawing/2014/main" id="{0F1DD522-B81A-48E7-8962-D49B7717FF61}"/>
                  </a:ext>
                </a:extLst>
              </p:cNvPr>
              <p:cNvSpPr/>
              <p:nvPr/>
            </p:nvSpPr>
            <p:spPr>
              <a:xfrm>
                <a:off x="7547770" y="3942577"/>
                <a:ext cx="677011" cy="24618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Train</a:t>
                </a:r>
              </a:p>
            </p:txBody>
          </p:sp>
          <p:sp>
            <p:nvSpPr>
              <p:cNvPr id="30" name="Flowchart: Process 29">
                <a:extLst>
                  <a:ext uri="{FF2B5EF4-FFF2-40B4-BE49-F238E27FC236}">
                    <a16:creationId xmlns:a16="http://schemas.microsoft.com/office/drawing/2014/main" id="{53743D04-6436-C246-BCAE-F488D25C4198}"/>
                  </a:ext>
                </a:extLst>
              </p:cNvPr>
              <p:cNvSpPr/>
              <p:nvPr/>
            </p:nvSpPr>
            <p:spPr>
              <a:xfrm>
                <a:off x="8314589" y="3942576"/>
                <a:ext cx="677011" cy="24618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lang</a:t>
                </a:r>
              </a:p>
            </p:txBody>
          </p:sp>
          <p:sp>
            <p:nvSpPr>
              <p:cNvPr id="31" name="Flowchart: Process 30">
                <a:extLst>
                  <a:ext uri="{FF2B5EF4-FFF2-40B4-BE49-F238E27FC236}">
                    <a16:creationId xmlns:a16="http://schemas.microsoft.com/office/drawing/2014/main" id="{4DB41FB9-1EB4-9282-E1DA-7FD872CE3A95}"/>
                  </a:ext>
                </a:extLst>
              </p:cNvPr>
              <p:cNvSpPr/>
              <p:nvPr/>
            </p:nvSpPr>
            <p:spPr>
              <a:xfrm>
                <a:off x="9081408" y="3949558"/>
                <a:ext cx="677011" cy="24618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local</a:t>
                </a:r>
              </a:p>
            </p:txBody>
          </p:sp>
          <p:sp>
            <p:nvSpPr>
              <p:cNvPr id="32" name="Arrow: Down 31">
                <a:extLst>
                  <a:ext uri="{FF2B5EF4-FFF2-40B4-BE49-F238E27FC236}">
                    <a16:creationId xmlns:a16="http://schemas.microsoft.com/office/drawing/2014/main" id="{D9ED6246-4E8C-3DF1-94DC-909D6482E345}"/>
                  </a:ext>
                </a:extLst>
              </p:cNvPr>
              <p:cNvSpPr/>
              <p:nvPr/>
            </p:nvSpPr>
            <p:spPr>
              <a:xfrm>
                <a:off x="8458204" y="3536043"/>
                <a:ext cx="140674" cy="3242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Down 32">
                <a:extLst>
                  <a:ext uri="{FF2B5EF4-FFF2-40B4-BE49-F238E27FC236}">
                    <a16:creationId xmlns:a16="http://schemas.microsoft.com/office/drawing/2014/main" id="{FAD2C2F9-2E41-CA2B-BC79-E39F9DA4E3E4}"/>
                  </a:ext>
                </a:extLst>
              </p:cNvPr>
              <p:cNvSpPr/>
              <p:nvPr/>
            </p:nvSpPr>
            <p:spPr>
              <a:xfrm rot="19116436">
                <a:off x="8845709" y="3393271"/>
                <a:ext cx="113860" cy="46857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Arrow Connector 34">
                <a:extLst>
                  <a:ext uri="{FF2B5EF4-FFF2-40B4-BE49-F238E27FC236}">
                    <a16:creationId xmlns:a16="http://schemas.microsoft.com/office/drawing/2014/main" id="{77452188-A3D2-F52F-977F-FFAE8CF403E2}"/>
                  </a:ext>
                </a:extLst>
              </p:cNvPr>
              <p:cNvCxnSpPr>
                <a:cxnSpLocks/>
              </p:cNvCxnSpPr>
              <p:nvPr/>
            </p:nvCxnSpPr>
            <p:spPr>
              <a:xfrm>
                <a:off x="7825154" y="4188761"/>
                <a:ext cx="0" cy="831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Flowchart: Document 36">
                <a:extLst>
                  <a:ext uri="{FF2B5EF4-FFF2-40B4-BE49-F238E27FC236}">
                    <a16:creationId xmlns:a16="http://schemas.microsoft.com/office/drawing/2014/main" id="{B4FD4FF9-9B3C-EF14-C605-30C038FC302F}"/>
                  </a:ext>
                </a:extLst>
              </p:cNvPr>
              <p:cNvSpPr/>
              <p:nvPr/>
            </p:nvSpPr>
            <p:spPr>
              <a:xfrm>
                <a:off x="7211550" y="5020407"/>
                <a:ext cx="965684" cy="1419185"/>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600" dirty="0"/>
                  <a:t>Text</a:t>
                </a:r>
              </a:p>
              <a:p>
                <a:pPr algn="ctr"/>
                <a:r>
                  <a:rPr lang="en-IN" sz="1600" dirty="0"/>
                  <a:t>Wav.scp</a:t>
                </a:r>
              </a:p>
              <a:p>
                <a:pPr algn="ctr"/>
                <a:r>
                  <a:rPr lang="en-IN" sz="1600" dirty="0"/>
                  <a:t>Utt2spk</a:t>
                </a:r>
              </a:p>
              <a:p>
                <a:pPr algn="ctr"/>
                <a:r>
                  <a:rPr lang="en-IN" sz="1600" dirty="0"/>
                  <a:t>spk2utt</a:t>
                </a:r>
              </a:p>
            </p:txBody>
          </p:sp>
          <p:sp>
            <p:nvSpPr>
              <p:cNvPr id="38" name="Arrow: Down 37">
                <a:extLst>
                  <a:ext uri="{FF2B5EF4-FFF2-40B4-BE49-F238E27FC236}">
                    <a16:creationId xmlns:a16="http://schemas.microsoft.com/office/drawing/2014/main" id="{197BAAEC-681F-EB32-8E2F-9368564F6802}"/>
                  </a:ext>
                </a:extLst>
              </p:cNvPr>
              <p:cNvSpPr/>
              <p:nvPr/>
            </p:nvSpPr>
            <p:spPr>
              <a:xfrm>
                <a:off x="9390185" y="4195743"/>
                <a:ext cx="149469" cy="44659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Flowchart: Process 39">
                <a:extLst>
                  <a:ext uri="{FF2B5EF4-FFF2-40B4-BE49-F238E27FC236}">
                    <a16:creationId xmlns:a16="http://schemas.microsoft.com/office/drawing/2014/main" id="{51D586BD-096E-DEBF-575A-404A9CCD93E7}"/>
                  </a:ext>
                </a:extLst>
              </p:cNvPr>
              <p:cNvSpPr/>
              <p:nvPr/>
            </p:nvSpPr>
            <p:spPr>
              <a:xfrm>
                <a:off x="9151745" y="4661310"/>
                <a:ext cx="677011" cy="24618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lang</a:t>
                </a:r>
              </a:p>
            </p:txBody>
          </p:sp>
          <p:sp>
            <p:nvSpPr>
              <p:cNvPr id="41" name="Flowchart: Document 40">
                <a:extLst>
                  <a:ext uri="{FF2B5EF4-FFF2-40B4-BE49-F238E27FC236}">
                    <a16:creationId xmlns:a16="http://schemas.microsoft.com/office/drawing/2014/main" id="{347A33F2-5DA1-368A-601F-76FC636C6757}"/>
                  </a:ext>
                </a:extLst>
              </p:cNvPr>
              <p:cNvSpPr/>
              <p:nvPr/>
            </p:nvSpPr>
            <p:spPr>
              <a:xfrm>
                <a:off x="9101916" y="5172806"/>
                <a:ext cx="1659869" cy="911471"/>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Lexicon.txt</a:t>
                </a:r>
              </a:p>
              <a:p>
                <a:pPr algn="ctr"/>
                <a:r>
                  <a:rPr lang="en-IN" sz="1200" dirty="0"/>
                  <a:t>Nonsilence_phones.txt</a:t>
                </a:r>
              </a:p>
              <a:p>
                <a:pPr algn="ctr"/>
                <a:r>
                  <a:rPr lang="en-IN" sz="1200" dirty="0"/>
                  <a:t>Silence_phones.txt</a:t>
                </a:r>
              </a:p>
              <a:p>
                <a:pPr algn="ctr"/>
                <a:endParaRPr lang="en-IN" sz="1000" dirty="0"/>
              </a:p>
            </p:txBody>
          </p:sp>
          <p:cxnSp>
            <p:nvCxnSpPr>
              <p:cNvPr id="46" name="Straight Arrow Connector 45">
                <a:extLst>
                  <a:ext uri="{FF2B5EF4-FFF2-40B4-BE49-F238E27FC236}">
                    <a16:creationId xmlns:a16="http://schemas.microsoft.com/office/drawing/2014/main" id="{C58E380E-BF2E-663A-29BD-2C125FD83D53}"/>
                  </a:ext>
                </a:extLst>
              </p:cNvPr>
              <p:cNvCxnSpPr>
                <a:stCxn id="40" idx="2"/>
              </p:cNvCxnSpPr>
              <p:nvPr/>
            </p:nvCxnSpPr>
            <p:spPr>
              <a:xfrm flipH="1">
                <a:off x="9490250" y="4907495"/>
                <a:ext cx="1" cy="265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Flowchart: Document 46">
                <a:extLst>
                  <a:ext uri="{FF2B5EF4-FFF2-40B4-BE49-F238E27FC236}">
                    <a16:creationId xmlns:a16="http://schemas.microsoft.com/office/drawing/2014/main" id="{1109A7DE-9567-C52A-1043-42F42B5862FC}"/>
                  </a:ext>
                </a:extLst>
              </p:cNvPr>
              <p:cNvSpPr/>
              <p:nvPr/>
            </p:nvSpPr>
            <p:spPr>
              <a:xfrm>
                <a:off x="9994239" y="3878059"/>
                <a:ext cx="1124782" cy="426813"/>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Mfcc.conf</a:t>
                </a:r>
              </a:p>
            </p:txBody>
          </p:sp>
          <p:cxnSp>
            <p:nvCxnSpPr>
              <p:cNvPr id="49" name="Straight Arrow Connector 48">
                <a:extLst>
                  <a:ext uri="{FF2B5EF4-FFF2-40B4-BE49-F238E27FC236}">
                    <a16:creationId xmlns:a16="http://schemas.microsoft.com/office/drawing/2014/main" id="{6916D0CB-3027-6193-8758-4B94B3EC0D03}"/>
                  </a:ext>
                </a:extLst>
              </p:cNvPr>
              <p:cNvCxnSpPr>
                <a:stCxn id="21" idx="2"/>
                <a:endCxn id="47" idx="0"/>
              </p:cNvCxnSpPr>
              <p:nvPr/>
            </p:nvCxnSpPr>
            <p:spPr>
              <a:xfrm>
                <a:off x="10121210" y="3327809"/>
                <a:ext cx="435420" cy="550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Arrow: Down 49">
                <a:extLst>
                  <a:ext uri="{FF2B5EF4-FFF2-40B4-BE49-F238E27FC236}">
                    <a16:creationId xmlns:a16="http://schemas.microsoft.com/office/drawing/2014/main" id="{446AF430-3C13-9F15-E086-A0B76B2D42DD}"/>
                  </a:ext>
                </a:extLst>
              </p:cNvPr>
              <p:cNvSpPr/>
              <p:nvPr/>
            </p:nvSpPr>
            <p:spPr>
              <a:xfrm>
                <a:off x="2206869" y="1257300"/>
                <a:ext cx="102986" cy="23739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Arrow: Down 50">
                <a:extLst>
                  <a:ext uri="{FF2B5EF4-FFF2-40B4-BE49-F238E27FC236}">
                    <a16:creationId xmlns:a16="http://schemas.microsoft.com/office/drawing/2014/main" id="{74C8BB8D-FE5A-DCDA-52F7-CD9069B699D8}"/>
                  </a:ext>
                </a:extLst>
              </p:cNvPr>
              <p:cNvSpPr/>
              <p:nvPr/>
            </p:nvSpPr>
            <p:spPr>
              <a:xfrm>
                <a:off x="2206869" y="2250832"/>
                <a:ext cx="102986" cy="30773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Flowchart: Process 51">
                <a:extLst>
                  <a:ext uri="{FF2B5EF4-FFF2-40B4-BE49-F238E27FC236}">
                    <a16:creationId xmlns:a16="http://schemas.microsoft.com/office/drawing/2014/main" id="{6C403757-BB3D-5554-BF50-FBA2F86D3216}"/>
                  </a:ext>
                </a:extLst>
              </p:cNvPr>
              <p:cNvSpPr/>
              <p:nvPr/>
            </p:nvSpPr>
            <p:spPr>
              <a:xfrm>
                <a:off x="1169376" y="3367462"/>
                <a:ext cx="2206869" cy="61468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Feature Extraction </a:t>
                </a:r>
              </a:p>
              <a:p>
                <a:pPr algn="ctr"/>
                <a:r>
                  <a:rPr lang="en-IN" dirty="0"/>
                  <a:t>(MFCC features)</a:t>
                </a:r>
              </a:p>
            </p:txBody>
          </p:sp>
          <p:sp>
            <p:nvSpPr>
              <p:cNvPr id="53" name="Flowchart: Process 52">
                <a:extLst>
                  <a:ext uri="{FF2B5EF4-FFF2-40B4-BE49-F238E27FC236}">
                    <a16:creationId xmlns:a16="http://schemas.microsoft.com/office/drawing/2014/main" id="{8CA3F2D0-4939-E16B-36B9-7E15D897BCAF}"/>
                  </a:ext>
                </a:extLst>
              </p:cNvPr>
              <p:cNvSpPr/>
              <p:nvPr/>
            </p:nvSpPr>
            <p:spPr>
              <a:xfrm>
                <a:off x="1011115" y="4237898"/>
                <a:ext cx="2523390" cy="652013"/>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Language Model and Acoustic Model Training</a:t>
                </a:r>
              </a:p>
            </p:txBody>
          </p:sp>
          <p:sp>
            <p:nvSpPr>
              <p:cNvPr id="54" name="Arrow: Down 53">
                <a:extLst>
                  <a:ext uri="{FF2B5EF4-FFF2-40B4-BE49-F238E27FC236}">
                    <a16:creationId xmlns:a16="http://schemas.microsoft.com/office/drawing/2014/main" id="{1BCC237E-470D-7D3B-4701-C4AA1DF7C8AE}"/>
                  </a:ext>
                </a:extLst>
              </p:cNvPr>
              <p:cNvSpPr/>
              <p:nvPr/>
            </p:nvSpPr>
            <p:spPr>
              <a:xfrm>
                <a:off x="2189285" y="3033347"/>
                <a:ext cx="102986" cy="30695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Down 54">
                <a:extLst>
                  <a:ext uri="{FF2B5EF4-FFF2-40B4-BE49-F238E27FC236}">
                    <a16:creationId xmlns:a16="http://schemas.microsoft.com/office/drawing/2014/main" id="{E710EB2E-226B-E881-F152-4B844D825225}"/>
                  </a:ext>
                </a:extLst>
              </p:cNvPr>
              <p:cNvSpPr/>
              <p:nvPr/>
            </p:nvSpPr>
            <p:spPr>
              <a:xfrm>
                <a:off x="2180493" y="3982150"/>
                <a:ext cx="111778" cy="21359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Flowchart: Process 55">
                <a:extLst>
                  <a:ext uri="{FF2B5EF4-FFF2-40B4-BE49-F238E27FC236}">
                    <a16:creationId xmlns:a16="http://schemas.microsoft.com/office/drawing/2014/main" id="{C9A617AF-5191-8328-8F08-0FDE28BCC090}"/>
                  </a:ext>
                </a:extLst>
              </p:cNvPr>
              <p:cNvSpPr/>
              <p:nvPr/>
            </p:nvSpPr>
            <p:spPr>
              <a:xfrm>
                <a:off x="1362808" y="5099538"/>
                <a:ext cx="1767254" cy="652013"/>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Decoding and</a:t>
                </a:r>
              </a:p>
              <a:p>
                <a:pPr algn="ctr"/>
                <a:r>
                  <a:rPr lang="en-IN" dirty="0"/>
                  <a:t>Evaluation</a:t>
                </a:r>
              </a:p>
            </p:txBody>
          </p:sp>
          <p:sp>
            <p:nvSpPr>
              <p:cNvPr id="58" name="Oval 57">
                <a:extLst>
                  <a:ext uri="{FF2B5EF4-FFF2-40B4-BE49-F238E27FC236}">
                    <a16:creationId xmlns:a16="http://schemas.microsoft.com/office/drawing/2014/main" id="{F21CBABA-3729-8077-E429-219EEA171B2E}"/>
                  </a:ext>
                </a:extLst>
              </p:cNvPr>
              <p:cNvSpPr/>
              <p:nvPr/>
            </p:nvSpPr>
            <p:spPr>
              <a:xfrm>
                <a:off x="1169376" y="6084277"/>
                <a:ext cx="2127739" cy="6520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Deployment</a:t>
                </a:r>
              </a:p>
            </p:txBody>
          </p:sp>
          <p:sp>
            <p:nvSpPr>
              <p:cNvPr id="59" name="Arrow: Down 58">
                <a:extLst>
                  <a:ext uri="{FF2B5EF4-FFF2-40B4-BE49-F238E27FC236}">
                    <a16:creationId xmlns:a16="http://schemas.microsoft.com/office/drawing/2014/main" id="{ACA91C70-E42D-A59F-9FFB-39E23F032DAF}"/>
                  </a:ext>
                </a:extLst>
              </p:cNvPr>
              <p:cNvSpPr/>
              <p:nvPr/>
            </p:nvSpPr>
            <p:spPr>
              <a:xfrm>
                <a:off x="2189285" y="4889911"/>
                <a:ext cx="102984" cy="20342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Down 59">
                <a:extLst>
                  <a:ext uri="{FF2B5EF4-FFF2-40B4-BE49-F238E27FC236}">
                    <a16:creationId xmlns:a16="http://schemas.microsoft.com/office/drawing/2014/main" id="{257BF1FF-F24C-54AA-658A-B5104EE44308}"/>
                  </a:ext>
                </a:extLst>
              </p:cNvPr>
              <p:cNvSpPr/>
              <p:nvPr/>
            </p:nvSpPr>
            <p:spPr>
              <a:xfrm>
                <a:off x="2189285" y="5751551"/>
                <a:ext cx="120570" cy="3327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a:extLst>
                  <a:ext uri="{FF2B5EF4-FFF2-40B4-BE49-F238E27FC236}">
                    <a16:creationId xmlns:a16="http://schemas.microsoft.com/office/drawing/2014/main" id="{23D01BBA-31C1-F6D1-7EB2-BFC750A080B6}"/>
                  </a:ext>
                </a:extLst>
              </p:cNvPr>
              <p:cNvSpPr txBox="1"/>
              <p:nvPr/>
            </p:nvSpPr>
            <p:spPr>
              <a:xfrm>
                <a:off x="7430965" y="2110886"/>
                <a:ext cx="4426276" cy="369332"/>
              </a:xfrm>
              <a:prstGeom prst="rect">
                <a:avLst/>
              </a:prstGeom>
              <a:noFill/>
            </p:spPr>
            <p:txBody>
              <a:bodyPr wrap="none" rtlCol="0">
                <a:spAutoFit/>
              </a:bodyPr>
              <a:lstStyle/>
              <a:p>
                <a:r>
                  <a:rPr lang="en-IN" dirty="0"/>
                  <a:t>Under Project Directory </a:t>
                </a:r>
                <a:r>
                  <a:rPr lang="en-IN" dirty="0" err="1"/>
                  <a:t>kaldi</a:t>
                </a:r>
                <a:r>
                  <a:rPr lang="en-IN" dirty="0"/>
                  <a:t>/egs/</a:t>
                </a:r>
                <a:r>
                  <a:rPr lang="en-IN" dirty="0" err="1"/>
                  <a:t>myproject</a:t>
                </a:r>
                <a:r>
                  <a:rPr lang="en-IN" dirty="0"/>
                  <a:t>/</a:t>
                </a:r>
              </a:p>
            </p:txBody>
          </p:sp>
          <p:sp>
            <p:nvSpPr>
              <p:cNvPr id="62" name="TextBox 61">
                <a:extLst>
                  <a:ext uri="{FF2B5EF4-FFF2-40B4-BE49-F238E27FC236}">
                    <a16:creationId xmlns:a16="http://schemas.microsoft.com/office/drawing/2014/main" id="{3B0ADF4F-AC99-6AE6-05AD-AC8BEE03D0C7}"/>
                  </a:ext>
                </a:extLst>
              </p:cNvPr>
              <p:cNvSpPr txBox="1"/>
              <p:nvPr/>
            </p:nvSpPr>
            <p:spPr>
              <a:xfrm>
                <a:off x="8812179" y="2589888"/>
                <a:ext cx="1454950" cy="369332"/>
              </a:xfrm>
              <a:prstGeom prst="rect">
                <a:avLst/>
              </a:prstGeom>
              <a:noFill/>
            </p:spPr>
            <p:txBody>
              <a:bodyPr wrap="none" rtlCol="0">
                <a:spAutoFit/>
              </a:bodyPr>
              <a:lstStyle/>
              <a:p>
                <a:r>
                  <a:rPr lang="en-IN" dirty="0"/>
                  <a:t>Sub Directory</a:t>
                </a:r>
              </a:p>
            </p:txBody>
          </p:sp>
          <p:sp>
            <p:nvSpPr>
              <p:cNvPr id="63" name="TextBox 62">
                <a:extLst>
                  <a:ext uri="{FF2B5EF4-FFF2-40B4-BE49-F238E27FC236}">
                    <a16:creationId xmlns:a16="http://schemas.microsoft.com/office/drawing/2014/main" id="{0E2AB963-160D-123F-2236-CC8D46F47BD4}"/>
                  </a:ext>
                </a:extLst>
              </p:cNvPr>
              <p:cNvSpPr txBox="1"/>
              <p:nvPr/>
            </p:nvSpPr>
            <p:spPr>
              <a:xfrm>
                <a:off x="9019123" y="3561136"/>
                <a:ext cx="891591" cy="246221"/>
              </a:xfrm>
              <a:prstGeom prst="rect">
                <a:avLst/>
              </a:prstGeom>
              <a:noFill/>
            </p:spPr>
            <p:txBody>
              <a:bodyPr wrap="none" rtlCol="0">
                <a:spAutoFit/>
              </a:bodyPr>
              <a:lstStyle/>
              <a:p>
                <a:r>
                  <a:rPr lang="en-IN" sz="1000" dirty="0"/>
                  <a:t>Sub Directory</a:t>
                </a:r>
              </a:p>
            </p:txBody>
          </p:sp>
          <p:sp>
            <p:nvSpPr>
              <p:cNvPr id="64" name="TextBox 63">
                <a:extLst>
                  <a:ext uri="{FF2B5EF4-FFF2-40B4-BE49-F238E27FC236}">
                    <a16:creationId xmlns:a16="http://schemas.microsoft.com/office/drawing/2014/main" id="{C57987FC-91A7-7C0D-654F-801D86AA4183}"/>
                  </a:ext>
                </a:extLst>
              </p:cNvPr>
              <p:cNvSpPr txBox="1"/>
              <p:nvPr/>
            </p:nvSpPr>
            <p:spPr>
              <a:xfrm>
                <a:off x="9489206" y="4437236"/>
                <a:ext cx="891591" cy="246221"/>
              </a:xfrm>
              <a:prstGeom prst="rect">
                <a:avLst/>
              </a:prstGeom>
              <a:noFill/>
            </p:spPr>
            <p:txBody>
              <a:bodyPr wrap="none" rtlCol="0">
                <a:spAutoFit/>
              </a:bodyPr>
              <a:lstStyle/>
              <a:p>
                <a:r>
                  <a:rPr lang="en-IN" sz="1000" dirty="0"/>
                  <a:t>Sub Directory</a:t>
                </a:r>
              </a:p>
            </p:txBody>
          </p:sp>
        </p:grpSp>
      </p:grpSp>
    </p:spTree>
    <p:extLst>
      <p:ext uri="{BB962C8B-B14F-4D97-AF65-F5344CB8AC3E}">
        <p14:creationId xmlns:p14="http://schemas.microsoft.com/office/powerpoint/2010/main" val="3776692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7B81-4C53-D0C0-03C1-40A7835B6E35}"/>
              </a:ext>
            </a:extLst>
          </p:cNvPr>
          <p:cNvSpPr>
            <a:spLocks noGrp="1"/>
          </p:cNvSpPr>
          <p:nvPr>
            <p:ph type="title"/>
          </p:nvPr>
        </p:nvSpPr>
        <p:spPr/>
        <p:txBody>
          <a:bodyPr/>
          <a:lstStyle/>
          <a:p>
            <a:r>
              <a:rPr lang="en-US" b="1" dirty="0"/>
              <a:t>Steps for Processing Telugu Language in ASR</a:t>
            </a:r>
            <a:br>
              <a:rPr lang="en-US" b="1" dirty="0"/>
            </a:br>
            <a:endParaRPr lang="en-IN" dirty="0"/>
          </a:p>
        </p:txBody>
      </p:sp>
      <p:sp>
        <p:nvSpPr>
          <p:cNvPr id="3" name="Content Placeholder 2">
            <a:extLst>
              <a:ext uri="{FF2B5EF4-FFF2-40B4-BE49-F238E27FC236}">
                <a16:creationId xmlns:a16="http://schemas.microsoft.com/office/drawing/2014/main" id="{01406177-3866-2B3F-4D71-7EDF5EC691FE}"/>
              </a:ext>
            </a:extLst>
          </p:cNvPr>
          <p:cNvSpPr>
            <a:spLocks noGrp="1"/>
          </p:cNvSpPr>
          <p:nvPr>
            <p:ph idx="1"/>
          </p:nvPr>
        </p:nvSpPr>
        <p:spPr>
          <a:xfrm>
            <a:off x="838200" y="1405467"/>
            <a:ext cx="10515600" cy="4771496"/>
          </a:xfrm>
        </p:spPr>
        <p:txBody>
          <a:bodyPr>
            <a:normAutofit/>
          </a:bodyPr>
          <a:lstStyle/>
          <a:p>
            <a:pPr algn="l"/>
            <a:r>
              <a:rPr lang="en-US" sz="1400" b="1" i="0" dirty="0">
                <a:effectLst/>
              </a:rPr>
              <a:t>Data Preparation:</a:t>
            </a:r>
            <a:endParaRPr lang="en-US" sz="1400" b="0" i="0" dirty="0">
              <a:effectLst/>
            </a:endParaRPr>
          </a:p>
          <a:p>
            <a:pPr marL="0" indent="0" algn="l">
              <a:lnSpc>
                <a:spcPct val="100000"/>
              </a:lnSpc>
              <a:spcBef>
                <a:spcPts val="0"/>
              </a:spcBef>
              <a:buNone/>
            </a:pPr>
            <a:r>
              <a:rPr lang="en-US" sz="1400" dirty="0"/>
              <a:t>              </a:t>
            </a:r>
            <a:r>
              <a:rPr lang="en-US" sz="1400" b="0" i="0" dirty="0">
                <a:effectLst/>
              </a:rPr>
              <a:t>Collect and organize audio data.</a:t>
            </a:r>
          </a:p>
          <a:p>
            <a:pPr marL="0" indent="0" algn="l">
              <a:lnSpc>
                <a:spcPct val="100000"/>
              </a:lnSpc>
              <a:spcBef>
                <a:spcPts val="0"/>
              </a:spcBef>
              <a:buNone/>
            </a:pPr>
            <a:r>
              <a:rPr lang="en-US" sz="1400" dirty="0"/>
              <a:t>              </a:t>
            </a:r>
            <a:r>
              <a:rPr lang="en-US" sz="1400" b="0" i="0" dirty="0">
                <a:effectLst/>
              </a:rPr>
              <a:t>Prepare transcripts for the audio data.</a:t>
            </a:r>
          </a:p>
          <a:p>
            <a:pPr marL="0" indent="0" algn="l">
              <a:lnSpc>
                <a:spcPct val="100000"/>
              </a:lnSpc>
              <a:spcBef>
                <a:spcPts val="0"/>
              </a:spcBef>
              <a:buNone/>
            </a:pPr>
            <a:r>
              <a:rPr lang="en-US" sz="1400" dirty="0"/>
              <a:t>	      </a:t>
            </a:r>
            <a:r>
              <a:rPr lang="en-US" sz="1400" b="1" dirty="0">
                <a:highlight>
                  <a:srgbClr val="FFFF00"/>
                </a:highlight>
              </a:rPr>
              <a:t>Installation of all required libraries for Kaldi</a:t>
            </a:r>
            <a:r>
              <a:rPr lang="en-US" sz="1400" dirty="0"/>
              <a:t>	</a:t>
            </a:r>
            <a:endParaRPr lang="en-US" sz="1400" b="0" i="0" dirty="0">
              <a:effectLst/>
            </a:endParaRPr>
          </a:p>
          <a:p>
            <a:pPr marL="0" indent="0" algn="l">
              <a:lnSpc>
                <a:spcPct val="100000"/>
              </a:lnSpc>
              <a:spcBef>
                <a:spcPts val="0"/>
              </a:spcBef>
              <a:buNone/>
            </a:pPr>
            <a:r>
              <a:rPr lang="en-US" sz="1400" dirty="0"/>
              <a:t>	      </a:t>
            </a:r>
            <a:r>
              <a:rPr lang="en-US" sz="1400" b="1" dirty="0">
                <a:highlight>
                  <a:srgbClr val="FFFF00"/>
                </a:highlight>
              </a:rPr>
              <a:t>Prepare the required directories for Acoustic and language model</a:t>
            </a:r>
            <a:r>
              <a:rPr lang="en-US" sz="1400" b="1" i="0" dirty="0">
                <a:effectLst/>
                <a:highlight>
                  <a:srgbClr val="FFFF00"/>
                </a:highlight>
              </a:rPr>
              <a:t>	</a:t>
            </a:r>
            <a:endParaRPr lang="en-US" sz="1400" i="0" dirty="0">
              <a:effectLst/>
            </a:endParaRPr>
          </a:p>
          <a:p>
            <a:pPr>
              <a:lnSpc>
                <a:spcPct val="100000"/>
              </a:lnSpc>
              <a:spcBef>
                <a:spcPts val="0"/>
              </a:spcBef>
            </a:pPr>
            <a:r>
              <a:rPr lang="en-US" sz="1400" b="1" dirty="0"/>
              <a:t>Feature Extraction:</a:t>
            </a:r>
          </a:p>
          <a:p>
            <a:pPr marL="0" indent="0">
              <a:lnSpc>
                <a:spcPct val="100000"/>
              </a:lnSpc>
              <a:spcBef>
                <a:spcPts val="0"/>
              </a:spcBef>
              <a:buNone/>
            </a:pPr>
            <a:r>
              <a:rPr lang="en-US" sz="1400" dirty="0"/>
              <a:t>              Extract acoustic features from the audio data.</a:t>
            </a:r>
          </a:p>
          <a:p>
            <a:pPr marL="0" indent="0">
              <a:lnSpc>
                <a:spcPct val="100000"/>
              </a:lnSpc>
              <a:spcBef>
                <a:spcPts val="0"/>
              </a:spcBef>
              <a:buNone/>
            </a:pPr>
            <a:r>
              <a:rPr lang="en-US" sz="1400" dirty="0"/>
              <a:t>              Common feature extraction techniques include Mel-Frequency Cepstral Coefficients (MFCCs), filter banks, and pitch features.</a:t>
            </a:r>
          </a:p>
          <a:p>
            <a:pPr marL="0" indent="0">
              <a:lnSpc>
                <a:spcPct val="100000"/>
              </a:lnSpc>
              <a:spcBef>
                <a:spcPts val="0"/>
              </a:spcBef>
              <a:buNone/>
            </a:pPr>
            <a:r>
              <a:rPr lang="en-US" sz="1400" dirty="0"/>
              <a:t>                            </a:t>
            </a:r>
            <a:r>
              <a:rPr lang="en-US" sz="1400" b="1" dirty="0">
                <a:highlight>
                  <a:srgbClr val="FFFF00"/>
                </a:highlight>
              </a:rPr>
              <a:t>Prepare the required files like : text,wav.scp,utt2spk,spk2utt for acoustic model</a:t>
            </a:r>
          </a:p>
          <a:p>
            <a:pPr marL="0" indent="0">
              <a:lnSpc>
                <a:spcPct val="100000"/>
              </a:lnSpc>
              <a:spcBef>
                <a:spcPts val="0"/>
              </a:spcBef>
              <a:buNone/>
            </a:pPr>
            <a:r>
              <a:rPr lang="en-US" sz="1400" b="1" dirty="0"/>
              <a:t>	     </a:t>
            </a:r>
            <a:r>
              <a:rPr lang="en-US" sz="1400" b="1" dirty="0">
                <a:highlight>
                  <a:srgbClr val="FFFF00"/>
                </a:highlight>
              </a:rPr>
              <a:t>Prepare the required files like : lexicon.txt,nonsilence_phones.txt,optional_silence.txt,silence_phones.txt for language model</a:t>
            </a:r>
            <a:endParaRPr lang="en-IN" sz="1400" dirty="0"/>
          </a:p>
          <a:p>
            <a:pPr marL="0" indent="0">
              <a:lnSpc>
                <a:spcPct val="100000"/>
              </a:lnSpc>
              <a:spcBef>
                <a:spcPts val="0"/>
              </a:spcBef>
              <a:buNone/>
            </a:pPr>
            <a:r>
              <a:rPr lang="en-US" sz="1400" b="1" dirty="0"/>
              <a:t>	     </a:t>
            </a:r>
            <a:r>
              <a:rPr lang="en-US" sz="1400" b="1" dirty="0">
                <a:highlight>
                  <a:srgbClr val="FFFF00"/>
                </a:highlight>
              </a:rPr>
              <a:t>sampling frequency=16000 used in </a:t>
            </a:r>
            <a:r>
              <a:rPr lang="en-US" sz="1400" b="1" dirty="0" err="1">
                <a:highlight>
                  <a:srgbClr val="FFFF00"/>
                </a:highlight>
              </a:rPr>
              <a:t>mfcc.conf</a:t>
            </a:r>
            <a:r>
              <a:rPr lang="en-US" sz="1400" b="1" dirty="0">
                <a:highlight>
                  <a:srgbClr val="FFFF00"/>
                </a:highlight>
              </a:rPr>
              <a:t> file</a:t>
            </a:r>
          </a:p>
          <a:p>
            <a:pPr marL="0" indent="0">
              <a:lnSpc>
                <a:spcPct val="100000"/>
              </a:lnSpc>
              <a:spcBef>
                <a:spcPts val="0"/>
              </a:spcBef>
              <a:buNone/>
            </a:pPr>
            <a:r>
              <a:rPr lang="en-US" sz="1400" b="1" dirty="0"/>
              <a:t>	     </a:t>
            </a:r>
            <a:r>
              <a:rPr lang="en-US" sz="1400" b="1" dirty="0">
                <a:highlight>
                  <a:srgbClr val="FFFF00"/>
                </a:highlight>
              </a:rPr>
              <a:t>making use of make_mfcc.sh in steps to compute the MFCC features from the audio data.</a:t>
            </a:r>
          </a:p>
          <a:p>
            <a:pPr marL="0" indent="0">
              <a:lnSpc>
                <a:spcPct val="100000"/>
              </a:lnSpc>
              <a:spcBef>
                <a:spcPts val="0"/>
              </a:spcBef>
              <a:buNone/>
            </a:pPr>
            <a:endParaRPr lang="en-US" sz="1400" b="1" dirty="0">
              <a:highlight>
                <a:srgbClr val="FFFF00"/>
              </a:highlight>
            </a:endParaRPr>
          </a:p>
          <a:p>
            <a:pPr marL="0" indent="0">
              <a:lnSpc>
                <a:spcPct val="100000"/>
              </a:lnSpc>
              <a:spcBef>
                <a:spcPts val="0"/>
              </a:spcBef>
              <a:buNone/>
            </a:pPr>
            <a:endParaRPr lang="en-US" sz="1400" b="1" dirty="0">
              <a:highlight>
                <a:srgbClr val="FFFF00"/>
              </a:highlight>
            </a:endParaRPr>
          </a:p>
          <a:p>
            <a:pPr marL="0" indent="0">
              <a:lnSpc>
                <a:spcPct val="100000"/>
              </a:lnSpc>
              <a:spcBef>
                <a:spcPts val="0"/>
              </a:spcBef>
              <a:buNone/>
            </a:pPr>
            <a:endParaRPr lang="en-US" sz="1400" b="1" dirty="0">
              <a:highlight>
                <a:srgbClr val="FFFF00"/>
              </a:highlight>
            </a:endParaRPr>
          </a:p>
          <a:p>
            <a:pPr marL="0" indent="0">
              <a:lnSpc>
                <a:spcPct val="100000"/>
              </a:lnSpc>
              <a:spcBef>
                <a:spcPts val="0"/>
              </a:spcBef>
              <a:buNone/>
            </a:pPr>
            <a:r>
              <a:rPr lang="en-US" sz="1000" b="1" dirty="0">
                <a:latin typeface="Söhne"/>
              </a:rPr>
              <a:t>	</a:t>
            </a:r>
            <a:endParaRPr lang="en-US" sz="1000" dirty="0">
              <a:latin typeface="Söhne"/>
            </a:endParaRPr>
          </a:p>
          <a:p>
            <a:pPr marL="457200" lvl="1" indent="0">
              <a:lnSpc>
                <a:spcPct val="100000"/>
              </a:lnSpc>
              <a:spcBef>
                <a:spcPts val="0"/>
              </a:spcBef>
              <a:buNone/>
            </a:pPr>
            <a:endParaRPr lang="en-US" sz="1000" dirty="0">
              <a:latin typeface="Söhne"/>
            </a:endParaRPr>
          </a:p>
          <a:p>
            <a:pPr marL="0" indent="0">
              <a:lnSpc>
                <a:spcPct val="100000"/>
              </a:lnSpc>
              <a:spcBef>
                <a:spcPts val="0"/>
              </a:spcBef>
              <a:buNone/>
            </a:pPr>
            <a:endParaRPr lang="en-US" sz="1000" dirty="0">
              <a:latin typeface="Söhne"/>
            </a:endParaRPr>
          </a:p>
          <a:p>
            <a:pPr marL="0" lvl="1" indent="0">
              <a:lnSpc>
                <a:spcPct val="100000"/>
              </a:lnSpc>
              <a:spcBef>
                <a:spcPts val="0"/>
              </a:spcBef>
              <a:buNone/>
            </a:pPr>
            <a:endParaRPr lang="en-IN" sz="1000" dirty="0">
              <a:latin typeface="Söhne"/>
            </a:endParaRPr>
          </a:p>
          <a:p>
            <a:pPr marL="0" indent="0">
              <a:lnSpc>
                <a:spcPct val="100000"/>
              </a:lnSpc>
              <a:spcBef>
                <a:spcPts val="0"/>
              </a:spcBef>
              <a:buNone/>
            </a:pPr>
            <a:endParaRPr lang="en-US" sz="1000" dirty="0">
              <a:latin typeface="Söhne"/>
            </a:endParaRPr>
          </a:p>
          <a:p>
            <a:pPr marL="0" indent="0" algn="l">
              <a:lnSpc>
                <a:spcPct val="100000"/>
              </a:lnSpc>
              <a:spcBef>
                <a:spcPts val="0"/>
              </a:spcBef>
              <a:buNone/>
            </a:pPr>
            <a:endParaRPr lang="en-US" sz="1000" b="0" i="0" dirty="0">
              <a:effectLst/>
              <a:latin typeface="Söhne"/>
            </a:endParaRPr>
          </a:p>
          <a:p>
            <a:pPr marL="0" indent="0">
              <a:buNone/>
            </a:pPr>
            <a:endParaRPr lang="en-IN" dirty="0"/>
          </a:p>
        </p:txBody>
      </p:sp>
      <p:pic>
        <p:nvPicPr>
          <p:cNvPr id="5" name="Picture 4">
            <a:extLst>
              <a:ext uri="{FF2B5EF4-FFF2-40B4-BE49-F238E27FC236}">
                <a16:creationId xmlns:a16="http://schemas.microsoft.com/office/drawing/2014/main" id="{D1C789B9-DA0F-0D45-E85A-195810A1BB5B}"/>
              </a:ext>
            </a:extLst>
          </p:cNvPr>
          <p:cNvPicPr>
            <a:picLocks noChangeAspect="1"/>
          </p:cNvPicPr>
          <p:nvPr/>
        </p:nvPicPr>
        <p:blipFill>
          <a:blip r:embed="rId2"/>
          <a:stretch>
            <a:fillRect/>
          </a:stretch>
        </p:blipFill>
        <p:spPr>
          <a:xfrm>
            <a:off x="838200" y="4214539"/>
            <a:ext cx="4544059" cy="590632"/>
          </a:xfrm>
          <a:prstGeom prst="rect">
            <a:avLst/>
          </a:prstGeom>
        </p:spPr>
      </p:pic>
      <p:pic>
        <p:nvPicPr>
          <p:cNvPr id="7" name="Picture 6">
            <a:extLst>
              <a:ext uri="{FF2B5EF4-FFF2-40B4-BE49-F238E27FC236}">
                <a16:creationId xmlns:a16="http://schemas.microsoft.com/office/drawing/2014/main" id="{93820AEB-1FDA-0645-79E5-09F226C3B5C2}"/>
              </a:ext>
            </a:extLst>
          </p:cNvPr>
          <p:cNvPicPr>
            <a:picLocks noChangeAspect="1"/>
          </p:cNvPicPr>
          <p:nvPr/>
        </p:nvPicPr>
        <p:blipFill>
          <a:blip r:embed="rId3"/>
          <a:stretch>
            <a:fillRect/>
          </a:stretch>
        </p:blipFill>
        <p:spPr>
          <a:xfrm>
            <a:off x="838200" y="5719699"/>
            <a:ext cx="8792802" cy="914528"/>
          </a:xfrm>
          <a:prstGeom prst="rect">
            <a:avLst/>
          </a:prstGeom>
        </p:spPr>
      </p:pic>
      <p:pic>
        <p:nvPicPr>
          <p:cNvPr id="9" name="Picture 8">
            <a:extLst>
              <a:ext uri="{FF2B5EF4-FFF2-40B4-BE49-F238E27FC236}">
                <a16:creationId xmlns:a16="http://schemas.microsoft.com/office/drawing/2014/main" id="{1859F139-65CB-BEBB-6D81-09EF009FA447}"/>
              </a:ext>
            </a:extLst>
          </p:cNvPr>
          <p:cNvPicPr>
            <a:picLocks noChangeAspect="1"/>
          </p:cNvPicPr>
          <p:nvPr/>
        </p:nvPicPr>
        <p:blipFill>
          <a:blip r:embed="rId4"/>
          <a:stretch>
            <a:fillRect/>
          </a:stretch>
        </p:blipFill>
        <p:spPr>
          <a:xfrm>
            <a:off x="838200" y="4942619"/>
            <a:ext cx="10254761" cy="674800"/>
          </a:xfrm>
          <a:prstGeom prst="rect">
            <a:avLst/>
          </a:prstGeom>
        </p:spPr>
      </p:pic>
    </p:spTree>
    <p:extLst>
      <p:ext uri="{BB962C8B-B14F-4D97-AF65-F5344CB8AC3E}">
        <p14:creationId xmlns:p14="http://schemas.microsoft.com/office/powerpoint/2010/main" val="3094543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EBCF8-A180-B25A-11DB-9747F6040B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B872087-3E57-5019-3C47-D9244D1D1907}"/>
              </a:ext>
            </a:extLst>
          </p:cNvPr>
          <p:cNvSpPr>
            <a:spLocks noGrp="1"/>
          </p:cNvSpPr>
          <p:nvPr>
            <p:ph idx="1"/>
          </p:nvPr>
        </p:nvSpPr>
        <p:spPr/>
        <p:txBody>
          <a:bodyPr>
            <a:normAutofit fontScale="77500" lnSpcReduction="20000"/>
          </a:bodyPr>
          <a:lstStyle/>
          <a:p>
            <a:pPr marL="0" indent="0">
              <a:lnSpc>
                <a:spcPct val="100000"/>
              </a:lnSpc>
              <a:spcBef>
                <a:spcPts val="0"/>
              </a:spcBef>
              <a:buNone/>
            </a:pPr>
            <a:r>
              <a:rPr lang="en-US" sz="2800" b="1" dirty="0"/>
              <a:t>Acoustic model : it learns to recognize the patterns and shape of sounds in speech</a:t>
            </a:r>
          </a:p>
          <a:p>
            <a:pPr marL="0" indent="0">
              <a:lnSpc>
                <a:spcPct val="100000"/>
              </a:lnSpc>
              <a:spcBef>
                <a:spcPts val="0"/>
              </a:spcBef>
              <a:buNone/>
            </a:pPr>
            <a:endParaRPr lang="en-US" sz="2800" b="1" dirty="0"/>
          </a:p>
          <a:p>
            <a:pPr marL="0" indent="0">
              <a:lnSpc>
                <a:spcPct val="100000"/>
              </a:lnSpc>
              <a:spcBef>
                <a:spcPts val="0"/>
              </a:spcBef>
              <a:buNone/>
            </a:pPr>
            <a:r>
              <a:rPr lang="en-US" sz="2800" b="1" dirty="0"/>
              <a:t>Files: </a:t>
            </a:r>
          </a:p>
          <a:p>
            <a:pPr>
              <a:lnSpc>
                <a:spcPct val="150000"/>
              </a:lnSpc>
              <a:spcBef>
                <a:spcPts val="0"/>
              </a:spcBef>
            </a:pPr>
            <a:r>
              <a:rPr lang="en-US" sz="2800" dirty="0"/>
              <a:t>text – </a:t>
            </a:r>
            <a:r>
              <a:rPr lang="en-US" sz="2800" i="0" dirty="0" err="1">
                <a:solidFill>
                  <a:srgbClr val="333333"/>
                </a:solidFill>
                <a:effectLst/>
                <a:highlight>
                  <a:srgbClr val="C0C0C0"/>
                </a:highlight>
              </a:rPr>
              <a:t>utt_id</a:t>
            </a:r>
            <a:r>
              <a:rPr lang="en-US" sz="2800" i="0" dirty="0">
                <a:solidFill>
                  <a:srgbClr val="333333"/>
                </a:solidFill>
                <a:effectLst/>
              </a:rPr>
              <a:t>  </a:t>
            </a:r>
            <a:r>
              <a:rPr lang="en-US" sz="2800" i="0" dirty="0">
                <a:solidFill>
                  <a:srgbClr val="333333"/>
                </a:solidFill>
                <a:effectLst/>
                <a:highlight>
                  <a:srgbClr val="C0C0C0"/>
                </a:highlight>
              </a:rPr>
              <a:t>WORD1 WORD2 WORD3 WORD4 </a:t>
            </a:r>
            <a:r>
              <a:rPr lang="en-US" sz="2800" i="0" dirty="0">
                <a:solidFill>
                  <a:srgbClr val="333333"/>
                </a:solidFill>
                <a:effectLst/>
              </a:rPr>
              <a:t>…</a:t>
            </a:r>
            <a:endParaRPr lang="en-US" sz="2800" dirty="0"/>
          </a:p>
          <a:p>
            <a:pPr>
              <a:lnSpc>
                <a:spcPct val="150000"/>
              </a:lnSpc>
              <a:spcBef>
                <a:spcPts val="0"/>
              </a:spcBef>
            </a:pPr>
            <a:r>
              <a:rPr lang="en-US" sz="2800" dirty="0" err="1"/>
              <a:t>Wav.scp</a:t>
            </a:r>
            <a:r>
              <a:rPr lang="en-US" sz="2800" dirty="0"/>
              <a:t> - </a:t>
            </a:r>
            <a:r>
              <a:rPr lang="en-IN" sz="2800" i="0" dirty="0" err="1">
                <a:solidFill>
                  <a:srgbClr val="333333"/>
                </a:solidFill>
                <a:effectLst/>
                <a:highlight>
                  <a:srgbClr val="C0C0C0"/>
                </a:highlight>
              </a:rPr>
              <a:t>file_id</a:t>
            </a:r>
            <a:r>
              <a:rPr lang="en-IN" sz="2800" i="0" dirty="0">
                <a:solidFill>
                  <a:srgbClr val="333333"/>
                </a:solidFill>
                <a:effectLst/>
              </a:rPr>
              <a:t>   </a:t>
            </a:r>
            <a:r>
              <a:rPr lang="en-IN" sz="2800" i="0" dirty="0">
                <a:solidFill>
                  <a:srgbClr val="333333"/>
                </a:solidFill>
                <a:effectLst/>
                <a:highlight>
                  <a:srgbClr val="C0C0C0"/>
                </a:highlight>
              </a:rPr>
              <a:t>path/file</a:t>
            </a:r>
          </a:p>
          <a:p>
            <a:pPr>
              <a:lnSpc>
                <a:spcPct val="150000"/>
              </a:lnSpc>
              <a:spcBef>
                <a:spcPts val="0"/>
              </a:spcBef>
            </a:pPr>
            <a:r>
              <a:rPr lang="en-IN" sz="2800" dirty="0">
                <a:solidFill>
                  <a:srgbClr val="333333"/>
                </a:solidFill>
              </a:rPr>
              <a:t>Utt2spk - </a:t>
            </a:r>
            <a:r>
              <a:rPr lang="en-IN" sz="2800" i="0" dirty="0" err="1">
                <a:solidFill>
                  <a:srgbClr val="333333"/>
                </a:solidFill>
                <a:effectLst/>
                <a:highlight>
                  <a:srgbClr val="C0C0C0"/>
                </a:highlight>
              </a:rPr>
              <a:t>utt_id</a:t>
            </a:r>
            <a:r>
              <a:rPr lang="en-IN" sz="2800" i="0" dirty="0">
                <a:solidFill>
                  <a:srgbClr val="333333"/>
                </a:solidFill>
                <a:effectLst/>
              </a:rPr>
              <a:t>   </a:t>
            </a:r>
            <a:r>
              <a:rPr lang="en-IN" sz="2800" i="0" dirty="0" err="1">
                <a:solidFill>
                  <a:srgbClr val="333333"/>
                </a:solidFill>
                <a:effectLst/>
                <a:highlight>
                  <a:srgbClr val="C0C0C0"/>
                </a:highlight>
              </a:rPr>
              <a:t>spkr</a:t>
            </a:r>
            <a:endParaRPr lang="en-IN" sz="2800" i="0" dirty="0">
              <a:solidFill>
                <a:srgbClr val="333333"/>
              </a:solidFill>
              <a:effectLst/>
              <a:highlight>
                <a:srgbClr val="C0C0C0"/>
              </a:highlight>
            </a:endParaRPr>
          </a:p>
          <a:p>
            <a:pPr>
              <a:lnSpc>
                <a:spcPct val="150000"/>
              </a:lnSpc>
              <a:spcBef>
                <a:spcPts val="0"/>
              </a:spcBef>
            </a:pPr>
            <a:r>
              <a:rPr lang="en-IN" sz="2800" dirty="0">
                <a:solidFill>
                  <a:srgbClr val="333333"/>
                </a:solidFill>
              </a:rPr>
              <a:t>Spk2utt - </a:t>
            </a:r>
            <a:r>
              <a:rPr lang="en-IN" sz="2800" i="0" dirty="0" err="1">
                <a:solidFill>
                  <a:srgbClr val="333333"/>
                </a:solidFill>
                <a:effectLst/>
                <a:highlight>
                  <a:srgbClr val="C0C0C0"/>
                </a:highlight>
              </a:rPr>
              <a:t>spkr</a:t>
            </a:r>
            <a:r>
              <a:rPr lang="en-IN" sz="2800" i="0" dirty="0">
                <a:solidFill>
                  <a:srgbClr val="333333"/>
                </a:solidFill>
                <a:effectLst/>
              </a:rPr>
              <a:t> </a:t>
            </a:r>
            <a:r>
              <a:rPr lang="en-IN" sz="2800" i="0" dirty="0">
                <a:solidFill>
                  <a:srgbClr val="333333"/>
                </a:solidFill>
                <a:effectLst/>
                <a:highlight>
                  <a:srgbClr val="C0C0C0"/>
                </a:highlight>
              </a:rPr>
              <a:t>utt_id1</a:t>
            </a:r>
            <a:r>
              <a:rPr lang="en-IN" sz="2800" i="0" dirty="0">
                <a:solidFill>
                  <a:srgbClr val="333333"/>
                </a:solidFill>
                <a:effectLst/>
              </a:rPr>
              <a:t>  </a:t>
            </a:r>
            <a:r>
              <a:rPr lang="en-IN" sz="2800" i="0" dirty="0">
                <a:solidFill>
                  <a:srgbClr val="333333"/>
                </a:solidFill>
                <a:effectLst/>
                <a:highlight>
                  <a:srgbClr val="C0C0C0"/>
                </a:highlight>
              </a:rPr>
              <a:t>utt_id2</a:t>
            </a:r>
            <a:r>
              <a:rPr lang="en-IN" sz="2800" i="0" dirty="0">
                <a:solidFill>
                  <a:srgbClr val="333333"/>
                </a:solidFill>
                <a:effectLst/>
              </a:rPr>
              <a:t>  </a:t>
            </a:r>
            <a:r>
              <a:rPr lang="en-IN" sz="2800" i="0" dirty="0">
                <a:solidFill>
                  <a:srgbClr val="333333"/>
                </a:solidFill>
                <a:effectLst/>
                <a:highlight>
                  <a:srgbClr val="C0C0C0"/>
                </a:highlight>
              </a:rPr>
              <a:t>utt_id3</a:t>
            </a:r>
          </a:p>
          <a:p>
            <a:pPr>
              <a:lnSpc>
                <a:spcPct val="100000"/>
              </a:lnSpc>
              <a:spcBef>
                <a:spcPts val="0"/>
              </a:spcBef>
            </a:pPr>
            <a:endParaRPr lang="en-IN" sz="2800" dirty="0">
              <a:solidFill>
                <a:srgbClr val="333333"/>
              </a:solidFill>
            </a:endParaRPr>
          </a:p>
          <a:p>
            <a:pPr>
              <a:lnSpc>
                <a:spcPct val="100000"/>
              </a:lnSpc>
              <a:spcBef>
                <a:spcPts val="0"/>
              </a:spcBef>
            </a:pPr>
            <a:r>
              <a:rPr lang="en-IN" sz="2800" dirty="0">
                <a:solidFill>
                  <a:srgbClr val="333333"/>
                </a:solidFill>
              </a:rPr>
              <a:t>Lexicon.txt – </a:t>
            </a:r>
            <a:r>
              <a:rPr lang="en-IN" sz="2800" dirty="0">
                <a:solidFill>
                  <a:srgbClr val="333333"/>
                </a:solidFill>
                <a:highlight>
                  <a:srgbClr val="C0C0C0"/>
                </a:highlight>
              </a:rPr>
              <a:t>WORD</a:t>
            </a:r>
            <a:r>
              <a:rPr lang="en-IN" sz="2800" dirty="0">
                <a:solidFill>
                  <a:srgbClr val="333333"/>
                </a:solidFill>
              </a:rPr>
              <a:t> </a:t>
            </a:r>
            <a:r>
              <a:rPr lang="en-IN" sz="2800" dirty="0">
                <a:solidFill>
                  <a:srgbClr val="333333"/>
                </a:solidFill>
                <a:highlight>
                  <a:srgbClr val="C0C0C0"/>
                </a:highlight>
              </a:rPr>
              <a:t>phonemic pronunciation</a:t>
            </a:r>
          </a:p>
          <a:p>
            <a:pPr>
              <a:lnSpc>
                <a:spcPct val="160000"/>
              </a:lnSpc>
              <a:spcBef>
                <a:spcPts val="0"/>
              </a:spcBef>
            </a:pPr>
            <a:r>
              <a:rPr lang="en-IN" sz="2800" dirty="0">
                <a:solidFill>
                  <a:srgbClr val="333333"/>
                </a:solidFill>
              </a:rPr>
              <a:t>Nonsilence_phones.txt -- </a:t>
            </a:r>
            <a:r>
              <a:rPr lang="en-US" sz="2800" dirty="0">
                <a:solidFill>
                  <a:srgbClr val="333333"/>
                </a:solidFill>
              </a:rPr>
              <a:t>list of all the phones that are not silence</a:t>
            </a:r>
          </a:p>
          <a:p>
            <a:pPr>
              <a:lnSpc>
                <a:spcPct val="160000"/>
              </a:lnSpc>
              <a:spcBef>
                <a:spcPts val="0"/>
              </a:spcBef>
            </a:pPr>
            <a:r>
              <a:rPr lang="en-US" sz="2800" dirty="0">
                <a:solidFill>
                  <a:srgbClr val="333333"/>
                </a:solidFill>
              </a:rPr>
              <a:t>Silence_phones.txt – silence and out of vocabulary </a:t>
            </a:r>
            <a:endParaRPr lang="en-US" sz="1600" b="1" dirty="0">
              <a:highlight>
                <a:srgbClr val="FFFF00"/>
              </a:highlight>
              <a:latin typeface="Söhne"/>
            </a:endParaRPr>
          </a:p>
          <a:p>
            <a:endParaRPr lang="en-IN" dirty="0"/>
          </a:p>
        </p:txBody>
      </p:sp>
    </p:spTree>
    <p:extLst>
      <p:ext uri="{BB962C8B-B14F-4D97-AF65-F5344CB8AC3E}">
        <p14:creationId xmlns:p14="http://schemas.microsoft.com/office/powerpoint/2010/main" val="1700351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CC664-5EEB-0257-F026-F6439C698D81}"/>
              </a:ext>
            </a:extLst>
          </p:cNvPr>
          <p:cNvSpPr>
            <a:spLocks noGrp="1"/>
          </p:cNvSpPr>
          <p:nvPr>
            <p:ph type="title"/>
          </p:nvPr>
        </p:nvSpPr>
        <p:spPr/>
        <p:txBody>
          <a:bodyPr/>
          <a:lstStyle/>
          <a:p>
            <a:r>
              <a:rPr lang="en-US" b="1" dirty="0"/>
              <a:t>Steps for Processing Telugu Language in ASR</a:t>
            </a:r>
            <a:endParaRPr lang="en-IN" dirty="0"/>
          </a:p>
        </p:txBody>
      </p:sp>
      <p:sp>
        <p:nvSpPr>
          <p:cNvPr id="3" name="Content Placeholder 2">
            <a:extLst>
              <a:ext uri="{FF2B5EF4-FFF2-40B4-BE49-F238E27FC236}">
                <a16:creationId xmlns:a16="http://schemas.microsoft.com/office/drawing/2014/main" id="{B46D3589-FDAE-67C8-AC1C-05754B168DE4}"/>
              </a:ext>
            </a:extLst>
          </p:cNvPr>
          <p:cNvSpPr>
            <a:spLocks noGrp="1"/>
          </p:cNvSpPr>
          <p:nvPr>
            <p:ph idx="1"/>
          </p:nvPr>
        </p:nvSpPr>
        <p:spPr/>
        <p:txBody>
          <a:bodyPr>
            <a:normAutofit lnSpcReduction="10000"/>
          </a:bodyPr>
          <a:lstStyle/>
          <a:p>
            <a:pPr>
              <a:lnSpc>
                <a:spcPct val="100000"/>
              </a:lnSpc>
              <a:spcBef>
                <a:spcPts val="0"/>
              </a:spcBef>
            </a:pPr>
            <a:r>
              <a:rPr lang="en-IN" sz="1600" b="1" dirty="0"/>
              <a:t>Acoustic Model Training:</a:t>
            </a:r>
          </a:p>
          <a:p>
            <a:pPr marL="0" lvl="1" indent="0">
              <a:lnSpc>
                <a:spcPct val="100000"/>
              </a:lnSpc>
              <a:spcBef>
                <a:spcPts val="0"/>
              </a:spcBef>
              <a:buNone/>
            </a:pPr>
            <a:r>
              <a:rPr lang="en-IN" sz="1600" dirty="0"/>
              <a:t>	Train an acoustic model using the audio data and their corresponding transcripts.</a:t>
            </a:r>
          </a:p>
          <a:p>
            <a:pPr marL="0" lvl="1" indent="0">
              <a:lnSpc>
                <a:spcPct val="100000"/>
              </a:lnSpc>
              <a:spcBef>
                <a:spcPts val="0"/>
              </a:spcBef>
              <a:buNone/>
            </a:pPr>
            <a:r>
              <a:rPr lang="en-IN" sz="1600" dirty="0"/>
              <a:t>	Kaldi supports training of various acoustic models, including Gaussian Mixture Models (GMMs), Hidden Markov 	Models (HMMs), and Deep Neural Networks (DNNs).	    </a:t>
            </a:r>
          </a:p>
          <a:p>
            <a:pPr marL="0" indent="0">
              <a:lnSpc>
                <a:spcPct val="100000"/>
              </a:lnSpc>
              <a:spcBef>
                <a:spcPts val="0"/>
              </a:spcBef>
              <a:buNone/>
            </a:pPr>
            <a:r>
              <a:rPr lang="en-IN" sz="1600" dirty="0"/>
              <a:t>                                             </a:t>
            </a:r>
            <a:r>
              <a:rPr lang="en-US" sz="1600" b="1" dirty="0"/>
              <a:t>&gt; Train </a:t>
            </a:r>
            <a:r>
              <a:rPr lang="en-US" sz="1600" b="1" dirty="0" err="1"/>
              <a:t>Monophone</a:t>
            </a:r>
            <a:r>
              <a:rPr lang="en-US" sz="1600" b="1" dirty="0"/>
              <a:t> Model and align the audio with the acoustic model</a:t>
            </a:r>
          </a:p>
          <a:p>
            <a:pPr marL="0" indent="0">
              <a:lnSpc>
                <a:spcPct val="100000"/>
              </a:lnSpc>
              <a:spcBef>
                <a:spcPts val="0"/>
              </a:spcBef>
              <a:buNone/>
            </a:pPr>
            <a:r>
              <a:rPr lang="en-US" sz="1600" b="1" dirty="0"/>
              <a:t>		     &gt; Train Triphone Model and align the audio with the acoustic model</a:t>
            </a:r>
          </a:p>
          <a:p>
            <a:pPr>
              <a:lnSpc>
                <a:spcPct val="100000"/>
              </a:lnSpc>
              <a:spcBef>
                <a:spcPts val="0"/>
              </a:spcBef>
            </a:pPr>
            <a:r>
              <a:rPr lang="en-IN" sz="1600" b="1" dirty="0"/>
              <a:t>Language Model Preparation:</a:t>
            </a:r>
          </a:p>
          <a:p>
            <a:pPr marL="0" lvl="1" indent="0">
              <a:lnSpc>
                <a:spcPct val="100000"/>
              </a:lnSpc>
              <a:spcBef>
                <a:spcPts val="0"/>
              </a:spcBef>
              <a:buNone/>
            </a:pPr>
            <a:r>
              <a:rPr lang="en-IN" sz="1600" dirty="0"/>
              <a:t>	Prepare a language model based on the text data.</a:t>
            </a:r>
          </a:p>
          <a:p>
            <a:pPr marL="0" lvl="1" indent="0">
              <a:lnSpc>
                <a:spcPct val="100000"/>
              </a:lnSpc>
              <a:spcBef>
                <a:spcPts val="0"/>
              </a:spcBef>
              <a:buNone/>
            </a:pPr>
            <a:r>
              <a:rPr lang="en-IN" sz="1600" dirty="0"/>
              <a:t>	Language models capture the probability of word sequences occurring in a language.</a:t>
            </a:r>
            <a:endParaRPr lang="en-US" sz="1600" b="1" dirty="0"/>
          </a:p>
          <a:p>
            <a:pPr marL="0" lvl="1" indent="0">
              <a:lnSpc>
                <a:spcPct val="100000"/>
              </a:lnSpc>
              <a:spcBef>
                <a:spcPts val="0"/>
              </a:spcBef>
              <a:buNone/>
            </a:pPr>
            <a:endParaRPr lang="en-IN" sz="1600" dirty="0"/>
          </a:p>
          <a:p>
            <a:pPr>
              <a:lnSpc>
                <a:spcPct val="100000"/>
              </a:lnSpc>
              <a:spcBef>
                <a:spcPts val="0"/>
              </a:spcBef>
            </a:pPr>
            <a:r>
              <a:rPr lang="en-US" sz="1600" b="1" dirty="0"/>
              <a:t>Decoding:</a:t>
            </a:r>
          </a:p>
          <a:p>
            <a:pPr marL="0" indent="0">
              <a:lnSpc>
                <a:spcPct val="100000"/>
              </a:lnSpc>
              <a:spcBef>
                <a:spcPts val="0"/>
              </a:spcBef>
              <a:buNone/>
            </a:pPr>
            <a:r>
              <a:rPr lang="en-US" sz="1600" b="1" dirty="0"/>
              <a:t>	</a:t>
            </a:r>
            <a:r>
              <a:rPr lang="en-US" sz="1600" dirty="0"/>
              <a:t>Apply the trained acoustic model and language model to decode the audio data.</a:t>
            </a:r>
          </a:p>
          <a:p>
            <a:pPr>
              <a:lnSpc>
                <a:spcPct val="100000"/>
              </a:lnSpc>
              <a:spcBef>
                <a:spcPts val="0"/>
              </a:spcBef>
            </a:pPr>
            <a:r>
              <a:rPr lang="en-US" sz="1600" b="1" dirty="0"/>
              <a:t>Evaluation:</a:t>
            </a:r>
          </a:p>
          <a:p>
            <a:pPr marL="457200" lvl="1" indent="0">
              <a:lnSpc>
                <a:spcPct val="100000"/>
              </a:lnSpc>
              <a:spcBef>
                <a:spcPts val="0"/>
              </a:spcBef>
              <a:buNone/>
            </a:pPr>
            <a:r>
              <a:rPr lang="en-US" sz="1600" dirty="0"/>
              <a:t>                Evaluate the performance of the ASR system using metrics such as Word Error Rate (WER) and accuracy.</a:t>
            </a:r>
          </a:p>
          <a:p>
            <a:pPr marL="457200" lvl="1" indent="0">
              <a:lnSpc>
                <a:spcPct val="100000"/>
              </a:lnSpc>
              <a:spcBef>
                <a:spcPts val="0"/>
              </a:spcBef>
              <a:buNone/>
            </a:pPr>
            <a:r>
              <a:rPr lang="en-US" sz="1600" dirty="0"/>
              <a:t>	Use evaluation results to refine and optimize the ASR system.</a:t>
            </a:r>
          </a:p>
          <a:p>
            <a:pPr>
              <a:lnSpc>
                <a:spcPct val="100000"/>
              </a:lnSpc>
              <a:spcBef>
                <a:spcPts val="0"/>
              </a:spcBef>
            </a:pPr>
            <a:r>
              <a:rPr lang="en-US" sz="1600" b="1" dirty="0"/>
              <a:t>Deployment:</a:t>
            </a:r>
          </a:p>
          <a:p>
            <a:pPr marL="457200" lvl="1" indent="0">
              <a:lnSpc>
                <a:spcPct val="100000"/>
              </a:lnSpc>
              <a:spcBef>
                <a:spcPts val="0"/>
              </a:spcBef>
              <a:buNone/>
            </a:pPr>
            <a:r>
              <a:rPr lang="en-US" sz="1600" dirty="0"/>
              <a:t>	Deploy the trained ASR system for real-world applications.</a:t>
            </a:r>
          </a:p>
          <a:p>
            <a:pPr marL="457200" lvl="1" indent="0">
              <a:lnSpc>
                <a:spcPct val="100000"/>
              </a:lnSpc>
              <a:spcBef>
                <a:spcPts val="0"/>
              </a:spcBef>
              <a:buNone/>
            </a:pPr>
            <a:r>
              <a:rPr lang="en-US" sz="1600" dirty="0"/>
              <a:t>	Integrate the ASR system with other software components or systems as needed.</a:t>
            </a:r>
          </a:p>
          <a:p>
            <a:endParaRPr lang="en-IN" dirty="0"/>
          </a:p>
        </p:txBody>
      </p:sp>
    </p:spTree>
    <p:extLst>
      <p:ext uri="{BB962C8B-B14F-4D97-AF65-F5344CB8AC3E}">
        <p14:creationId xmlns:p14="http://schemas.microsoft.com/office/powerpoint/2010/main" val="485901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8A69-1509-C8D1-4D38-486E6F9B9580}"/>
              </a:ext>
            </a:extLst>
          </p:cNvPr>
          <p:cNvSpPr>
            <a:spLocks noGrp="1"/>
          </p:cNvSpPr>
          <p:nvPr>
            <p:ph type="title"/>
          </p:nvPr>
        </p:nvSpPr>
        <p:spPr/>
        <p:txBody>
          <a:bodyPr/>
          <a:lstStyle/>
          <a:p>
            <a:r>
              <a:rPr lang="en-IN" dirty="0"/>
              <a:t>Data specification</a:t>
            </a:r>
          </a:p>
        </p:txBody>
      </p:sp>
      <p:sp>
        <p:nvSpPr>
          <p:cNvPr id="3" name="Content Placeholder 2">
            <a:extLst>
              <a:ext uri="{FF2B5EF4-FFF2-40B4-BE49-F238E27FC236}">
                <a16:creationId xmlns:a16="http://schemas.microsoft.com/office/drawing/2014/main" id="{2382F2CA-94EE-C67C-ADA1-305C12BBFD66}"/>
              </a:ext>
            </a:extLst>
          </p:cNvPr>
          <p:cNvSpPr>
            <a:spLocks noGrp="1"/>
          </p:cNvSpPr>
          <p:nvPr>
            <p:ph idx="1"/>
          </p:nvPr>
        </p:nvSpPr>
        <p:spPr/>
        <p:txBody>
          <a:bodyPr/>
          <a:lstStyle/>
          <a:p>
            <a:pPr>
              <a:lnSpc>
                <a:spcPct val="160000"/>
              </a:lnSpc>
              <a:spcBef>
                <a:spcPts val="0"/>
              </a:spcBef>
            </a:pPr>
            <a:r>
              <a:rPr lang="en-IN" sz="2400" dirty="0">
                <a:solidFill>
                  <a:srgbClr val="333333"/>
                </a:solidFill>
              </a:rPr>
              <a:t>We are using </a:t>
            </a:r>
            <a:r>
              <a:rPr lang="en-IN" sz="2800" b="1" dirty="0">
                <a:solidFill>
                  <a:srgbClr val="333333"/>
                </a:solidFill>
              </a:rPr>
              <a:t>Telugu dataset which is having - 50hrs of corpus data,  we are using 45hrs of training and 5hrs of testing </a:t>
            </a:r>
            <a:r>
              <a:rPr lang="en-IN" sz="2400" dirty="0">
                <a:solidFill>
                  <a:srgbClr val="333333"/>
                </a:solidFill>
              </a:rPr>
              <a:t>,</a:t>
            </a:r>
          </a:p>
          <a:p>
            <a:pPr marL="0" indent="0">
              <a:lnSpc>
                <a:spcPct val="160000"/>
              </a:lnSpc>
              <a:spcBef>
                <a:spcPts val="0"/>
              </a:spcBef>
              <a:buNone/>
            </a:pPr>
            <a:endParaRPr lang="en-IN" sz="2400" dirty="0">
              <a:solidFill>
                <a:srgbClr val="333333"/>
              </a:solidFill>
            </a:endParaRPr>
          </a:p>
          <a:p>
            <a:pPr>
              <a:lnSpc>
                <a:spcPct val="160000"/>
              </a:lnSpc>
              <a:spcBef>
                <a:spcPts val="0"/>
              </a:spcBef>
            </a:pPr>
            <a:r>
              <a:rPr lang="en-IN" sz="2400" dirty="0">
                <a:solidFill>
                  <a:srgbClr val="333333"/>
                </a:solidFill>
              </a:rPr>
              <a:t>Sampling frequency is </a:t>
            </a:r>
            <a:r>
              <a:rPr lang="en-IN" sz="2400" b="1" dirty="0">
                <a:solidFill>
                  <a:srgbClr val="333333"/>
                </a:solidFill>
              </a:rPr>
              <a:t>16khz</a:t>
            </a:r>
          </a:p>
          <a:p>
            <a:pPr>
              <a:lnSpc>
                <a:spcPct val="160000"/>
              </a:lnSpc>
              <a:spcBef>
                <a:spcPts val="0"/>
              </a:spcBef>
            </a:pPr>
            <a:endParaRPr lang="en-IN" sz="2400" b="1" dirty="0">
              <a:solidFill>
                <a:srgbClr val="333333"/>
              </a:solidFill>
            </a:endParaRPr>
          </a:p>
          <a:p>
            <a:pPr>
              <a:lnSpc>
                <a:spcPct val="160000"/>
              </a:lnSpc>
              <a:spcBef>
                <a:spcPts val="0"/>
              </a:spcBef>
            </a:pPr>
            <a:endParaRPr lang="en-IN" sz="2400" b="1" dirty="0">
              <a:solidFill>
                <a:srgbClr val="333333"/>
              </a:solidFill>
            </a:endParaRPr>
          </a:p>
          <a:p>
            <a:endParaRPr lang="en-IN" dirty="0"/>
          </a:p>
        </p:txBody>
      </p:sp>
      <p:pic>
        <p:nvPicPr>
          <p:cNvPr id="5" name="Picture 4">
            <a:extLst>
              <a:ext uri="{FF2B5EF4-FFF2-40B4-BE49-F238E27FC236}">
                <a16:creationId xmlns:a16="http://schemas.microsoft.com/office/drawing/2014/main" id="{B196B266-C7CF-1FFD-CABE-BAA163EA529C}"/>
              </a:ext>
            </a:extLst>
          </p:cNvPr>
          <p:cNvPicPr>
            <a:picLocks noChangeAspect="1"/>
          </p:cNvPicPr>
          <p:nvPr/>
        </p:nvPicPr>
        <p:blipFill>
          <a:blip r:embed="rId2"/>
          <a:stretch>
            <a:fillRect/>
          </a:stretch>
        </p:blipFill>
        <p:spPr>
          <a:xfrm>
            <a:off x="962593" y="4717360"/>
            <a:ext cx="7611537" cy="1133633"/>
          </a:xfrm>
          <a:prstGeom prst="rect">
            <a:avLst/>
          </a:prstGeom>
        </p:spPr>
      </p:pic>
    </p:spTree>
    <p:extLst>
      <p:ext uri="{BB962C8B-B14F-4D97-AF65-F5344CB8AC3E}">
        <p14:creationId xmlns:p14="http://schemas.microsoft.com/office/powerpoint/2010/main" val="646579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0448-CB08-1DBD-28BF-1D7E3018AC88}"/>
              </a:ext>
            </a:extLst>
          </p:cNvPr>
          <p:cNvSpPr>
            <a:spLocks noGrp="1"/>
          </p:cNvSpPr>
          <p:nvPr>
            <p:ph type="title"/>
          </p:nvPr>
        </p:nvSpPr>
        <p:spPr/>
        <p:txBody>
          <a:bodyPr/>
          <a:lstStyle/>
          <a:p>
            <a:r>
              <a:rPr lang="en-IN" dirty="0"/>
              <a:t>ASR MODEL</a:t>
            </a:r>
          </a:p>
        </p:txBody>
      </p:sp>
      <p:sp>
        <p:nvSpPr>
          <p:cNvPr id="3" name="Content Placeholder 2">
            <a:extLst>
              <a:ext uri="{FF2B5EF4-FFF2-40B4-BE49-F238E27FC236}">
                <a16:creationId xmlns:a16="http://schemas.microsoft.com/office/drawing/2014/main" id="{094D8697-BC72-5514-C0A4-25C0177A518A}"/>
              </a:ext>
            </a:extLst>
          </p:cNvPr>
          <p:cNvSpPr>
            <a:spLocks noGrp="1"/>
          </p:cNvSpPr>
          <p:nvPr>
            <p:ph idx="1"/>
          </p:nvPr>
        </p:nvSpPr>
        <p:spPr/>
        <p:txBody>
          <a:bodyPr>
            <a:normAutofit/>
          </a:bodyPr>
          <a:lstStyle/>
          <a:p>
            <a:r>
              <a:rPr lang="en-US" sz="1200" dirty="0"/>
              <a:t>During decoding, the trained acoustic and language models are used to transcribe unseen audio data. This involves aligning the acoustic features with linguistic units (e.g., phonemes) and selecting the most likely word sequence given the acoustic and language model scores.</a:t>
            </a:r>
          </a:p>
          <a:p>
            <a:r>
              <a:rPr lang="en-US" sz="1200" dirty="0"/>
              <a:t>Text Output: Finally, the text output is generated from the decoded word sequences. This text output represents the recognized speech in the form of textual transcriptions.</a:t>
            </a:r>
            <a:endParaRPr lang="en-IN" sz="1200" dirty="0"/>
          </a:p>
          <a:p>
            <a:r>
              <a:rPr lang="en-IN" sz="1200" dirty="0"/>
              <a:t>Build ASR model which takes wav file as input and gives the text output.</a:t>
            </a:r>
          </a:p>
          <a:p>
            <a:r>
              <a:rPr lang="en-US" sz="1200" dirty="0"/>
              <a:t>Compare the ASR output with the text from the text file.</a:t>
            </a:r>
          </a:p>
          <a:p>
            <a:r>
              <a:rPr lang="en-US" sz="1200" dirty="0"/>
              <a:t>Calculate the Word Error Rate (WER) based on the comparison.</a:t>
            </a:r>
          </a:p>
          <a:p>
            <a:r>
              <a:rPr lang="en-US" sz="1200" b="0" i="0" dirty="0">
                <a:effectLst/>
              </a:rPr>
              <a:t>The WER (Word Error Rate) formula calculates the error rate between two sequences of words: the reference (ground truth) sequence and the hypothesis (recognized) sequence.</a:t>
            </a:r>
          </a:p>
          <a:p>
            <a:endParaRPr lang="en-US" sz="1200" b="0" i="0" dirty="0">
              <a:effectLst/>
            </a:endParaRPr>
          </a:p>
          <a:p>
            <a:r>
              <a:rPr lang="en-US" sz="1200" b="1" dirty="0"/>
              <a:t>The formula for WER is:</a:t>
            </a:r>
            <a:endParaRPr lang="en-IN" sz="1200" b="1" dirty="0"/>
          </a:p>
          <a:p>
            <a:endParaRPr lang="en-US" sz="1200" b="0" i="0" dirty="0">
              <a:effectLst/>
            </a:endParaRPr>
          </a:p>
          <a:p>
            <a:r>
              <a:rPr lang="en-US" sz="1200" dirty="0"/>
              <a:t>N: Total number of words in the reference transcript.</a:t>
            </a:r>
          </a:p>
          <a:p>
            <a:r>
              <a:rPr lang="en-US" sz="1200" dirty="0"/>
              <a:t>S: Number of substitutions (words in the reference transcript that were replaced by incorrect words in the hypothesis transcript).</a:t>
            </a:r>
          </a:p>
          <a:p>
            <a:r>
              <a:rPr lang="en-US" sz="1200" dirty="0"/>
              <a:t>D: Number of deletions (words in the reference transcript that were missing in the hypothesis transcript).</a:t>
            </a:r>
          </a:p>
          <a:p>
            <a:r>
              <a:rPr lang="en-US" sz="1200" dirty="0"/>
              <a:t>I: Number of insertions (words in the hypothesis transcript that were not present in the reference transcript).</a:t>
            </a:r>
          </a:p>
          <a:p>
            <a:pPr marL="0" indent="0">
              <a:buNone/>
            </a:pPr>
            <a:endParaRPr lang="en-IN" dirty="0"/>
          </a:p>
          <a:p>
            <a:endParaRPr lang="en-IN" dirty="0"/>
          </a:p>
          <a:p>
            <a:endParaRPr lang="en-IN" dirty="0"/>
          </a:p>
        </p:txBody>
      </p:sp>
      <p:pic>
        <p:nvPicPr>
          <p:cNvPr id="5" name="Picture 4">
            <a:extLst>
              <a:ext uri="{FF2B5EF4-FFF2-40B4-BE49-F238E27FC236}">
                <a16:creationId xmlns:a16="http://schemas.microsoft.com/office/drawing/2014/main" id="{6F176D35-6953-1051-6621-B186142FEEF7}"/>
              </a:ext>
            </a:extLst>
          </p:cNvPr>
          <p:cNvPicPr>
            <a:picLocks noChangeAspect="1"/>
          </p:cNvPicPr>
          <p:nvPr/>
        </p:nvPicPr>
        <p:blipFill>
          <a:blip r:embed="rId2"/>
          <a:stretch>
            <a:fillRect/>
          </a:stretch>
        </p:blipFill>
        <p:spPr>
          <a:xfrm>
            <a:off x="3099709" y="4001294"/>
            <a:ext cx="2114845" cy="895475"/>
          </a:xfrm>
          <a:prstGeom prst="rect">
            <a:avLst/>
          </a:prstGeom>
        </p:spPr>
      </p:pic>
    </p:spTree>
    <p:extLst>
      <p:ext uri="{BB962C8B-B14F-4D97-AF65-F5344CB8AC3E}">
        <p14:creationId xmlns:p14="http://schemas.microsoft.com/office/powerpoint/2010/main" val="574399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EBCF-5183-FCCD-C0E7-B47DD5FCF048}"/>
              </a:ext>
            </a:extLst>
          </p:cNvPr>
          <p:cNvSpPr>
            <a:spLocks noGrp="1"/>
          </p:cNvSpPr>
          <p:nvPr>
            <p:ph type="title"/>
          </p:nvPr>
        </p:nvSpPr>
        <p:spPr/>
        <p:txBody>
          <a:bodyPr>
            <a:normAutofit/>
          </a:bodyPr>
          <a:lstStyle/>
          <a:p>
            <a:r>
              <a:rPr lang="en-US" b="1" dirty="0"/>
              <a:t>Evaluation Metric: Word Error Rate (WER) </a:t>
            </a:r>
            <a:br>
              <a:rPr lang="en-US" b="1" dirty="0"/>
            </a:br>
            <a:endParaRPr lang="en-IN" dirty="0"/>
          </a:p>
        </p:txBody>
      </p:sp>
      <p:sp>
        <p:nvSpPr>
          <p:cNvPr id="3" name="Content Placeholder 2">
            <a:extLst>
              <a:ext uri="{FF2B5EF4-FFF2-40B4-BE49-F238E27FC236}">
                <a16:creationId xmlns:a16="http://schemas.microsoft.com/office/drawing/2014/main" id="{854D313F-BE86-EAA9-45DD-D9265EBBA0C4}"/>
              </a:ext>
            </a:extLst>
          </p:cNvPr>
          <p:cNvSpPr>
            <a:spLocks noGrp="1"/>
          </p:cNvSpPr>
          <p:nvPr>
            <p:ph idx="1"/>
          </p:nvPr>
        </p:nvSpPr>
        <p:spPr/>
        <p:txBody>
          <a:bodyPr/>
          <a:lstStyle/>
          <a:p>
            <a:pPr marL="0" indent="0">
              <a:buNone/>
            </a:pPr>
            <a:r>
              <a:rPr lang="en-US" sz="1600" b="1" dirty="0"/>
              <a:t>What is WER?</a:t>
            </a:r>
          </a:p>
          <a:p>
            <a:pPr marL="0" indent="0">
              <a:buNone/>
            </a:pPr>
            <a:r>
              <a:rPr lang="en-US" sz="1600" dirty="0"/>
              <a:t>Word Error Rate (WER) measures the accuracy of the ASR system by comparing the transcribed text with the ground truth. It calculates the percentage of words that were incorrectly recognized or substituted.</a:t>
            </a:r>
          </a:p>
          <a:p>
            <a:pPr marL="0" indent="0">
              <a:buNone/>
            </a:pPr>
            <a:endParaRPr lang="en-US" sz="1600" dirty="0"/>
          </a:p>
          <a:p>
            <a:r>
              <a:rPr lang="en-US" sz="1600" b="1" dirty="0"/>
              <a:t>Significance of WER 25% is achieved by our model</a:t>
            </a:r>
          </a:p>
          <a:p>
            <a:pPr marL="0" indent="0">
              <a:buNone/>
            </a:pPr>
            <a:endParaRPr lang="en-US" sz="1600" b="1" dirty="0"/>
          </a:p>
          <a:p>
            <a:r>
              <a:rPr lang="en-US" sz="1600" dirty="0"/>
              <a:t>A WER of 25% indicates a high level of accuracy in transcribing Telugu speech. It signifies that only 25% of the words were incorrectly recognized or substituted, showcasing the effectiveness of the ASR system.</a:t>
            </a:r>
          </a:p>
          <a:p>
            <a:endParaRPr lang="en-IN" dirty="0"/>
          </a:p>
        </p:txBody>
      </p:sp>
      <p:pic>
        <p:nvPicPr>
          <p:cNvPr id="5" name="Picture 4">
            <a:extLst>
              <a:ext uri="{FF2B5EF4-FFF2-40B4-BE49-F238E27FC236}">
                <a16:creationId xmlns:a16="http://schemas.microsoft.com/office/drawing/2014/main" id="{F28CA606-1149-A4CA-45C4-C9A4EE006FC4}"/>
              </a:ext>
            </a:extLst>
          </p:cNvPr>
          <p:cNvPicPr>
            <a:picLocks noChangeAspect="1"/>
          </p:cNvPicPr>
          <p:nvPr/>
        </p:nvPicPr>
        <p:blipFill>
          <a:blip r:embed="rId2"/>
          <a:stretch>
            <a:fillRect/>
          </a:stretch>
        </p:blipFill>
        <p:spPr>
          <a:xfrm>
            <a:off x="1170600" y="5587899"/>
            <a:ext cx="3705742" cy="724001"/>
          </a:xfrm>
          <a:prstGeom prst="rect">
            <a:avLst/>
          </a:prstGeom>
        </p:spPr>
      </p:pic>
      <p:pic>
        <p:nvPicPr>
          <p:cNvPr id="23" name="Picture 22">
            <a:extLst>
              <a:ext uri="{FF2B5EF4-FFF2-40B4-BE49-F238E27FC236}">
                <a16:creationId xmlns:a16="http://schemas.microsoft.com/office/drawing/2014/main" id="{2F27473A-42D3-7E72-14AE-A474FFE9BA97}"/>
              </a:ext>
            </a:extLst>
          </p:cNvPr>
          <p:cNvPicPr>
            <a:picLocks noChangeAspect="1"/>
          </p:cNvPicPr>
          <p:nvPr/>
        </p:nvPicPr>
        <p:blipFill>
          <a:blip r:embed="rId3"/>
          <a:stretch>
            <a:fillRect/>
          </a:stretch>
        </p:blipFill>
        <p:spPr>
          <a:xfrm>
            <a:off x="6700723" y="4700382"/>
            <a:ext cx="3439005" cy="733527"/>
          </a:xfrm>
          <a:prstGeom prst="rect">
            <a:avLst/>
          </a:prstGeom>
        </p:spPr>
      </p:pic>
      <p:pic>
        <p:nvPicPr>
          <p:cNvPr id="21" name="Content Placeholder 20">
            <a:extLst>
              <a:ext uri="{FF2B5EF4-FFF2-40B4-BE49-F238E27FC236}">
                <a16:creationId xmlns:a16="http://schemas.microsoft.com/office/drawing/2014/main" id="{7519DA13-D73E-FA72-960C-697E6C864E5A}"/>
              </a:ext>
            </a:extLst>
          </p:cNvPr>
          <p:cNvPicPr>
            <a:picLocks noChangeAspect="1"/>
          </p:cNvPicPr>
          <p:nvPr/>
        </p:nvPicPr>
        <p:blipFill>
          <a:blip r:embed="rId4"/>
          <a:stretch>
            <a:fillRect/>
          </a:stretch>
        </p:blipFill>
        <p:spPr>
          <a:xfrm>
            <a:off x="1170600" y="4719435"/>
            <a:ext cx="3943900" cy="733527"/>
          </a:xfrm>
          <a:prstGeom prst="rect">
            <a:avLst/>
          </a:prstGeom>
        </p:spPr>
      </p:pic>
      <p:pic>
        <p:nvPicPr>
          <p:cNvPr id="13" name="Picture 12">
            <a:extLst>
              <a:ext uri="{FF2B5EF4-FFF2-40B4-BE49-F238E27FC236}">
                <a16:creationId xmlns:a16="http://schemas.microsoft.com/office/drawing/2014/main" id="{32D231C6-3F7E-31CB-8B06-DDACA975937E}"/>
              </a:ext>
            </a:extLst>
          </p:cNvPr>
          <p:cNvPicPr>
            <a:picLocks noChangeAspect="1"/>
          </p:cNvPicPr>
          <p:nvPr/>
        </p:nvPicPr>
        <p:blipFill>
          <a:blip r:embed="rId5"/>
          <a:stretch>
            <a:fillRect/>
          </a:stretch>
        </p:blipFill>
        <p:spPr>
          <a:xfrm>
            <a:off x="6678598" y="5568846"/>
            <a:ext cx="3848637" cy="743054"/>
          </a:xfrm>
          <a:prstGeom prst="rect">
            <a:avLst/>
          </a:prstGeom>
        </p:spPr>
      </p:pic>
      <p:sp>
        <p:nvSpPr>
          <p:cNvPr id="6" name="TextBox 5">
            <a:extLst>
              <a:ext uri="{FF2B5EF4-FFF2-40B4-BE49-F238E27FC236}">
                <a16:creationId xmlns:a16="http://schemas.microsoft.com/office/drawing/2014/main" id="{513A7436-C20E-D534-9E03-0949B9A42BD3}"/>
              </a:ext>
            </a:extLst>
          </p:cNvPr>
          <p:cNvSpPr txBox="1"/>
          <p:nvPr/>
        </p:nvSpPr>
        <p:spPr>
          <a:xfrm>
            <a:off x="4147772" y="4282635"/>
            <a:ext cx="6097464" cy="369332"/>
          </a:xfrm>
          <a:prstGeom prst="rect">
            <a:avLst/>
          </a:prstGeom>
          <a:noFill/>
        </p:spPr>
        <p:txBody>
          <a:bodyPr wrap="square">
            <a:spAutoFit/>
          </a:bodyPr>
          <a:lstStyle/>
          <a:p>
            <a:r>
              <a:rPr lang="en-IN" dirty="0"/>
              <a:t>Steps in Achieving WER to 25 %</a:t>
            </a:r>
          </a:p>
        </p:txBody>
      </p:sp>
    </p:spTree>
    <p:extLst>
      <p:ext uri="{BB962C8B-B14F-4D97-AF65-F5344CB8AC3E}">
        <p14:creationId xmlns:p14="http://schemas.microsoft.com/office/powerpoint/2010/main" val="2458122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4736</TotalTime>
  <Words>1243</Words>
  <Application>Microsoft Office PowerPoint</Application>
  <PresentationFormat>Widescreen</PresentationFormat>
  <Paragraphs>137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Söhne</vt:lpstr>
      <vt:lpstr>Office Theme</vt:lpstr>
      <vt:lpstr>Automatic Speech Recognition (ASR) using Kaldi </vt:lpstr>
      <vt:lpstr>Introduction - ASR</vt:lpstr>
      <vt:lpstr>PowerPoint Presentation</vt:lpstr>
      <vt:lpstr>Steps for Processing Telugu Language in ASR </vt:lpstr>
      <vt:lpstr>PowerPoint Presentation</vt:lpstr>
      <vt:lpstr>Steps for Processing Telugu Language in ASR</vt:lpstr>
      <vt:lpstr>Data specification</vt:lpstr>
      <vt:lpstr>ASR MODEL</vt:lpstr>
      <vt:lpstr>Evaluation Metric: Word Error Rate (WER)  </vt:lpstr>
      <vt:lpstr>FastAPI </vt:lpstr>
      <vt:lpstr>FRONTEND: Using Gradio</vt:lpstr>
      <vt:lpstr>Challenges faced</vt:lpstr>
      <vt:lpstr>References</vt:lpstr>
      <vt:lpstr>Link for Demo: http://127.0.0.1:7860/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Speech Recognition (ASR) using Kaldi</dc:title>
  <dc:creator>Bhargava Cherakula</dc:creator>
  <cp:lastModifiedBy>Bhargava Cherakula</cp:lastModifiedBy>
  <cp:revision>8</cp:revision>
  <dcterms:created xsi:type="dcterms:W3CDTF">2024-01-28T01:32:27Z</dcterms:created>
  <dcterms:modified xsi:type="dcterms:W3CDTF">2024-02-16T20:53:14Z</dcterms:modified>
</cp:coreProperties>
</file>