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9143981" y="3457493"/>
                </a:moveTo>
                <a:lnTo>
                  <a:pt x="0" y="3457493"/>
                </a:lnTo>
                <a:lnTo>
                  <a:pt x="0" y="0"/>
                </a:lnTo>
                <a:lnTo>
                  <a:pt x="9143981" y="0"/>
                </a:lnTo>
                <a:lnTo>
                  <a:pt x="9143981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685996"/>
            <a:ext cx="9143981" cy="108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6436" y="3259895"/>
            <a:ext cx="323112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571" y="1761822"/>
            <a:ext cx="8588857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674D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46383" y="4245866"/>
            <a:ext cx="897890" cy="897890"/>
            <a:chOff x="8246383" y="4245866"/>
            <a:chExt cx="897890" cy="897890"/>
          </a:xfrm>
        </p:grpSpPr>
        <p:sp>
          <p:nvSpPr>
            <p:cNvPr id="4" name="object 4"/>
            <p:cNvSpPr/>
            <p:nvPr/>
          </p:nvSpPr>
          <p:spPr>
            <a:xfrm>
              <a:off x="8246383" y="4245916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8" y="897598"/>
                  </a:moveTo>
                  <a:lnTo>
                    <a:pt x="0" y="897598"/>
                  </a:lnTo>
                  <a:lnTo>
                    <a:pt x="897598" y="0"/>
                  </a:lnTo>
                  <a:lnTo>
                    <a:pt x="897598" y="8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46383" y="4245866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8" y="897598"/>
                  </a:moveTo>
                  <a:lnTo>
                    <a:pt x="0" y="897598"/>
                  </a:lnTo>
                  <a:lnTo>
                    <a:pt x="0" y="149599"/>
                  </a:lnTo>
                  <a:lnTo>
                    <a:pt x="11384" y="92352"/>
                  </a:lnTo>
                  <a:lnTo>
                    <a:pt x="43824" y="43824"/>
                  </a:lnTo>
                  <a:lnTo>
                    <a:pt x="92352" y="11384"/>
                  </a:lnTo>
                  <a:lnTo>
                    <a:pt x="149599" y="0"/>
                  </a:lnTo>
                  <a:lnTo>
                    <a:pt x="897598" y="0"/>
                  </a:lnTo>
                  <a:lnTo>
                    <a:pt x="897598" y="897598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4762" y="0"/>
            <a:ext cx="6727190" cy="5153025"/>
            <a:chOff x="-4762" y="0"/>
            <a:chExt cx="6727190" cy="515302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6722374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6660515" cy="5143500"/>
            </a:xfrm>
            <a:custGeom>
              <a:avLst/>
              <a:gdLst/>
              <a:ahLst/>
              <a:cxnLst/>
              <a:rect l="l" t="t" r="r" b="b"/>
              <a:pathLst>
                <a:path w="6660515" h="5143500">
                  <a:moveTo>
                    <a:pt x="5803198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5803188" y="0"/>
                  </a:lnTo>
                  <a:lnTo>
                    <a:pt x="5851751" y="1375"/>
                  </a:lnTo>
                  <a:lnTo>
                    <a:pt x="5899923" y="5471"/>
                  </a:lnTo>
                  <a:lnTo>
                    <a:pt x="5947601" y="12246"/>
                  </a:lnTo>
                  <a:lnTo>
                    <a:pt x="5994678" y="21655"/>
                  </a:lnTo>
                  <a:lnTo>
                    <a:pt x="6041050" y="33655"/>
                  </a:lnTo>
                  <a:lnTo>
                    <a:pt x="6086612" y="48203"/>
                  </a:lnTo>
                  <a:lnTo>
                    <a:pt x="6131259" y="65255"/>
                  </a:lnTo>
                  <a:lnTo>
                    <a:pt x="6174887" y="84768"/>
                  </a:lnTo>
                  <a:lnTo>
                    <a:pt x="6217389" y="106698"/>
                  </a:lnTo>
                  <a:lnTo>
                    <a:pt x="6258663" y="131002"/>
                  </a:lnTo>
                  <a:lnTo>
                    <a:pt x="6298601" y="157636"/>
                  </a:lnTo>
                  <a:lnTo>
                    <a:pt x="6337101" y="186557"/>
                  </a:lnTo>
                  <a:lnTo>
                    <a:pt x="6374056" y="217722"/>
                  </a:lnTo>
                  <a:lnTo>
                    <a:pt x="6409362" y="251087"/>
                  </a:lnTo>
                  <a:lnTo>
                    <a:pt x="6442728" y="286396"/>
                  </a:lnTo>
                  <a:lnTo>
                    <a:pt x="6473894" y="323355"/>
                  </a:lnTo>
                  <a:lnTo>
                    <a:pt x="6502817" y="361857"/>
                  </a:lnTo>
                  <a:lnTo>
                    <a:pt x="6529452" y="401798"/>
                  </a:lnTo>
                  <a:lnTo>
                    <a:pt x="6553757" y="443072"/>
                  </a:lnTo>
                  <a:lnTo>
                    <a:pt x="6575688" y="485576"/>
                  </a:lnTo>
                  <a:lnTo>
                    <a:pt x="6595202" y="529204"/>
                  </a:lnTo>
                  <a:lnTo>
                    <a:pt x="6612255" y="573851"/>
                  </a:lnTo>
                  <a:lnTo>
                    <a:pt x="6626804" y="619412"/>
                  </a:lnTo>
                  <a:lnTo>
                    <a:pt x="6638804" y="665783"/>
                  </a:lnTo>
                  <a:lnTo>
                    <a:pt x="6648214" y="712859"/>
                  </a:lnTo>
                  <a:lnTo>
                    <a:pt x="6654989" y="760535"/>
                  </a:lnTo>
                  <a:lnTo>
                    <a:pt x="6659086" y="808705"/>
                  </a:lnTo>
                  <a:lnTo>
                    <a:pt x="6660461" y="857265"/>
                  </a:lnTo>
                  <a:lnTo>
                    <a:pt x="6660461" y="4286216"/>
                  </a:lnTo>
                  <a:lnTo>
                    <a:pt x="6659104" y="4334864"/>
                  </a:lnTo>
                  <a:lnTo>
                    <a:pt x="6655081" y="4382800"/>
                  </a:lnTo>
                  <a:lnTo>
                    <a:pt x="6648465" y="4429952"/>
                  </a:lnTo>
                  <a:lnTo>
                    <a:pt x="6639328" y="4476246"/>
                  </a:lnTo>
                  <a:lnTo>
                    <a:pt x="6627742" y="4521612"/>
                  </a:lnTo>
                  <a:lnTo>
                    <a:pt x="6613779" y="4565976"/>
                  </a:lnTo>
                  <a:lnTo>
                    <a:pt x="6597513" y="4609266"/>
                  </a:lnTo>
                  <a:lnTo>
                    <a:pt x="6579015" y="4651409"/>
                  </a:lnTo>
                  <a:lnTo>
                    <a:pt x="6558357" y="4692334"/>
                  </a:lnTo>
                  <a:lnTo>
                    <a:pt x="6535613" y="4731968"/>
                  </a:lnTo>
                  <a:lnTo>
                    <a:pt x="6510854" y="4770239"/>
                  </a:lnTo>
                  <a:lnTo>
                    <a:pt x="6484153" y="4807074"/>
                  </a:lnTo>
                  <a:lnTo>
                    <a:pt x="6455582" y="4842401"/>
                  </a:lnTo>
                  <a:lnTo>
                    <a:pt x="6425213" y="4876147"/>
                  </a:lnTo>
                  <a:lnTo>
                    <a:pt x="6393119" y="4908241"/>
                  </a:lnTo>
                  <a:lnTo>
                    <a:pt x="6359373" y="4938610"/>
                  </a:lnTo>
                  <a:lnTo>
                    <a:pt x="6324046" y="4967181"/>
                  </a:lnTo>
                  <a:lnTo>
                    <a:pt x="6287211" y="4993882"/>
                  </a:lnTo>
                  <a:lnTo>
                    <a:pt x="6248940" y="5018641"/>
                  </a:lnTo>
                  <a:lnTo>
                    <a:pt x="6209306" y="5041385"/>
                  </a:lnTo>
                  <a:lnTo>
                    <a:pt x="6168381" y="5062043"/>
                  </a:lnTo>
                  <a:lnTo>
                    <a:pt x="6126238" y="5080541"/>
                  </a:lnTo>
                  <a:lnTo>
                    <a:pt x="6082948" y="5096807"/>
                  </a:lnTo>
                  <a:lnTo>
                    <a:pt x="6038584" y="5110770"/>
                  </a:lnTo>
                  <a:lnTo>
                    <a:pt x="5993218" y="5122356"/>
                  </a:lnTo>
                  <a:lnTo>
                    <a:pt x="5946924" y="5131493"/>
                  </a:lnTo>
                  <a:lnTo>
                    <a:pt x="5899772" y="5138109"/>
                  </a:lnTo>
                  <a:lnTo>
                    <a:pt x="5851836" y="5142132"/>
                  </a:lnTo>
                  <a:lnTo>
                    <a:pt x="5803198" y="514348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6660515" cy="5143500"/>
            </a:xfrm>
            <a:custGeom>
              <a:avLst/>
              <a:gdLst/>
              <a:ahLst/>
              <a:cxnLst/>
              <a:rect l="l" t="t" r="r" b="b"/>
              <a:pathLst>
                <a:path w="6660515" h="5143500">
                  <a:moveTo>
                    <a:pt x="0" y="0"/>
                  </a:moveTo>
                  <a:lnTo>
                    <a:pt x="5803188" y="0"/>
                  </a:lnTo>
                  <a:lnTo>
                    <a:pt x="5851751" y="1375"/>
                  </a:lnTo>
                  <a:lnTo>
                    <a:pt x="5899923" y="5471"/>
                  </a:lnTo>
                  <a:lnTo>
                    <a:pt x="5947601" y="12246"/>
                  </a:lnTo>
                  <a:lnTo>
                    <a:pt x="5994678" y="21655"/>
                  </a:lnTo>
                  <a:lnTo>
                    <a:pt x="6041050" y="33655"/>
                  </a:lnTo>
                  <a:lnTo>
                    <a:pt x="6086612" y="48203"/>
                  </a:lnTo>
                  <a:lnTo>
                    <a:pt x="6131259" y="65255"/>
                  </a:lnTo>
                  <a:lnTo>
                    <a:pt x="6174886" y="84768"/>
                  </a:lnTo>
                  <a:lnTo>
                    <a:pt x="6217389" y="106698"/>
                  </a:lnTo>
                  <a:lnTo>
                    <a:pt x="6258662" y="131002"/>
                  </a:lnTo>
                  <a:lnTo>
                    <a:pt x="6298601" y="157636"/>
                  </a:lnTo>
                  <a:lnTo>
                    <a:pt x="6337101" y="186557"/>
                  </a:lnTo>
                  <a:lnTo>
                    <a:pt x="6374056" y="217722"/>
                  </a:lnTo>
                  <a:lnTo>
                    <a:pt x="6409362" y="251086"/>
                  </a:lnTo>
                  <a:lnTo>
                    <a:pt x="6442728" y="286396"/>
                  </a:lnTo>
                  <a:lnTo>
                    <a:pt x="6473894" y="323355"/>
                  </a:lnTo>
                  <a:lnTo>
                    <a:pt x="6502816" y="361857"/>
                  </a:lnTo>
                  <a:lnTo>
                    <a:pt x="6529452" y="401798"/>
                  </a:lnTo>
                  <a:lnTo>
                    <a:pt x="6553757" y="443072"/>
                  </a:lnTo>
                  <a:lnTo>
                    <a:pt x="6575688" y="485576"/>
                  </a:lnTo>
                  <a:lnTo>
                    <a:pt x="6595202" y="529204"/>
                  </a:lnTo>
                  <a:lnTo>
                    <a:pt x="6612255" y="573851"/>
                  </a:lnTo>
                  <a:lnTo>
                    <a:pt x="6626803" y="619412"/>
                  </a:lnTo>
                  <a:lnTo>
                    <a:pt x="6638804" y="665783"/>
                  </a:lnTo>
                  <a:lnTo>
                    <a:pt x="6648214" y="712859"/>
                  </a:lnTo>
                  <a:lnTo>
                    <a:pt x="6654989" y="760535"/>
                  </a:lnTo>
                  <a:lnTo>
                    <a:pt x="6659086" y="808705"/>
                  </a:lnTo>
                  <a:lnTo>
                    <a:pt x="6660461" y="857265"/>
                  </a:lnTo>
                  <a:lnTo>
                    <a:pt x="6660461" y="4286216"/>
                  </a:lnTo>
                  <a:lnTo>
                    <a:pt x="6659104" y="4334864"/>
                  </a:lnTo>
                  <a:lnTo>
                    <a:pt x="6655081" y="4382800"/>
                  </a:lnTo>
                  <a:lnTo>
                    <a:pt x="6648465" y="4429951"/>
                  </a:lnTo>
                  <a:lnTo>
                    <a:pt x="6639328" y="4476246"/>
                  </a:lnTo>
                  <a:lnTo>
                    <a:pt x="6627742" y="4521612"/>
                  </a:lnTo>
                  <a:lnTo>
                    <a:pt x="6613779" y="4565975"/>
                  </a:lnTo>
                  <a:lnTo>
                    <a:pt x="6597513" y="4609265"/>
                  </a:lnTo>
                  <a:lnTo>
                    <a:pt x="6579014" y="4651409"/>
                  </a:lnTo>
                  <a:lnTo>
                    <a:pt x="6558357" y="4692334"/>
                  </a:lnTo>
                  <a:lnTo>
                    <a:pt x="6535613" y="4731968"/>
                  </a:lnTo>
                  <a:lnTo>
                    <a:pt x="6510854" y="4770239"/>
                  </a:lnTo>
                  <a:lnTo>
                    <a:pt x="6484153" y="4807074"/>
                  </a:lnTo>
                  <a:lnTo>
                    <a:pt x="6455581" y="4842401"/>
                  </a:lnTo>
                  <a:lnTo>
                    <a:pt x="6425213" y="4876147"/>
                  </a:lnTo>
                  <a:lnTo>
                    <a:pt x="6393119" y="4908241"/>
                  </a:lnTo>
                  <a:lnTo>
                    <a:pt x="6359373" y="4938610"/>
                  </a:lnTo>
                  <a:lnTo>
                    <a:pt x="6324046" y="4967181"/>
                  </a:lnTo>
                  <a:lnTo>
                    <a:pt x="6287211" y="4993882"/>
                  </a:lnTo>
                  <a:lnTo>
                    <a:pt x="6248940" y="5018641"/>
                  </a:lnTo>
                  <a:lnTo>
                    <a:pt x="6209306" y="5041385"/>
                  </a:lnTo>
                  <a:lnTo>
                    <a:pt x="6168381" y="5062042"/>
                  </a:lnTo>
                  <a:lnTo>
                    <a:pt x="6126237" y="5080541"/>
                  </a:lnTo>
                  <a:lnTo>
                    <a:pt x="6082947" y="5096807"/>
                  </a:lnTo>
                  <a:lnTo>
                    <a:pt x="6038584" y="5110770"/>
                  </a:lnTo>
                  <a:lnTo>
                    <a:pt x="5993218" y="5122356"/>
                  </a:lnTo>
                  <a:lnTo>
                    <a:pt x="5946923" y="5131493"/>
                  </a:lnTo>
                  <a:lnTo>
                    <a:pt x="5899772" y="5138109"/>
                  </a:lnTo>
                  <a:lnTo>
                    <a:pt x="5851836" y="5142132"/>
                  </a:lnTo>
                  <a:lnTo>
                    <a:pt x="5803198" y="5143489"/>
                  </a:lnTo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-42808" y="3180577"/>
            <a:ext cx="233807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Impact"/>
                <a:cs typeface="Impact"/>
              </a:rPr>
              <a:t>oject Name: Saline</a:t>
            </a:r>
            <a:r>
              <a:rPr sz="1400" spc="-15" dirty="0">
                <a:solidFill>
                  <a:srgbClr val="424242"/>
                </a:solidFill>
                <a:latin typeface="Impact"/>
                <a:cs typeface="Impact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Impact"/>
                <a:cs typeface="Impact"/>
              </a:rPr>
              <a:t>Care</a:t>
            </a:r>
            <a:endParaRPr sz="1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Impact"/>
              <a:cs typeface="Impact"/>
            </a:endParaRPr>
          </a:p>
          <a:p>
            <a:pPr marL="32384">
              <a:lnSpc>
                <a:spcPts val="1664"/>
              </a:lnSpc>
              <a:spcBef>
                <a:spcPts val="5"/>
              </a:spcBef>
            </a:pPr>
            <a:r>
              <a:rPr sz="1400" spc="-5" dirty="0">
                <a:solidFill>
                  <a:srgbClr val="424242"/>
                </a:solidFill>
                <a:latin typeface="Impact"/>
                <a:cs typeface="Impact"/>
              </a:rPr>
              <a:t>am Members: RahulRaja</a:t>
            </a:r>
            <a:r>
              <a:rPr sz="1400" spc="-20" dirty="0">
                <a:solidFill>
                  <a:srgbClr val="424242"/>
                </a:solidFill>
                <a:latin typeface="Impact"/>
                <a:cs typeface="Impact"/>
              </a:rPr>
              <a:t> </a:t>
            </a:r>
            <a:r>
              <a:rPr sz="1400" dirty="0">
                <a:solidFill>
                  <a:srgbClr val="424242"/>
                </a:solidFill>
                <a:latin typeface="Impact"/>
                <a:cs typeface="Impact"/>
              </a:rPr>
              <a:t>R</a:t>
            </a:r>
            <a:endParaRPr sz="1400">
              <a:latin typeface="Impact"/>
              <a:cs typeface="Impact"/>
            </a:endParaRPr>
          </a:p>
          <a:p>
            <a:pPr marL="102489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424242"/>
                </a:solidFill>
                <a:latin typeface="Impact"/>
                <a:cs typeface="Impact"/>
              </a:rPr>
              <a:t>Naveen Kumar </a:t>
            </a:r>
            <a:r>
              <a:rPr sz="1400" dirty="0">
                <a:solidFill>
                  <a:srgbClr val="424242"/>
                </a:solidFill>
                <a:latin typeface="Impact"/>
                <a:cs typeface="Impact"/>
              </a:rPr>
              <a:t>K</a:t>
            </a:r>
            <a:r>
              <a:rPr sz="1400" spc="-90" dirty="0">
                <a:solidFill>
                  <a:srgbClr val="424242"/>
                </a:solidFill>
                <a:latin typeface="Impact"/>
                <a:cs typeface="Impact"/>
              </a:rPr>
              <a:t> </a:t>
            </a:r>
            <a:r>
              <a:rPr sz="1400" dirty="0">
                <a:solidFill>
                  <a:srgbClr val="424242"/>
                </a:solidFill>
                <a:latin typeface="Impact"/>
                <a:cs typeface="Impact"/>
              </a:rPr>
              <a:t>R  </a:t>
            </a:r>
            <a:r>
              <a:rPr sz="1400" spc="-5" dirty="0">
                <a:solidFill>
                  <a:srgbClr val="424242"/>
                </a:solidFill>
                <a:latin typeface="Impact"/>
                <a:cs typeface="Impact"/>
              </a:rPr>
              <a:t>Rithika </a:t>
            </a:r>
            <a:r>
              <a:rPr sz="1400" dirty="0">
                <a:solidFill>
                  <a:srgbClr val="424242"/>
                </a:solidFill>
                <a:latin typeface="Impact"/>
                <a:cs typeface="Impact"/>
              </a:rPr>
              <a:t>B  </a:t>
            </a:r>
            <a:r>
              <a:rPr sz="1400" spc="-5" dirty="0">
                <a:solidFill>
                  <a:srgbClr val="1F2123"/>
                </a:solidFill>
                <a:latin typeface="Impact"/>
                <a:cs typeface="Impact"/>
              </a:rPr>
              <a:t>SHUBHAKARINI </a:t>
            </a:r>
            <a:r>
              <a:rPr sz="1400" dirty="0">
                <a:solidFill>
                  <a:srgbClr val="1F2123"/>
                </a:solidFill>
                <a:latin typeface="Impact"/>
                <a:cs typeface="Impact"/>
              </a:rPr>
              <a:t>S  </a:t>
            </a:r>
            <a:r>
              <a:rPr sz="1400" spc="-5" dirty="0">
                <a:solidFill>
                  <a:srgbClr val="1F2123"/>
                </a:solidFill>
                <a:latin typeface="Impact"/>
                <a:cs typeface="Impact"/>
              </a:rPr>
              <a:t>PAVITHRA DEVI</a:t>
            </a:r>
            <a:r>
              <a:rPr sz="1400" spc="-35" dirty="0">
                <a:solidFill>
                  <a:srgbClr val="1F2123"/>
                </a:solidFill>
                <a:latin typeface="Impact"/>
                <a:cs typeface="Impact"/>
              </a:rPr>
              <a:t> </a:t>
            </a:r>
            <a:r>
              <a:rPr sz="1400" dirty="0">
                <a:solidFill>
                  <a:srgbClr val="1F2123"/>
                </a:solidFill>
                <a:latin typeface="Impact"/>
                <a:cs typeface="Impact"/>
              </a:rPr>
              <a:t>V</a:t>
            </a:r>
            <a:endParaRPr sz="1400">
              <a:latin typeface="Impact"/>
              <a:cs typeface="Impac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229769"/>
            <a:ext cx="6329680" cy="2566670"/>
            <a:chOff x="0" y="229769"/>
            <a:chExt cx="6329680" cy="2566670"/>
          </a:xfrm>
        </p:grpSpPr>
        <p:sp>
          <p:nvSpPr>
            <p:cNvPr id="12" name="object 12"/>
            <p:cNvSpPr/>
            <p:nvPr/>
          </p:nvSpPr>
          <p:spPr>
            <a:xfrm>
              <a:off x="0" y="380424"/>
              <a:ext cx="4442016" cy="24155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5341" y="229769"/>
              <a:ext cx="1953846" cy="557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2016" y="277394"/>
              <a:ext cx="1820496" cy="4237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7241" y="272631"/>
              <a:ext cx="1830070" cy="433705"/>
            </a:xfrm>
            <a:custGeom>
              <a:avLst/>
              <a:gdLst/>
              <a:ahLst/>
              <a:cxnLst/>
              <a:rect l="l" t="t" r="r" b="b"/>
              <a:pathLst>
                <a:path w="1830070" h="433705">
                  <a:moveTo>
                    <a:pt x="0" y="0"/>
                  </a:moveTo>
                  <a:lnTo>
                    <a:pt x="1830021" y="0"/>
                  </a:lnTo>
                  <a:lnTo>
                    <a:pt x="1830021" y="433299"/>
                  </a:lnTo>
                  <a:lnTo>
                    <a:pt x="0" y="433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030" y="1042494"/>
            <a:ext cx="29089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solidFill>
                  <a:srgbClr val="EFEFEF"/>
                </a:solidFill>
                <a:latin typeface="Trebuchet MS"/>
                <a:cs typeface="Trebuchet MS"/>
              </a:rPr>
              <a:t>Problem</a:t>
            </a:r>
            <a:r>
              <a:rPr sz="2600" spc="-190" dirty="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EFEFEF"/>
                </a:solidFill>
                <a:latin typeface="Trebuchet MS"/>
                <a:cs typeface="Trebuchet MS"/>
              </a:rPr>
              <a:t>Statement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98785" y="130749"/>
            <a:ext cx="1449496" cy="75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4" y="1701484"/>
            <a:ext cx="5060415" cy="290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saline bottles for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6100"/>
              </a:lnSpc>
              <a:spcBef>
                <a:spcPts val="128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saline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(electrolyte)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(IV Bottle)bottle is  emptied, backﬂow of blood occurs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intravenous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 causing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unpleasant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feelings 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patient. The  pandemic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increasing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basis  which becomes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limited number of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 workers to treat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patients.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worry about 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on the saline drip, this technique can be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hospitals at this much needed time so that it becomes easier  for 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to monitor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needy with the 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schedule. The following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number of Medical Staff and patients before and  after 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outbreak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</a:t>
            </a:r>
            <a:r>
              <a:rPr sz="1400" spc="-10" dirty="0">
                <a:latin typeface="RobotoRegular"/>
                <a:cs typeface="RobotoRegular"/>
              </a:rPr>
              <a:t>: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33439" y="1796971"/>
            <a:ext cx="3817942" cy="2628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030" y="1042494"/>
            <a:ext cx="27851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0" dirty="0">
                <a:solidFill>
                  <a:srgbClr val="EFEFEF"/>
                </a:solidFill>
                <a:latin typeface="Trebuchet MS"/>
                <a:cs typeface="Trebuchet MS"/>
              </a:rPr>
              <a:t>Proposed</a:t>
            </a:r>
            <a:r>
              <a:rPr sz="2600" spc="-160" dirty="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sz="2600" spc="15" dirty="0">
                <a:solidFill>
                  <a:srgbClr val="EFEFEF"/>
                </a:solidFill>
                <a:latin typeface="Trebuchet MS"/>
                <a:cs typeface="Trebuchet MS"/>
              </a:rPr>
              <a:t>Solution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98785" y="130749"/>
            <a:ext cx="1449496" cy="75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024" y="1715134"/>
            <a:ext cx="8823325" cy="3165354"/>
          </a:xfrm>
          <a:prstGeom prst="rect">
            <a:avLst/>
          </a:prstGeom>
        </p:spPr>
        <p:txBody>
          <a:bodyPr vert="horz" wrap="square" lIns="0" tIns="22860" rIns="0" bIns="0" rtlCol="0" anchor="t">
            <a:spAutoFit/>
          </a:bodyPr>
          <a:lstStyle/>
          <a:p>
            <a:pPr marL="12700" marR="5080" indent="49530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device is used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of the saline and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ﬂow when  the saline bottle is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empty.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saline in the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79" indent="-208915" algn="just">
              <a:lnSpc>
                <a:spcPts val="1590"/>
              </a:lnSpc>
              <a:spcBef>
                <a:spcPts val="445"/>
              </a:spcBef>
              <a:buAutoNum type="romanLcParenBoth"/>
              <a:tabLst>
                <a:tab pos="221615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Sensor-based (ii) </a:t>
            </a:r>
            <a:r>
              <a:rPr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4" indent="-285750" algn="justLow">
              <a:lnSpc>
                <a:spcPts val="1590"/>
              </a:lnSpc>
              <a:spcBef>
                <a:spcPts val="445"/>
              </a:spcBef>
              <a:buFont typeface="Arial" panose="020B0604020202020204" pitchFamily="34" charset="0"/>
              <a:buChar char="•"/>
              <a:tabLst>
                <a:tab pos="221615" algn="l"/>
              </a:tabLst>
            </a:pP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Senso</a:t>
            </a:r>
            <a:r>
              <a:rPr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spc="175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  <a:r>
              <a:rPr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ased</a:t>
            </a:r>
            <a:r>
              <a:rPr sz="1400" spc="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(Variant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saline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(electrolyte)</a:t>
            </a:r>
            <a:r>
              <a:rPr sz="1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1400" spc="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f sensor</a:t>
            </a:r>
            <a:r>
              <a:rPr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(IR/LDR)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principle.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18415" indent="-285750" algn="justLow">
              <a:lnSpc>
                <a:spcPts val="1650"/>
              </a:lnSpc>
              <a:spcBef>
                <a:spcPts val="65"/>
              </a:spcBef>
              <a:buFont typeface="Arial" panose="020B0604020202020204" pitchFamily="34" charset="0"/>
              <a:buChar char="•"/>
              <a:tabLst>
                <a:tab pos="524510" algn="l"/>
              </a:tabLst>
            </a:pP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Mechanical Based Model </a:t>
            </a:r>
            <a:r>
              <a:rPr lang="en-GB"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(Variant </a:t>
            </a: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2) –The Quantity of saline </a:t>
            </a:r>
            <a:r>
              <a:rPr lang="en-GB"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(electrolyte) </a:t>
            </a: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GB"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tracked </a:t>
            </a: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with the limit  switch that is hit by the saline bottle once it is </a:t>
            </a:r>
            <a:r>
              <a:rPr lang="en-GB" sz="1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empty. </a:t>
            </a: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It is COST </a:t>
            </a:r>
            <a:r>
              <a:rPr lang="en-GB"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GB"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GB" sz="1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298450" marR="18415" indent="-285750" algn="justLow">
              <a:lnSpc>
                <a:spcPts val="1650"/>
              </a:lnSpc>
              <a:spcBef>
                <a:spcPts val="65"/>
              </a:spcBef>
              <a:buFont typeface="Arial" panose="020B0604020202020204" pitchFamily="34" charset="0"/>
              <a:buChar char="•"/>
              <a:tabLst>
                <a:tab pos="524510" algn="l"/>
              </a:tabLst>
            </a:pPr>
            <a:r>
              <a:rPr lang="en-GB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from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one of 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sent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servo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blocks the ﬂow of the 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electrolyte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sends an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application.The App is handled by the Hospital authorities 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(Nurse/Doctor).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shows the saline bottles in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wise followed by the bed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15620" lvl="1" indent="-285750" algn="justLow">
              <a:lnSpc>
                <a:spcPts val="1650"/>
              </a:lnSpc>
              <a:buFont typeface="Arial" panose="020B0604020202020204" pitchFamily="34" charset="0"/>
              <a:buChar char="•"/>
              <a:tabLst>
                <a:tab pos="577215" algn="l"/>
              </a:tabLst>
            </a:pPr>
            <a:r>
              <a:rPr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the app shows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indications. i.e., 100%-51%; 50%-3% and less than 3%.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 indication, it gives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up notiﬁcation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concerned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634365" lvl="1" indent="-285750" algn="justLow">
              <a:lnSpc>
                <a:spcPts val="1650"/>
              </a:lnSpc>
              <a:buFont typeface="Arial" panose="020B0604020202020204" pitchFamily="34" charset="0"/>
              <a:buChar char="•"/>
              <a:tabLst>
                <a:tab pos="577215" algn="l"/>
              </a:tabLst>
            </a:pPr>
            <a:r>
              <a:rPr lang="en-GB"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the app shows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indications. i.e., 100%-3% and less than 3%. As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earlier,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authorities will be notiﬁed with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up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030" y="1042494"/>
            <a:ext cx="3084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5" dirty="0">
                <a:solidFill>
                  <a:srgbClr val="EFEFEF"/>
                </a:solidFill>
                <a:latin typeface="Trebuchet MS"/>
                <a:cs typeface="Trebuchet MS"/>
              </a:rPr>
              <a:t>Unique </a:t>
            </a:r>
            <a:r>
              <a:rPr sz="2600" spc="80" dirty="0">
                <a:solidFill>
                  <a:srgbClr val="EFEFEF"/>
                </a:solidFill>
                <a:latin typeface="Trebuchet MS"/>
                <a:cs typeface="Trebuchet MS"/>
              </a:rPr>
              <a:t>Selling</a:t>
            </a:r>
            <a:r>
              <a:rPr sz="2600" spc="-420" dirty="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EFEFEF"/>
                </a:solidFill>
                <a:latin typeface="Trebuchet MS"/>
                <a:cs typeface="Trebuchet MS"/>
              </a:rPr>
              <a:t>Point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98785" y="130749"/>
            <a:ext cx="1449496" cy="75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774" y="1955599"/>
            <a:ext cx="873442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3970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models only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saline but the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saline bottles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ﬂow of the liquid is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arrested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time and backﬂow 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workers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couldn’t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487680" algn="l"/>
                <a:tab pos="48831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of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infections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contaminations since the RFID 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only the authorities with the tag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set up and  do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saline.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030" y="1042494"/>
            <a:ext cx="3116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0" dirty="0">
                <a:solidFill>
                  <a:srgbClr val="EFEFEF"/>
                </a:solidFill>
                <a:latin typeface="Trebuchet MS"/>
                <a:cs typeface="Trebuchet MS"/>
              </a:rPr>
              <a:t>Proposed</a:t>
            </a:r>
            <a:r>
              <a:rPr sz="2600" spc="-175" dirty="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sz="2600" spc="30" dirty="0">
                <a:solidFill>
                  <a:srgbClr val="EFEFEF"/>
                </a:solidFill>
                <a:latin typeface="Trebuchet MS"/>
                <a:cs typeface="Trebuchet MS"/>
              </a:rPr>
              <a:t>TechStack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98785" y="130749"/>
            <a:ext cx="1449496" cy="75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99" y="1736726"/>
            <a:ext cx="8839182" cy="3005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026" y="4807676"/>
            <a:ext cx="6516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The </a:t>
            </a:r>
            <a:r>
              <a:rPr sz="1400" spc="-10" dirty="0">
                <a:latin typeface="RobotoRegular"/>
                <a:cs typeface="RobotoRegular"/>
              </a:rPr>
              <a:t>Overall control </a:t>
            </a:r>
            <a:r>
              <a:rPr sz="1400" spc="-5" dirty="0">
                <a:latin typeface="RobotoRegular"/>
                <a:cs typeface="RobotoRegular"/>
              </a:rPr>
              <a:t>of all the Stands in </a:t>
            </a: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hospital can be </a:t>
            </a:r>
            <a:r>
              <a:rPr sz="1400" spc="-10" dirty="0">
                <a:latin typeface="RobotoRegular"/>
                <a:cs typeface="RobotoRegular"/>
              </a:rPr>
              <a:t>monitored </a:t>
            </a:r>
            <a:r>
              <a:rPr sz="1400" spc="-5" dirty="0">
                <a:latin typeface="RobotoRegular"/>
                <a:cs typeface="RobotoRegular"/>
              </a:rPr>
              <a:t>using </a:t>
            </a:r>
            <a:r>
              <a:rPr sz="1400" dirty="0">
                <a:latin typeface="RobotoRegular"/>
                <a:cs typeface="RobotoRegular"/>
              </a:rPr>
              <a:t>a</a:t>
            </a:r>
            <a:r>
              <a:rPr sz="1400" spc="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website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rgbClr val="674D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31449"/>
            <a:ext cx="9144000" cy="5012055"/>
            <a:chOff x="0" y="131449"/>
            <a:chExt cx="9144000" cy="5012055"/>
          </a:xfrm>
        </p:grpSpPr>
        <p:sp>
          <p:nvSpPr>
            <p:cNvPr id="4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gdLst/>
              <a:ahLst/>
              <a:cxn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85996"/>
              <a:ext cx="9143981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274" y="131449"/>
              <a:ext cx="8561257" cy="48805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3" y="994739"/>
            <a:ext cx="59797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0" dirty="0">
                <a:solidFill>
                  <a:srgbClr val="EFEFEF"/>
                </a:solidFill>
                <a:latin typeface="Trebuchet MS"/>
                <a:cs typeface="Trebuchet MS"/>
              </a:rPr>
              <a:t>How</a:t>
            </a:r>
            <a:r>
              <a:rPr sz="2600" spc="-145" dirty="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EFEFEF"/>
                </a:solidFill>
                <a:latin typeface="Trebuchet MS"/>
                <a:cs typeface="Trebuchet MS"/>
              </a:rPr>
              <a:t>our</a:t>
            </a:r>
            <a:r>
              <a:rPr sz="2600" spc="-145" dirty="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EFEFEF"/>
                </a:solidFill>
                <a:latin typeface="Trebuchet MS"/>
                <a:cs typeface="Trebuchet MS"/>
              </a:rPr>
              <a:t>idea</a:t>
            </a:r>
            <a:r>
              <a:rPr sz="2600" spc="-145" dirty="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EFEFEF"/>
                </a:solidFill>
                <a:latin typeface="Trebuchet MS"/>
                <a:cs typeface="Trebuchet MS"/>
              </a:rPr>
              <a:t>makes</a:t>
            </a:r>
            <a:r>
              <a:rPr sz="2600" spc="-145" dirty="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EFEFEF"/>
                </a:solidFill>
                <a:latin typeface="Trebuchet MS"/>
                <a:cs typeface="Trebuchet MS"/>
              </a:rPr>
              <a:t>India</a:t>
            </a:r>
            <a:r>
              <a:rPr sz="2600" spc="-150" dirty="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EFEFEF"/>
                </a:solidFill>
                <a:latin typeface="Trebuchet MS"/>
                <a:cs typeface="Trebuchet MS"/>
              </a:rPr>
              <a:t>Atmanirbhar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98785" y="130749"/>
            <a:ext cx="1449496" cy="75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15925" algn="l"/>
                <a:tab pos="416559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saline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(electrolyte)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bottle is emptied, backﬂow of blood occurs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intravenous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causing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unpleasant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feelings to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patient.So the  health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workers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regularly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saline drip manually which cost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time and man work being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wasted</a:t>
            </a:r>
          </a:p>
          <a:p>
            <a:pPr marL="415290" marR="371475" indent="-367030">
              <a:lnSpc>
                <a:spcPct val="114599"/>
              </a:lnSpc>
              <a:buFont typeface="Arial"/>
              <a:buChar char="●"/>
              <a:tabLst>
                <a:tab pos="415925" algn="l"/>
                <a:tab pos="416559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our idea health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saline bottle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remotely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if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up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up when the Saline bottle is going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our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 automatically restricts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ﬂow which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man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436" y="3259895"/>
            <a:ext cx="322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spc="-20"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Problem Statement</vt:lpstr>
      <vt:lpstr>Proposed Solution</vt:lpstr>
      <vt:lpstr>Unique Selling Point</vt:lpstr>
      <vt:lpstr>Proposed TechStack</vt:lpstr>
      <vt:lpstr>PowerPoint Presentation</vt:lpstr>
      <vt:lpstr>How our idea makes India Atmanirbhar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919965522399</cp:lastModifiedBy>
  <cp:revision>3</cp:revision>
  <dcterms:created xsi:type="dcterms:W3CDTF">2020-08-05T05:36:12Z</dcterms:created>
  <dcterms:modified xsi:type="dcterms:W3CDTF">2020-08-05T06:06:02Z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2020-08-05T00:00:00Z</vt:filetime>
  </property>
</Properties>
</file>