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[Book1]Sheet4!PivotTable1</c:name>
    <c:fmtId val="5"/>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view3D>
      <c:rotX val="30"/>
      <c:rotY val="0"/>
      <c:rAngAx val="0"/>
      <c:perspective val="30"/>
    </c:view3D>
    <c:floor>
      <c:thickness val="0"/>
    </c:floor>
    <c:sideWall>
      <c:thickness val="0"/>
    </c:sideWall>
    <c:backWall>
      <c:thickness val="0"/>
    </c:backWall>
    <c:plotArea>
      <c:layout/>
      <c:pie3DChart>
        <c:varyColors val="1"/>
        <c:ser>
          <c:idx val="0"/>
          <c:order val="0"/>
          <c:tx>
            <c:strRef>
              <c:f>Sheet4!$B$4</c:f>
              <c:strCache>
                <c:ptCount val="1"/>
                <c:pt idx="0">
                  <c:v>Total</c:v>
                </c:pt>
              </c:strCache>
            </c:strRef>
          </c:tx>
          <c:explosion val="25"/>
          <c:cat>
            <c:multiLvlStrRef>
              <c:f>Sheet4!$A$5:$A$14</c:f>
              <c:multiLvlStrCache>
                <c:ptCount val="6"/>
                <c:lvl>
                  <c:pt idx="0">
                    <c:v>Jane Smith</c:v>
                  </c:pt>
                  <c:pt idx="1">
                    <c:v>Bob Johnson</c:v>
                  </c:pt>
                  <c:pt idx="2">
                    <c:v>John Doe</c:v>
                  </c:pt>
                  <c:pt idx="3">
                    <c:v>Bob Johnson</c:v>
                  </c:pt>
                  <c:pt idx="4">
                    <c:v>Jane Smith</c:v>
                  </c:pt>
                  <c:pt idx="5">
                    <c:v>John Doe</c:v>
                  </c:pt>
                </c:lvl>
                <c:lvl>
                  <c:pt idx="0">
                    <c:v>7</c:v>
                  </c:pt>
                  <c:pt idx="1">
                    <c:v>8</c:v>
                  </c:pt>
                  <c:pt idx="3">
                    <c:v>(blank)</c:v>
                  </c:pt>
                </c:lvl>
              </c:multiLvlStrCache>
            </c:multiLvlStrRef>
          </c:cat>
          <c:val>
            <c:numRef>
              <c:f>Sheet4!$B$5:$B$14</c:f>
              <c:numCache>
                <c:formatCode>General</c:formatCode>
                <c:ptCount val="6"/>
                <c:pt idx="0">
                  <c:v>3</c:v>
                </c:pt>
                <c:pt idx="1">
                  <c:v>2</c:v>
                </c:pt>
                <c:pt idx="2">
                  <c:v>3</c:v>
                </c:pt>
                <c:pt idx="3">
                  <c:v>1</c:v>
                </c:pt>
                <c:pt idx="4">
                  <c:v>1</c:v>
                </c:pt>
                <c:pt idx="5">
                  <c:v>1</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PAVITHRA.M</a:t>
            </a:r>
            <a:endParaRPr lang="en-US" sz="2400" dirty="0"/>
          </a:p>
          <a:p>
            <a:r>
              <a:rPr lang="en-US" sz="2400" dirty="0"/>
              <a:t>REGISTER NO</a:t>
            </a:r>
            <a:r>
              <a:rPr lang="en-US" sz="2400" dirty="0" smtClean="0"/>
              <a:t>: 42200897</a:t>
            </a:r>
            <a:endParaRPr lang="en-US" sz="2400" dirty="0"/>
          </a:p>
          <a:p>
            <a:r>
              <a:rPr lang="en-US" sz="2400" dirty="0"/>
              <a:t>DEPARTMENT</a:t>
            </a:r>
            <a:r>
              <a:rPr lang="en-US" sz="2400" dirty="0" smtClean="0"/>
              <a:t>: III BCOM ISM</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90618" y="22415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228600" y="1143000"/>
            <a:ext cx="9525000" cy="1631216"/>
          </a:xfrm>
          <a:prstGeom prst="rect">
            <a:avLst/>
          </a:prstGeom>
        </p:spPr>
        <p:txBody>
          <a:bodyPr wrap="square">
            <a:spAutoFit/>
          </a:bodyPr>
          <a:lstStyle/>
          <a:p>
            <a:r>
              <a:rPr lang="en-US" sz="2000" dirty="0"/>
              <a:t>Modeling for visualizing employee attendance trends involves creating a structured framework to effectively analyze and present attendance data using Excel charts. This process includes preparing the data, designing the appropriate charts, and applying analysis techniques to extract meaningful insights. Below is a step-by-step approach to modeling for visualizing attendance trends in Excel:</a:t>
            </a:r>
          </a:p>
        </p:txBody>
      </p:sp>
      <p:sp>
        <p:nvSpPr>
          <p:cNvPr id="3" name="Rectangle 2"/>
          <p:cNvSpPr/>
          <p:nvPr/>
        </p:nvSpPr>
        <p:spPr>
          <a:xfrm>
            <a:off x="1421938" y="2972079"/>
            <a:ext cx="2041264" cy="369332"/>
          </a:xfrm>
          <a:prstGeom prst="rect">
            <a:avLst/>
          </a:prstGeom>
        </p:spPr>
        <p:txBody>
          <a:bodyPr wrap="none">
            <a:spAutoFit/>
          </a:bodyPr>
          <a:lstStyle/>
          <a:p>
            <a:r>
              <a:rPr lang="en-US" dirty="0"/>
              <a:t>1. </a:t>
            </a:r>
            <a:r>
              <a:rPr lang="en-US" b="1" dirty="0"/>
              <a:t>Data Preparation</a:t>
            </a:r>
            <a:endParaRPr lang="en-US" dirty="0"/>
          </a:p>
        </p:txBody>
      </p:sp>
      <p:sp>
        <p:nvSpPr>
          <p:cNvPr id="4" name="Rectangle 3"/>
          <p:cNvSpPr/>
          <p:nvPr/>
        </p:nvSpPr>
        <p:spPr>
          <a:xfrm>
            <a:off x="1423818" y="3341411"/>
            <a:ext cx="2969083" cy="369332"/>
          </a:xfrm>
          <a:prstGeom prst="rect">
            <a:avLst/>
          </a:prstGeom>
        </p:spPr>
        <p:txBody>
          <a:bodyPr wrap="none">
            <a:spAutoFit/>
          </a:bodyPr>
          <a:lstStyle/>
          <a:p>
            <a:r>
              <a:rPr lang="en-US" dirty="0"/>
              <a:t>2. </a:t>
            </a:r>
            <a:r>
              <a:rPr lang="en-US" b="1" dirty="0"/>
              <a:t>Chart Design and Selection</a:t>
            </a:r>
            <a:endParaRPr lang="en-US" dirty="0"/>
          </a:p>
        </p:txBody>
      </p:sp>
      <p:sp>
        <p:nvSpPr>
          <p:cNvPr id="7" name="Rectangle 6"/>
          <p:cNvSpPr/>
          <p:nvPr/>
        </p:nvSpPr>
        <p:spPr>
          <a:xfrm>
            <a:off x="1423818" y="3707705"/>
            <a:ext cx="3300134" cy="369332"/>
          </a:xfrm>
          <a:prstGeom prst="rect">
            <a:avLst/>
          </a:prstGeom>
        </p:spPr>
        <p:txBody>
          <a:bodyPr wrap="none">
            <a:spAutoFit/>
          </a:bodyPr>
          <a:lstStyle/>
          <a:p>
            <a:r>
              <a:rPr lang="en-US" dirty="0"/>
              <a:t>3. </a:t>
            </a:r>
            <a:r>
              <a:rPr lang="en-US" b="1" dirty="0"/>
              <a:t>Advanced Analysis Techniques</a:t>
            </a:r>
            <a:endParaRPr lang="en-US" dirty="0"/>
          </a:p>
        </p:txBody>
      </p:sp>
      <p:sp>
        <p:nvSpPr>
          <p:cNvPr id="10" name="Rectangle 9"/>
          <p:cNvSpPr/>
          <p:nvPr/>
        </p:nvSpPr>
        <p:spPr>
          <a:xfrm>
            <a:off x="1458309" y="4077037"/>
            <a:ext cx="3222036" cy="369332"/>
          </a:xfrm>
          <a:prstGeom prst="rect">
            <a:avLst/>
          </a:prstGeom>
        </p:spPr>
        <p:txBody>
          <a:bodyPr wrap="none">
            <a:spAutoFit/>
          </a:bodyPr>
          <a:lstStyle/>
          <a:p>
            <a:r>
              <a:rPr lang="en-US" dirty="0"/>
              <a:t>4. </a:t>
            </a:r>
            <a:r>
              <a:rPr lang="en-US" b="1" dirty="0"/>
              <a:t>Visualization Implementation</a:t>
            </a:r>
            <a:endParaRPr lang="en-US" dirty="0"/>
          </a:p>
        </p:txBody>
      </p:sp>
      <p:sp>
        <p:nvSpPr>
          <p:cNvPr id="11" name="Rectangle 10"/>
          <p:cNvSpPr/>
          <p:nvPr/>
        </p:nvSpPr>
        <p:spPr>
          <a:xfrm>
            <a:off x="1458309" y="4468383"/>
            <a:ext cx="2205155" cy="369332"/>
          </a:xfrm>
          <a:prstGeom prst="rect">
            <a:avLst/>
          </a:prstGeom>
        </p:spPr>
        <p:txBody>
          <a:bodyPr wrap="none">
            <a:spAutoFit/>
          </a:bodyPr>
          <a:lstStyle/>
          <a:p>
            <a:r>
              <a:rPr lang="en-US" dirty="0"/>
              <a:t>5. </a:t>
            </a:r>
            <a:r>
              <a:rPr lang="en-US" b="1" dirty="0"/>
              <a:t>Review and Iterate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1145587882"/>
              </p:ext>
            </p:extLst>
          </p:nvPr>
        </p:nvGraphicFramePr>
        <p:xfrm>
          <a:off x="1828800" y="1295399"/>
          <a:ext cx="6858000" cy="4295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228600" y="1213008"/>
            <a:ext cx="9601200" cy="1323439"/>
          </a:xfrm>
          <a:prstGeom prst="rect">
            <a:avLst/>
          </a:prstGeom>
        </p:spPr>
        <p:txBody>
          <a:bodyPr wrap="square">
            <a:spAutoFit/>
          </a:bodyPr>
          <a:lstStyle/>
          <a:p>
            <a:r>
              <a:rPr lang="en-US" sz="2000" dirty="0"/>
              <a:t>Visualizing employee attendance trends with Excel charts offers profound insights and actionable intelligence that can significantly enhance organizational management and decision-making processes. Here's a comprehensive conclusion based on the benefits and results of using Excel for this purpose:</a:t>
            </a:r>
          </a:p>
        </p:txBody>
      </p:sp>
      <p:sp>
        <p:nvSpPr>
          <p:cNvPr id="4" name="Rectangle 3"/>
          <p:cNvSpPr/>
          <p:nvPr/>
        </p:nvSpPr>
        <p:spPr>
          <a:xfrm>
            <a:off x="304800" y="2667000"/>
            <a:ext cx="2949846" cy="369332"/>
          </a:xfrm>
          <a:prstGeom prst="rect">
            <a:avLst/>
          </a:prstGeom>
        </p:spPr>
        <p:txBody>
          <a:bodyPr wrap="none">
            <a:spAutoFit/>
          </a:bodyPr>
          <a:lstStyle/>
          <a:p>
            <a:r>
              <a:rPr lang="en-US" dirty="0"/>
              <a:t>1. Enhanced Decision-Making</a:t>
            </a:r>
          </a:p>
        </p:txBody>
      </p:sp>
      <p:sp>
        <p:nvSpPr>
          <p:cNvPr id="5" name="Rectangle 4"/>
          <p:cNvSpPr/>
          <p:nvPr/>
        </p:nvSpPr>
        <p:spPr>
          <a:xfrm>
            <a:off x="304800" y="3061570"/>
            <a:ext cx="3398623" cy="369332"/>
          </a:xfrm>
          <a:prstGeom prst="rect">
            <a:avLst/>
          </a:prstGeom>
        </p:spPr>
        <p:txBody>
          <a:bodyPr wrap="none">
            <a:spAutoFit/>
          </a:bodyPr>
          <a:lstStyle/>
          <a:p>
            <a:r>
              <a:rPr lang="en-US" dirty="0"/>
              <a:t>2. Improved Organizational Insight</a:t>
            </a:r>
          </a:p>
        </p:txBody>
      </p:sp>
      <p:sp>
        <p:nvSpPr>
          <p:cNvPr id="6" name="Rectangle 5"/>
          <p:cNvSpPr/>
          <p:nvPr/>
        </p:nvSpPr>
        <p:spPr>
          <a:xfrm>
            <a:off x="304800" y="3396570"/>
            <a:ext cx="2857653" cy="369332"/>
          </a:xfrm>
          <a:prstGeom prst="rect">
            <a:avLst/>
          </a:prstGeom>
        </p:spPr>
        <p:txBody>
          <a:bodyPr wrap="square">
            <a:spAutoFit/>
          </a:bodyPr>
          <a:lstStyle/>
          <a:p>
            <a:r>
              <a:rPr lang="en-US" dirty="0"/>
              <a:t>3. Streamlined Data Analysis</a:t>
            </a:r>
          </a:p>
        </p:txBody>
      </p:sp>
      <p:sp>
        <p:nvSpPr>
          <p:cNvPr id="7" name="Rectangle 6"/>
          <p:cNvSpPr/>
          <p:nvPr/>
        </p:nvSpPr>
        <p:spPr>
          <a:xfrm>
            <a:off x="228600" y="3651195"/>
            <a:ext cx="4257832" cy="369332"/>
          </a:xfrm>
          <a:prstGeom prst="rect">
            <a:avLst/>
          </a:prstGeom>
        </p:spPr>
        <p:txBody>
          <a:bodyPr wrap="none">
            <a:spAutoFit/>
          </a:bodyPr>
          <a:lstStyle/>
          <a:p>
            <a:r>
              <a:rPr lang="en-US" dirty="0"/>
              <a:t>4. Enhanced Communication and Reporting</a:t>
            </a:r>
          </a:p>
        </p:txBody>
      </p:sp>
      <p:sp>
        <p:nvSpPr>
          <p:cNvPr id="8" name="Rectangle 7"/>
          <p:cNvSpPr/>
          <p:nvPr/>
        </p:nvSpPr>
        <p:spPr>
          <a:xfrm>
            <a:off x="257827" y="4076801"/>
            <a:ext cx="5341302" cy="369332"/>
          </a:xfrm>
          <a:prstGeom prst="rect">
            <a:avLst/>
          </a:prstGeom>
        </p:spPr>
        <p:txBody>
          <a:bodyPr wrap="square">
            <a:spAutoFit/>
          </a:bodyPr>
          <a:lstStyle/>
          <a:p>
            <a:r>
              <a:rPr lang="en-US" dirty="0"/>
              <a:t>5. Proactive Management and Planning</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815882"/>
          </a:xfrm>
          <a:prstGeom prst="rect">
            <a:avLst/>
          </a:prstGeom>
          <a:noFill/>
        </p:spPr>
        <p:txBody>
          <a:bodyPr wrap="square" rtlCol="0">
            <a:spAutoFit/>
          </a:bodyPr>
          <a:lstStyle/>
          <a:p>
            <a:r>
              <a:rPr lang="en-US" sz="4000" b="1" dirty="0">
                <a:solidFill>
                  <a:srgbClr val="0F0F0F"/>
                </a:solidFill>
                <a:latin typeface="Times New Roman" panose="02020603050405020304" pitchFamily="18" charset="0"/>
                <a:cs typeface="Times New Roman" panose="02020603050405020304" pitchFamily="18" charset="0"/>
              </a:rPr>
              <a:t>V</a:t>
            </a:r>
            <a:r>
              <a:rPr lang="en-US" sz="3600" b="1" dirty="0" smtClean="0">
                <a:solidFill>
                  <a:srgbClr val="0F0F0F"/>
                </a:solidFill>
                <a:latin typeface="Times New Roman" panose="02020603050405020304" pitchFamily="18" charset="0"/>
                <a:cs typeface="Times New Roman" panose="02020603050405020304" pitchFamily="18" charset="0"/>
              </a:rPr>
              <a:t>ISUALIZING EMPLOYEE ATTENDANCE TRENDS WITH </a:t>
            </a:r>
          </a:p>
          <a:p>
            <a:r>
              <a:rPr lang="en-US" sz="3600" b="1" dirty="0" smtClean="0">
                <a:solidFill>
                  <a:srgbClr val="0F0F0F"/>
                </a:solidFill>
                <a:latin typeface="Times New Roman" panose="02020603050405020304" pitchFamily="18" charset="0"/>
                <a:cs typeface="Times New Roman" panose="02020603050405020304" pitchFamily="18" charset="0"/>
              </a:rPr>
              <a:t>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15028" y="1049055"/>
            <a:ext cx="9919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10"/>
          <p:cNvSpPr/>
          <p:nvPr/>
        </p:nvSpPr>
        <p:spPr>
          <a:xfrm>
            <a:off x="838198" y="1943160"/>
            <a:ext cx="7153275" cy="4524315"/>
          </a:xfrm>
          <a:prstGeom prst="rect">
            <a:avLst/>
          </a:prstGeom>
        </p:spPr>
        <p:txBody>
          <a:bodyPr wrap="square">
            <a:spAutoFit/>
          </a:bodyPr>
          <a:lstStyle/>
          <a:p>
            <a:pPr lvl="1"/>
            <a:r>
              <a:rPr lang="en-US" sz="2400" b="1" dirty="0" smtClean="0"/>
              <a:t>1.Data in accuracy</a:t>
            </a:r>
            <a:endParaRPr lang="en-US" sz="2400" b="1" dirty="0"/>
          </a:p>
          <a:p>
            <a:r>
              <a:rPr lang="en-US" sz="2400" dirty="0"/>
              <a:t> Attendance data contains inaccuracies or inconsistencies, leading to incorrect trend visualizations</a:t>
            </a:r>
          </a:p>
          <a:p>
            <a:r>
              <a:rPr lang="en-US" sz="2400" b="1" dirty="0" smtClean="0"/>
              <a:t>       2.Cluttered </a:t>
            </a:r>
            <a:r>
              <a:rPr lang="en-US" sz="2400" b="1" dirty="0"/>
              <a:t>and Overwhelming Charts</a:t>
            </a:r>
          </a:p>
          <a:p>
            <a:r>
              <a:rPr lang="en-US" sz="2400" dirty="0"/>
              <a:t> Large volumes of attendance data result in cluttered charts that are difficult to interpret.</a:t>
            </a:r>
          </a:p>
          <a:p>
            <a:r>
              <a:rPr lang="en-US" sz="2400" b="1" dirty="0" smtClean="0"/>
              <a:t>       3</a:t>
            </a:r>
            <a:r>
              <a:rPr lang="en-US" sz="2400" b="1" dirty="0"/>
              <a:t>. Problem: Limited Chart Types</a:t>
            </a:r>
          </a:p>
          <a:p>
            <a:r>
              <a:rPr lang="en-US" sz="2400" dirty="0"/>
              <a:t> Excel’s standard chart types do not adequately capture complex attendance trends.</a:t>
            </a:r>
          </a:p>
          <a:p>
            <a:r>
              <a:rPr lang="en-US" sz="2400" b="1" dirty="0" smtClean="0"/>
              <a:t>       4</a:t>
            </a:r>
            <a:r>
              <a:rPr lang="en-US" sz="2400" b="1" dirty="0"/>
              <a:t>. Problem: Lack of Interactivity</a:t>
            </a:r>
          </a:p>
          <a:p>
            <a:r>
              <a:rPr lang="en-US" sz="2400" b="1" dirty="0"/>
              <a:t> </a:t>
            </a:r>
            <a:r>
              <a:rPr lang="en-US" sz="2400" dirty="0"/>
              <a:t>Excel charts lack interactivity, which limits users' ability to explore specific details or drill down into the data.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04801" y="914399"/>
            <a:ext cx="569849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304800" y="2232451"/>
            <a:ext cx="7924800" cy="1938992"/>
          </a:xfrm>
          <a:prstGeom prst="rect">
            <a:avLst/>
          </a:prstGeom>
          <a:noFill/>
        </p:spPr>
        <p:txBody>
          <a:bodyPr wrap="square" rtlCol="0">
            <a:spAutoFit/>
          </a:bodyPr>
          <a:lstStyle/>
          <a:p>
            <a:r>
              <a:rPr lang="en-US" sz="2400" dirty="0"/>
              <a:t>To develop effective visualizations of employee attendance trends using Excel charts, enabling better understanding and analysis of attendance patterns over time. The goal is to provide actionable insights into attendance behaviors to support decision-making in HR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609600" y="2229540"/>
            <a:ext cx="4415947" cy="369332"/>
          </a:xfrm>
          <a:prstGeom prst="rect">
            <a:avLst/>
          </a:prstGeom>
        </p:spPr>
        <p:txBody>
          <a:bodyPr wrap="square">
            <a:spAutoFit/>
          </a:bodyPr>
          <a:lstStyle/>
          <a:p>
            <a:r>
              <a:rPr lang="en-US" dirty="0"/>
              <a:t>1. </a:t>
            </a:r>
            <a:r>
              <a:rPr lang="en-US" b="1" dirty="0"/>
              <a:t>Human Resources (HR) Managers</a:t>
            </a:r>
            <a:endParaRPr lang="en-US" dirty="0"/>
          </a:p>
        </p:txBody>
      </p:sp>
      <p:sp>
        <p:nvSpPr>
          <p:cNvPr id="9" name="Rectangle 8"/>
          <p:cNvSpPr/>
          <p:nvPr/>
        </p:nvSpPr>
        <p:spPr>
          <a:xfrm>
            <a:off x="609600" y="2579132"/>
            <a:ext cx="8924925" cy="369332"/>
          </a:xfrm>
          <a:prstGeom prst="rect">
            <a:avLst/>
          </a:prstGeom>
        </p:spPr>
        <p:txBody>
          <a:bodyPr wrap="square">
            <a:spAutoFit/>
          </a:bodyPr>
          <a:lstStyle/>
          <a:p>
            <a:r>
              <a:rPr lang="en-US" b="1" dirty="0"/>
              <a:t>2. Department </a:t>
            </a:r>
            <a:r>
              <a:rPr lang="en-US" b="1" dirty="0" smtClean="0"/>
              <a:t>Managers</a:t>
            </a:r>
            <a:endParaRPr lang="en-US" b="1" dirty="0"/>
          </a:p>
        </p:txBody>
      </p:sp>
      <p:sp>
        <p:nvSpPr>
          <p:cNvPr id="10" name="Rectangle 9"/>
          <p:cNvSpPr/>
          <p:nvPr/>
        </p:nvSpPr>
        <p:spPr>
          <a:xfrm>
            <a:off x="609600" y="2948464"/>
            <a:ext cx="7275095" cy="369332"/>
          </a:xfrm>
          <a:prstGeom prst="rect">
            <a:avLst/>
          </a:prstGeom>
        </p:spPr>
        <p:txBody>
          <a:bodyPr wrap="square">
            <a:spAutoFit/>
          </a:bodyPr>
          <a:lstStyle/>
          <a:p>
            <a:r>
              <a:rPr lang="en-US" dirty="0"/>
              <a:t>3. </a:t>
            </a:r>
            <a:r>
              <a:rPr lang="en-US" b="1" dirty="0"/>
              <a:t>Executives and Senior Leadership</a:t>
            </a:r>
            <a:endParaRPr lang="en-US" dirty="0"/>
          </a:p>
        </p:txBody>
      </p:sp>
      <p:sp>
        <p:nvSpPr>
          <p:cNvPr id="11" name="Rectangle 10"/>
          <p:cNvSpPr/>
          <p:nvPr/>
        </p:nvSpPr>
        <p:spPr>
          <a:xfrm>
            <a:off x="609600" y="3244334"/>
            <a:ext cx="7058241" cy="369332"/>
          </a:xfrm>
          <a:prstGeom prst="rect">
            <a:avLst/>
          </a:prstGeom>
        </p:spPr>
        <p:txBody>
          <a:bodyPr wrap="square">
            <a:spAutoFit/>
          </a:bodyPr>
          <a:lstStyle/>
          <a:p>
            <a:r>
              <a:rPr lang="en-US" dirty="0"/>
              <a:t>4. </a:t>
            </a:r>
            <a:r>
              <a:rPr lang="en-US" b="1" dirty="0"/>
              <a:t>Finance and Budget Analysts</a:t>
            </a:r>
            <a:endParaRPr lang="en-US" dirty="0"/>
          </a:p>
        </p:txBody>
      </p:sp>
      <p:sp>
        <p:nvSpPr>
          <p:cNvPr id="13" name="Rectangle 12"/>
          <p:cNvSpPr/>
          <p:nvPr/>
        </p:nvSpPr>
        <p:spPr>
          <a:xfrm>
            <a:off x="609600" y="3613666"/>
            <a:ext cx="2470651" cy="369332"/>
          </a:xfrm>
          <a:prstGeom prst="rect">
            <a:avLst/>
          </a:prstGeom>
        </p:spPr>
        <p:txBody>
          <a:bodyPr wrap="square">
            <a:spAutoFit/>
          </a:bodyPr>
          <a:lstStyle/>
          <a:p>
            <a:r>
              <a:rPr lang="en-US" dirty="0"/>
              <a:t>5. </a:t>
            </a:r>
            <a:r>
              <a:rPr lang="en-US" b="1" dirty="0"/>
              <a:t>IT and Data Analysts</a:t>
            </a:r>
            <a:endParaRPr lang="en-US" dirty="0"/>
          </a:p>
        </p:txBody>
      </p:sp>
      <p:sp>
        <p:nvSpPr>
          <p:cNvPr id="14" name="Rectangle 13"/>
          <p:cNvSpPr/>
          <p:nvPr/>
        </p:nvSpPr>
        <p:spPr>
          <a:xfrm>
            <a:off x="609600" y="3993923"/>
            <a:ext cx="1752600" cy="369332"/>
          </a:xfrm>
          <a:prstGeom prst="rect">
            <a:avLst/>
          </a:prstGeom>
        </p:spPr>
        <p:txBody>
          <a:bodyPr wrap="square">
            <a:spAutoFit/>
          </a:bodyPr>
          <a:lstStyle/>
          <a:p>
            <a:r>
              <a:rPr lang="en-US" dirty="0"/>
              <a:t>6. </a:t>
            </a:r>
            <a:r>
              <a:rPr lang="en-US" b="1" dirty="0"/>
              <a:t>Employees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1696253"/>
            <a:ext cx="6762750" cy="1477328"/>
          </a:xfrm>
          <a:prstGeom prst="rect">
            <a:avLst/>
          </a:prstGeom>
        </p:spPr>
        <p:txBody>
          <a:bodyPr wrap="square">
            <a:spAutoFit/>
          </a:bodyPr>
          <a:lstStyle/>
          <a:p>
            <a:r>
              <a:rPr lang="en-US" dirty="0"/>
              <a:t>We provide a comprehensive solution for visualizing employee attendance trends using Excel charts. This solution leverages Excel’s powerful data visualization and analysis tools to offer clear, actionable insights into attendance patterns, helping organizations optimize their HR practices and make informed decisions.</a:t>
            </a:r>
          </a:p>
        </p:txBody>
      </p:sp>
      <p:sp>
        <p:nvSpPr>
          <p:cNvPr id="11" name="Rectangle 10"/>
          <p:cNvSpPr/>
          <p:nvPr/>
        </p:nvSpPr>
        <p:spPr>
          <a:xfrm>
            <a:off x="3048000" y="3752166"/>
            <a:ext cx="3048000" cy="369332"/>
          </a:xfrm>
          <a:prstGeom prst="rect">
            <a:avLst/>
          </a:prstGeom>
        </p:spPr>
        <p:txBody>
          <a:bodyPr wrap="square">
            <a:spAutoFit/>
          </a:bodyPr>
          <a:lstStyle/>
          <a:p>
            <a:r>
              <a:rPr lang="en-US" dirty="0"/>
              <a:t>2. Improved HR Management</a:t>
            </a:r>
          </a:p>
        </p:txBody>
      </p:sp>
      <p:sp>
        <p:nvSpPr>
          <p:cNvPr id="12" name="Rectangle 11"/>
          <p:cNvSpPr/>
          <p:nvPr/>
        </p:nvSpPr>
        <p:spPr>
          <a:xfrm>
            <a:off x="3034079" y="4121498"/>
            <a:ext cx="3075842" cy="369332"/>
          </a:xfrm>
          <a:prstGeom prst="rect">
            <a:avLst/>
          </a:prstGeom>
        </p:spPr>
        <p:txBody>
          <a:bodyPr wrap="none">
            <a:spAutoFit/>
          </a:bodyPr>
          <a:lstStyle/>
          <a:p>
            <a:r>
              <a:rPr lang="en-US" dirty="0"/>
              <a:t>3. Efficient Resource Allocation</a:t>
            </a:r>
          </a:p>
        </p:txBody>
      </p:sp>
      <p:sp>
        <p:nvSpPr>
          <p:cNvPr id="13" name="Rectangle 12"/>
          <p:cNvSpPr/>
          <p:nvPr/>
        </p:nvSpPr>
        <p:spPr>
          <a:xfrm>
            <a:off x="3048000" y="4454624"/>
            <a:ext cx="4303410" cy="369332"/>
          </a:xfrm>
          <a:prstGeom prst="rect">
            <a:avLst/>
          </a:prstGeom>
        </p:spPr>
        <p:txBody>
          <a:bodyPr wrap="square">
            <a:spAutoFit/>
          </a:bodyPr>
          <a:lstStyle/>
          <a:p>
            <a:r>
              <a:rPr lang="en-US" dirty="0"/>
              <a:t>4. Enhanced Reporting and Communication</a:t>
            </a:r>
          </a:p>
        </p:txBody>
      </p:sp>
      <p:sp>
        <p:nvSpPr>
          <p:cNvPr id="14" name="Rectangle 13"/>
          <p:cNvSpPr/>
          <p:nvPr/>
        </p:nvSpPr>
        <p:spPr>
          <a:xfrm>
            <a:off x="3046701" y="4796425"/>
            <a:ext cx="3198120" cy="369332"/>
          </a:xfrm>
          <a:prstGeom prst="rect">
            <a:avLst/>
          </a:prstGeom>
        </p:spPr>
        <p:txBody>
          <a:bodyPr wrap="none">
            <a:spAutoFit/>
          </a:bodyPr>
          <a:lstStyle/>
          <a:p>
            <a:r>
              <a:rPr lang="en-US" dirty="0"/>
              <a:t>5. Automation and Time Savings</a:t>
            </a:r>
          </a:p>
        </p:txBody>
      </p:sp>
      <p:sp>
        <p:nvSpPr>
          <p:cNvPr id="15" name="Rectangle 14"/>
          <p:cNvSpPr/>
          <p:nvPr/>
        </p:nvSpPr>
        <p:spPr>
          <a:xfrm>
            <a:off x="2695574" y="3059668"/>
            <a:ext cx="6096000" cy="369332"/>
          </a:xfrm>
          <a:prstGeom prst="rect">
            <a:avLst/>
          </a:prstGeom>
        </p:spPr>
        <p:txBody>
          <a:bodyPr>
            <a:spAutoFit/>
          </a:bodyPr>
          <a:lstStyle/>
          <a:p>
            <a:r>
              <a:rPr lang="en-US" b="1" dirty="0"/>
              <a:t>Value </a:t>
            </a:r>
            <a:r>
              <a:rPr lang="en-US" b="1" dirty="0" smtClean="0"/>
              <a:t>Proposition</a:t>
            </a:r>
            <a:endParaRPr lang="en-US" b="1" dirty="0"/>
          </a:p>
        </p:txBody>
      </p:sp>
      <p:sp>
        <p:nvSpPr>
          <p:cNvPr id="16" name="Rectangle 15"/>
          <p:cNvSpPr/>
          <p:nvPr/>
        </p:nvSpPr>
        <p:spPr>
          <a:xfrm>
            <a:off x="3048000" y="3429000"/>
            <a:ext cx="2949846" cy="369332"/>
          </a:xfrm>
          <a:prstGeom prst="rect">
            <a:avLst/>
          </a:prstGeom>
        </p:spPr>
        <p:txBody>
          <a:bodyPr wrap="none">
            <a:spAutoFit/>
          </a:bodyPr>
          <a:lstStyle/>
          <a:p>
            <a:r>
              <a:rPr lang="en-US" dirty="0"/>
              <a:t>1. Enhanced Decision-Making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228600" y="457200"/>
            <a:ext cx="10681335" cy="758190"/>
          </a:xfrm>
        </p:spPr>
        <p:txBody>
          <a:bodyPr/>
          <a:lstStyle/>
          <a:p>
            <a:r>
              <a:rPr lang="en-IN" dirty="0"/>
              <a:t>Dataset Description</a:t>
            </a:r>
          </a:p>
        </p:txBody>
      </p:sp>
      <p:sp>
        <p:nvSpPr>
          <p:cNvPr id="3" name="Rectangle 2"/>
          <p:cNvSpPr/>
          <p:nvPr/>
        </p:nvSpPr>
        <p:spPr>
          <a:xfrm>
            <a:off x="381000" y="1588883"/>
            <a:ext cx="8305800" cy="1323439"/>
          </a:xfrm>
          <a:prstGeom prst="rect">
            <a:avLst/>
          </a:prstGeom>
        </p:spPr>
        <p:txBody>
          <a:bodyPr wrap="square">
            <a:spAutoFit/>
          </a:bodyPr>
          <a:lstStyle/>
          <a:p>
            <a:r>
              <a:rPr lang="en-US" sz="2000" dirty="0"/>
              <a:t>To effectively visualize employee attendance trends using Excel charts, the dataset needs to be well-structured and comprehensive. Below is a detailed description of the dataset components necessary for creating meaningful visualizations.</a:t>
            </a:r>
          </a:p>
        </p:txBody>
      </p:sp>
      <p:graphicFrame>
        <p:nvGraphicFramePr>
          <p:cNvPr id="7" name="Table 6"/>
          <p:cNvGraphicFramePr>
            <a:graphicFrameLocks noGrp="1"/>
          </p:cNvGraphicFramePr>
          <p:nvPr>
            <p:extLst>
              <p:ext uri="{D42A27DB-BD31-4B8C-83A1-F6EECF244321}">
                <p14:modId xmlns:p14="http://schemas.microsoft.com/office/powerpoint/2010/main" val="3104127619"/>
              </p:ext>
            </p:extLst>
          </p:nvPr>
        </p:nvGraphicFramePr>
        <p:xfrm>
          <a:off x="6248400" y="3352800"/>
          <a:ext cx="10972800" cy="365760"/>
        </p:xfrm>
        <a:graphic>
          <a:graphicData uri="http://schemas.openxmlformats.org/drawingml/2006/table">
            <a:tbl>
              <a:tblPr/>
              <a:tblGrid>
                <a:gridCol w="1219200"/>
                <a:gridCol w="1219200"/>
                <a:gridCol w="1219200"/>
                <a:gridCol w="1219200"/>
                <a:gridCol w="1219200"/>
                <a:gridCol w="1219200"/>
                <a:gridCol w="1219200"/>
                <a:gridCol w="1219200"/>
                <a:gridCol w="1219200"/>
              </a:tblGrid>
              <a:tr h="0">
                <a:tc>
                  <a:txBody>
                    <a:bodyPr/>
                    <a:lstStyle/>
                    <a:p>
                      <a:endParaRPr lang="en-US" dirty="0"/>
                    </a:p>
                  </a:txBody>
                  <a:tcPr anchor="ctr">
                    <a:lnL>
                      <a:noFill/>
                    </a:lnL>
                    <a:lnR>
                      <a:noFill/>
                    </a:lnR>
                    <a:lnT>
                      <a:noFill/>
                    </a:lnT>
                    <a:lnB>
                      <a:noFill/>
                    </a:lnB>
                  </a:tcPr>
                </a:tc>
                <a:tc>
                  <a:txBody>
                    <a:bodyPr/>
                    <a:lstStyle/>
                    <a:p>
                      <a:endParaRPr lang="en-US"/>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c>
                  <a:txBody>
                    <a:bodyPr/>
                    <a:lstStyle/>
                    <a:p>
                      <a:endParaRPr lang="en-US"/>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c>
                  <a:txBody>
                    <a:bodyPr/>
                    <a:lstStyle/>
                    <a:p>
                      <a:endParaRPr lang="en-US"/>
                    </a:p>
                  </a:txBody>
                  <a:tcPr anchor="ctr">
                    <a:lnL>
                      <a:noFill/>
                    </a:lnL>
                    <a:lnR>
                      <a:noFill/>
                    </a:lnR>
                    <a:lnT>
                      <a:noFill/>
                    </a:lnT>
                    <a:lnB>
                      <a:noFill/>
                    </a:lnB>
                  </a:tcPr>
                </a:tc>
                <a:tc>
                  <a:txBody>
                    <a:bodyPr/>
                    <a:lstStyle/>
                    <a:p>
                      <a:endParaRPr lang="en-US"/>
                    </a:p>
                  </a:txBody>
                  <a:tcPr anchor="ctr">
                    <a:lnL>
                      <a:noFill/>
                    </a:lnL>
                    <a:lnR>
                      <a:noFill/>
                    </a:lnR>
                    <a:lnT>
                      <a:noFill/>
                    </a:lnT>
                    <a:lnB>
                      <a:noFill/>
                    </a:lnB>
                  </a:tcPr>
                </a:tc>
                <a:tc>
                  <a:txBody>
                    <a:bodyPr/>
                    <a:lstStyle/>
                    <a:p>
                      <a:endParaRPr lang="en-US"/>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29907048"/>
              </p:ext>
            </p:extLst>
          </p:nvPr>
        </p:nvGraphicFramePr>
        <p:xfrm>
          <a:off x="9753600" y="4419600"/>
          <a:ext cx="6667497" cy="1317622"/>
        </p:xfrm>
        <a:graphic>
          <a:graphicData uri="http://schemas.openxmlformats.org/drawingml/2006/table">
            <a:tbl>
              <a:tblPr/>
              <a:tblGrid>
                <a:gridCol w="740833"/>
                <a:gridCol w="740833"/>
                <a:gridCol w="740833"/>
                <a:gridCol w="368298"/>
                <a:gridCol w="1113368"/>
                <a:gridCol w="740833"/>
                <a:gridCol w="740833"/>
                <a:gridCol w="740833"/>
                <a:gridCol w="740833"/>
              </a:tblGrid>
              <a:tr h="1317622">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c>
                  <a:txBody>
                    <a:bodyPr/>
                    <a:lstStyle/>
                    <a:p>
                      <a:r>
                        <a:rPr lang="en-US" dirty="0" smtClean="0"/>
                        <a:t>7.5</a:t>
                      </a:r>
                      <a:endParaRPr lang="en-US" dirty="0"/>
                    </a:p>
                  </a:txBody>
                  <a:tcPr anchor="ctr">
                    <a:lnL>
                      <a:noFill/>
                    </a:lnL>
                    <a:lnR>
                      <a:noFill/>
                    </a:lnR>
                    <a:lnT>
                      <a:noFill/>
                    </a:lnT>
                    <a:lnB>
                      <a:noFill/>
                    </a:lnB>
                  </a:tcPr>
                </a:tc>
                <a:tc>
                  <a:txBody>
                    <a:bodyPr/>
                    <a:lstStyle/>
                    <a:p>
                      <a:r>
                        <a:rPr lang="en-US" dirty="0" smtClean="0"/>
                        <a:t>-</a:t>
                      </a:r>
                      <a:endParaRPr lang="en-US" dirty="0"/>
                    </a:p>
                  </a:txBody>
                  <a:tcPr anchor="ctr">
                    <a:lnL>
                      <a:noFill/>
                    </a:lnL>
                    <a:lnR>
                      <a:noFill/>
                    </a:lnR>
                    <a:lnT>
                      <a:noFill/>
                    </a:lnT>
                    <a:lnB>
                      <a:noFill/>
                    </a:lnB>
                  </a:tcPr>
                </a:tc>
                <a:tc>
                  <a:txBody>
                    <a:bodyPr/>
                    <a:lstStyle/>
                    <a:p>
                      <a:r>
                        <a:rPr lang="en-US" dirty="0" smtClean="0"/>
                        <a:t>Susan Clark</a:t>
                      </a:r>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79983476"/>
              </p:ext>
            </p:extLst>
          </p:nvPr>
        </p:nvGraphicFramePr>
        <p:xfrm>
          <a:off x="304425" y="5715000"/>
          <a:ext cx="10896597" cy="1905000"/>
        </p:xfrm>
        <a:graphic>
          <a:graphicData uri="http://schemas.openxmlformats.org/drawingml/2006/table">
            <a:tbl>
              <a:tblPr/>
              <a:tblGrid>
                <a:gridCol w="1210733"/>
                <a:gridCol w="1210733"/>
                <a:gridCol w="1210733"/>
                <a:gridCol w="1210733"/>
                <a:gridCol w="1210733"/>
                <a:gridCol w="1210733"/>
                <a:gridCol w="1210733"/>
                <a:gridCol w="1210733"/>
                <a:gridCol w="1210733"/>
              </a:tblGrid>
              <a:tr h="1905000">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c>
                  <a:txBody>
                    <a:bodyPr/>
                    <a:lstStyle/>
                    <a:p>
                      <a:endParaRPr lang="en-US"/>
                    </a:p>
                  </a:txBody>
                  <a:tcPr anchor="ctr">
                    <a:lnL>
                      <a:noFill/>
                    </a:lnL>
                    <a:lnR>
                      <a:noFill/>
                    </a:lnR>
                    <a:lnT>
                      <a:noFill/>
                    </a:lnT>
                    <a:lnB>
                      <a:noFill/>
                    </a:lnB>
                  </a:tcPr>
                </a:tc>
                <a:tc>
                  <a:txBody>
                    <a:bodyPr/>
                    <a:lstStyle/>
                    <a:p>
                      <a:endParaRPr lang="en-US"/>
                    </a:p>
                  </a:txBody>
                  <a:tcPr anchor="ctr">
                    <a:lnL>
                      <a:noFill/>
                    </a:lnL>
                    <a:lnR>
                      <a:noFill/>
                    </a:lnR>
                    <a:lnT>
                      <a:noFill/>
                    </a:lnT>
                    <a:lnB>
                      <a:noFill/>
                    </a:lnB>
                  </a:tcPr>
                </a:tc>
                <a:tc>
                  <a:txBody>
                    <a:bodyPr/>
                    <a:lstStyle/>
                    <a:p>
                      <a:endParaRPr lang="en-US"/>
                    </a:p>
                  </a:txBody>
                  <a:tcPr anchor="ctr">
                    <a:lnL>
                      <a:noFill/>
                    </a:lnL>
                    <a:lnR>
                      <a:noFill/>
                    </a:lnR>
                    <a:lnT>
                      <a:noFill/>
                    </a:lnT>
                    <a:lnB>
                      <a:noFill/>
                    </a:lnB>
                  </a:tcPr>
                </a:tc>
                <a:tc>
                  <a:txBody>
                    <a:bodyPr/>
                    <a:lstStyle/>
                    <a:p>
                      <a:endParaRPr lang="en-US"/>
                    </a:p>
                  </a:txBody>
                  <a:tcPr anchor="ctr">
                    <a:lnL>
                      <a:noFill/>
                    </a:lnL>
                    <a:lnR>
                      <a:noFill/>
                    </a:lnR>
                    <a:lnT>
                      <a:noFill/>
                    </a:lnT>
                    <a:lnB>
                      <a:noFill/>
                    </a:lnB>
                  </a:tcPr>
                </a:tc>
                <a:tc>
                  <a:txBody>
                    <a:bodyPr/>
                    <a:lstStyle/>
                    <a:p>
                      <a:endParaRPr lang="en-US"/>
                    </a:p>
                  </a:txBody>
                  <a:tcPr anchor="ctr">
                    <a:lnL>
                      <a:noFill/>
                    </a:lnL>
                    <a:lnR>
                      <a:noFill/>
                    </a:lnR>
                    <a:lnT>
                      <a:noFill/>
                    </a:lnT>
                    <a:lnB>
                      <a:noFill/>
                    </a:lnB>
                  </a:tcPr>
                </a:tc>
                <a:tc>
                  <a:txBody>
                    <a:bodyPr/>
                    <a:lstStyle/>
                    <a:p>
                      <a:endParaRPr lang="en-US"/>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r>
            </a:tbl>
          </a:graphicData>
        </a:graphic>
      </p:graphicFrame>
      <p:sp>
        <p:nvSpPr>
          <p:cNvPr id="12" name="Rectangle 11"/>
          <p:cNvSpPr/>
          <p:nvPr/>
        </p:nvSpPr>
        <p:spPr>
          <a:xfrm>
            <a:off x="762000" y="3059668"/>
            <a:ext cx="2351555" cy="369332"/>
          </a:xfrm>
          <a:prstGeom prst="rect">
            <a:avLst/>
          </a:prstGeom>
        </p:spPr>
        <p:txBody>
          <a:bodyPr wrap="square">
            <a:spAutoFit/>
          </a:bodyPr>
          <a:lstStyle/>
          <a:p>
            <a:r>
              <a:rPr lang="en-US" dirty="0"/>
              <a:t>1. </a:t>
            </a:r>
            <a:r>
              <a:rPr lang="en-US" b="1" dirty="0"/>
              <a:t>Dataset Overview</a:t>
            </a:r>
            <a:endParaRPr lang="en-US" dirty="0"/>
          </a:p>
        </p:txBody>
      </p:sp>
      <p:sp>
        <p:nvSpPr>
          <p:cNvPr id="13" name="Rectangle 12"/>
          <p:cNvSpPr/>
          <p:nvPr/>
        </p:nvSpPr>
        <p:spPr>
          <a:xfrm>
            <a:off x="727928" y="3429000"/>
            <a:ext cx="1462708" cy="369332"/>
          </a:xfrm>
          <a:prstGeom prst="rect">
            <a:avLst/>
          </a:prstGeom>
        </p:spPr>
        <p:txBody>
          <a:bodyPr wrap="none">
            <a:spAutoFit/>
          </a:bodyPr>
          <a:lstStyle/>
          <a:p>
            <a:r>
              <a:rPr lang="en-US" dirty="0"/>
              <a:t>2. </a:t>
            </a:r>
            <a:r>
              <a:rPr lang="en-US" b="1" dirty="0"/>
              <a:t>Data Fields</a:t>
            </a:r>
            <a:endParaRPr lang="en-US" dirty="0"/>
          </a:p>
        </p:txBody>
      </p:sp>
      <p:sp>
        <p:nvSpPr>
          <p:cNvPr id="14" name="Rectangle 13"/>
          <p:cNvSpPr/>
          <p:nvPr/>
        </p:nvSpPr>
        <p:spPr>
          <a:xfrm>
            <a:off x="762000" y="3798331"/>
            <a:ext cx="8416072" cy="2585323"/>
          </a:xfrm>
          <a:prstGeom prst="rect">
            <a:avLst/>
          </a:prstGeom>
        </p:spPr>
        <p:txBody>
          <a:bodyPr wrap="square">
            <a:spAutoFit/>
          </a:bodyPr>
          <a:lstStyle/>
          <a:p>
            <a:r>
              <a:rPr lang="en-US" b="1" dirty="0" smtClean="0"/>
              <a:t>3. </a:t>
            </a:r>
            <a:r>
              <a:rPr lang="en-US" b="1" dirty="0"/>
              <a:t>Data Preparation Steps</a:t>
            </a:r>
          </a:p>
          <a:p>
            <a:r>
              <a:rPr lang="en-US" b="1" dirty="0" smtClean="0"/>
              <a:t>   Data </a:t>
            </a:r>
            <a:r>
              <a:rPr lang="en-US" b="1" dirty="0"/>
              <a:t>Cleaning:</a:t>
            </a:r>
            <a:r>
              <a:rPr lang="en-US" dirty="0"/>
              <a:t> Ensure there are no missing values or inconsistencies in the dataset. Correct any data entry errors and standardize formats.</a:t>
            </a:r>
          </a:p>
          <a:p>
            <a:r>
              <a:rPr lang="en-US" b="1" dirty="0" smtClean="0"/>
              <a:t>   Data </a:t>
            </a:r>
            <a:r>
              <a:rPr lang="en-US" b="1" dirty="0"/>
              <a:t>Aggregation:</a:t>
            </a:r>
            <a:r>
              <a:rPr lang="en-US" dirty="0"/>
              <a:t> Aggregate data as needed, such as summarizing hours worked per week or month, to make it suitable for trend analysis.</a:t>
            </a:r>
          </a:p>
          <a:p>
            <a:r>
              <a:rPr lang="en-US" b="1" dirty="0" smtClean="0"/>
              <a:t>   Date </a:t>
            </a:r>
            <a:r>
              <a:rPr lang="en-US" b="1" dirty="0"/>
              <a:t>Formatting:</a:t>
            </a:r>
            <a:r>
              <a:rPr lang="en-US" dirty="0"/>
              <a:t> Ensure that the date field is formatted correctly for time-based analysis.</a:t>
            </a:r>
          </a:p>
          <a:p>
            <a:r>
              <a:rPr lang="en-US" b="1" dirty="0" smtClean="0"/>
              <a:t>   Categorization</a:t>
            </a:r>
            <a:r>
              <a:rPr lang="en-US" b="1" dirty="0"/>
              <a:t>:</a:t>
            </a:r>
            <a:r>
              <a:rPr lang="en-US" dirty="0"/>
              <a:t> Categorize and label attendance statuses and reasons for absence to facilitate meaningful analysis.</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85654" y="152400"/>
            <a:ext cx="93948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171759" y="233159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81000" y="990600"/>
            <a:ext cx="8972550" cy="1015663"/>
          </a:xfrm>
          <a:prstGeom prst="rect">
            <a:avLst/>
          </a:prstGeom>
        </p:spPr>
        <p:txBody>
          <a:bodyPr wrap="square">
            <a:spAutoFit/>
          </a:bodyPr>
          <a:lstStyle/>
          <a:p>
            <a:r>
              <a:rPr lang="en-US" sz="2000" dirty="0"/>
              <a:t>Our solution stands out by offering a suite of innovative features and capabilities that enhance the visualization and analysis of employee attendance trends. Here’s what makes our solution exceptional:</a:t>
            </a:r>
          </a:p>
        </p:txBody>
      </p:sp>
      <p:sp>
        <p:nvSpPr>
          <p:cNvPr id="11" name="Rectangle 10"/>
          <p:cNvSpPr/>
          <p:nvPr/>
        </p:nvSpPr>
        <p:spPr>
          <a:xfrm>
            <a:off x="2526030" y="2170037"/>
            <a:ext cx="3912738" cy="369332"/>
          </a:xfrm>
          <a:prstGeom prst="rect">
            <a:avLst/>
          </a:prstGeom>
        </p:spPr>
        <p:txBody>
          <a:bodyPr wrap="none">
            <a:spAutoFit/>
          </a:bodyPr>
          <a:lstStyle/>
          <a:p>
            <a:r>
              <a:rPr lang="en-US" dirty="0"/>
              <a:t>1. </a:t>
            </a:r>
            <a:r>
              <a:rPr lang="en-US" b="1" dirty="0"/>
              <a:t>Dynamic and Interactive Dashboards</a:t>
            </a:r>
            <a:endParaRPr lang="en-US" dirty="0"/>
          </a:p>
        </p:txBody>
      </p:sp>
      <p:sp>
        <p:nvSpPr>
          <p:cNvPr id="12" name="Rectangle 11"/>
          <p:cNvSpPr/>
          <p:nvPr/>
        </p:nvSpPr>
        <p:spPr>
          <a:xfrm>
            <a:off x="2556609" y="2563767"/>
            <a:ext cx="3653436" cy="369332"/>
          </a:xfrm>
          <a:prstGeom prst="rect">
            <a:avLst/>
          </a:prstGeom>
        </p:spPr>
        <p:txBody>
          <a:bodyPr wrap="none">
            <a:spAutoFit/>
          </a:bodyPr>
          <a:lstStyle/>
          <a:p>
            <a:r>
              <a:rPr lang="en-US" dirty="0"/>
              <a:t>2. </a:t>
            </a:r>
            <a:r>
              <a:rPr lang="en-US" b="1" dirty="0"/>
              <a:t>Advanced Trend Analysis Features</a:t>
            </a:r>
            <a:endParaRPr lang="en-US" dirty="0"/>
          </a:p>
        </p:txBody>
      </p:sp>
      <p:sp>
        <p:nvSpPr>
          <p:cNvPr id="13" name="Rectangle 12"/>
          <p:cNvSpPr/>
          <p:nvPr/>
        </p:nvSpPr>
        <p:spPr>
          <a:xfrm>
            <a:off x="2526030" y="2933099"/>
            <a:ext cx="4449038" cy="369332"/>
          </a:xfrm>
          <a:prstGeom prst="rect">
            <a:avLst/>
          </a:prstGeom>
        </p:spPr>
        <p:txBody>
          <a:bodyPr wrap="none">
            <a:spAutoFit/>
          </a:bodyPr>
          <a:lstStyle/>
          <a:p>
            <a:r>
              <a:rPr lang="en-US" dirty="0"/>
              <a:t>3. </a:t>
            </a:r>
            <a:r>
              <a:rPr lang="en-US" b="1" dirty="0"/>
              <a:t>Automated and Seamless Data Integration</a:t>
            </a:r>
            <a:endParaRPr lang="en-US" dirty="0"/>
          </a:p>
        </p:txBody>
      </p:sp>
      <p:sp>
        <p:nvSpPr>
          <p:cNvPr id="14" name="Rectangle 13"/>
          <p:cNvSpPr/>
          <p:nvPr/>
        </p:nvSpPr>
        <p:spPr>
          <a:xfrm>
            <a:off x="2526030" y="3376933"/>
            <a:ext cx="3553922" cy="369332"/>
          </a:xfrm>
          <a:prstGeom prst="rect">
            <a:avLst/>
          </a:prstGeom>
        </p:spPr>
        <p:txBody>
          <a:bodyPr wrap="none">
            <a:spAutoFit/>
          </a:bodyPr>
          <a:lstStyle/>
          <a:p>
            <a:r>
              <a:rPr lang="en-US" dirty="0"/>
              <a:t>4. </a:t>
            </a:r>
            <a:r>
              <a:rPr lang="en-US" b="1" dirty="0"/>
              <a:t>Multi-Dimensional Visualizations</a:t>
            </a:r>
            <a:endParaRPr lang="en-US" dirty="0"/>
          </a:p>
        </p:txBody>
      </p:sp>
      <p:sp>
        <p:nvSpPr>
          <p:cNvPr id="15" name="Rectangle 14"/>
          <p:cNvSpPr/>
          <p:nvPr/>
        </p:nvSpPr>
        <p:spPr>
          <a:xfrm>
            <a:off x="2617170" y="3800576"/>
            <a:ext cx="3532314" cy="369332"/>
          </a:xfrm>
          <a:prstGeom prst="rect">
            <a:avLst/>
          </a:prstGeom>
        </p:spPr>
        <p:txBody>
          <a:bodyPr wrap="none">
            <a:spAutoFit/>
          </a:bodyPr>
          <a:lstStyle/>
          <a:p>
            <a:r>
              <a:rPr lang="en-US" dirty="0"/>
              <a:t>5. </a:t>
            </a:r>
            <a:r>
              <a:rPr lang="en-US" b="1" dirty="0"/>
              <a:t>Enhanced Data Exploration Tools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675</Words>
  <Application>Microsoft Office PowerPoint</Application>
  <PresentationFormat>Custom</PresentationFormat>
  <Paragraphs>93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30</cp:revision>
  <dcterms:created xsi:type="dcterms:W3CDTF">2024-03-29T15:07:22Z</dcterms:created>
  <dcterms:modified xsi:type="dcterms:W3CDTF">2024-09-09T03:17:37Z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