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1"/>
  </p:sldMasterIdLst>
  <p:sldIdLst>
    <p:sldId id="262" r:id="rId2"/>
    <p:sldId id="257" r:id="rId3"/>
    <p:sldId id="258" r:id="rId4"/>
    <p:sldId id="269" r:id="rId5"/>
    <p:sldId id="259" r:id="rId6"/>
    <p:sldId id="265" r:id="rId7"/>
    <p:sldId id="267" r:id="rId8"/>
    <p:sldId id="264" r:id="rId9"/>
    <p:sldId id="263" r:id="rId10"/>
    <p:sldId id="261" r:id="rId11"/>
    <p:sldId id="266" r:id="rId12"/>
    <p:sldId id="268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C865F-51AE-5CA2-4D4D-48626034A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0102F6-65E0-9F12-D9CB-9A80FB121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0BF55-FE0F-5382-6BA8-4479DF3BE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30B0-3D6B-4571-AE09-49B182AF899B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830F7-6219-6145-0FC2-44C7F5790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73B0B-3CF1-7984-9731-50786BFEE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DDBF-1231-45A3-9BAA-6C0FB31F26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079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D400D-D587-2AF5-96DE-053841642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190D01-64D0-19A6-377F-627DE8D68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0D6FF-4EAF-A023-2CC3-ED0A985AC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30B0-3D6B-4571-AE09-49B182AF899B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17B32-7A26-3EFB-5FF0-911D105CB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482C2-E84F-82F9-0C30-CB560ECCF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DDBF-1231-45A3-9BAA-6C0FB31F26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485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BBEE4F-0B18-528A-AC63-E50662D5ED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5A8AB4-41D3-B0C1-A233-BFEBFD9CA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6D36E-E593-FF59-6983-4B488918E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30B0-3D6B-4571-AE09-49B182AF899B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BF87A-B458-8CE1-1FFC-9949392F8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C48BD-30D7-A35C-3942-6C01BF896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DDBF-1231-45A3-9BAA-6C0FB31F26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395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D2F13-88E2-3330-E6FA-1828EF4E3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B4CF8-7B56-6602-3A25-BCA06A596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43956-2CD8-8B7B-0117-FA7B9B6D8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30B0-3D6B-4571-AE09-49B182AF899B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F42C4-913A-DEE5-4F43-418D95747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7573B-D24B-7FAC-65F8-8D164E9AE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DDBF-1231-45A3-9BAA-6C0FB31F26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86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23E8B-3DE3-D680-5042-68F97C131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58E2B-8388-5D8C-3AB2-3D31BD9E9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13209-927A-341E-59A9-DFF9B29C2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30B0-3D6B-4571-AE09-49B182AF899B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E707C-977A-092C-9831-FFDC7896E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FF2C0-A867-B547-A89D-CF8852AC3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DDBF-1231-45A3-9BAA-6C0FB31F26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991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7281D-BA14-E633-3AFD-5AA07785A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BA6C5-D097-08AB-EF04-8A02E5E835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DAE2BE-E939-5348-FA44-BF7775E65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72C70-E223-7B34-A2DE-B822EA61C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30B0-3D6B-4571-AE09-49B182AF899B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5097A-2E3C-342A-A0D2-F5B47D21F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5C23C-12A2-E1CF-F971-AEF97F4FC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DDBF-1231-45A3-9BAA-6C0FB31F26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277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CA3E-7A39-61E2-FF15-2CDAA013D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1A623-050B-63E5-8657-A989D1393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C5EE2-4DB6-107E-9ACA-4192B01A0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EDD30D-AED1-B21D-BDD2-8A10054EA1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246102-6F4D-8F34-785B-2D0AA9FE5D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143209-2853-978D-594B-6E144E2B3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30B0-3D6B-4571-AE09-49B182AF899B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A35A18-E7F0-6CA0-C0BB-6CDFCCE0A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FE3387-295B-7DDB-1850-7DE6934A4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DDBF-1231-45A3-9BAA-6C0FB31F26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589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D91FA-DFD5-C369-253F-8E64F1513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D1F4A6-E9D4-BFE8-3571-1510A2518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30B0-3D6B-4571-AE09-49B182AF899B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2788C0-4CDB-35BB-D563-DC2EF27F5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BE80BC-8B0B-A898-404F-C8DFA0AE5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DDBF-1231-45A3-9BAA-6C0FB31F26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534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175488-9BDB-68C0-07EE-FCF44275C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30B0-3D6B-4571-AE09-49B182AF899B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C48C28-C3E4-EFE0-92D6-9531E21C3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5378B5-2834-C26E-95F6-F04F3619B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DDBF-1231-45A3-9BAA-6C0FB31F26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310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FDF90-B93C-F9B1-F6E5-C1DBFC175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677AB-E92F-7F0F-487D-AA76D071E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8962C8-16A5-6E20-8D20-926B88649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0E04DB-00C1-E75D-4085-3DE0FC1FB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30B0-3D6B-4571-AE09-49B182AF899B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BB41E-8EDD-976B-573B-CB2872665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B96AC-756A-6CEA-6D74-E57E27FCF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DDBF-1231-45A3-9BAA-6C0FB31F26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922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F66C5-7252-1C88-89A6-040F2D7D3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3C1B5D-AEEE-8004-6311-8A33D9CE94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696C6D-C897-1E81-CB7B-E742179AE3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F213E-9B2C-D64A-110F-318E6321B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30B0-3D6B-4571-AE09-49B182AF899B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BB24A-C426-6F20-F453-FE99F34E5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27A9F9-561B-5CC8-4821-37E6D5595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DDBF-1231-45A3-9BAA-6C0FB31F26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594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ED9BA5-BF3B-A77C-DC72-E1F5F7D97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93561-9764-A7CF-2BE4-63C4E6F5F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7E270-0491-267E-660E-418F291AE5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830B0-3D6B-4571-AE09-49B182AF899B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758B7-A22C-CD58-3948-C2ADDD6A83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F7C30-C729-C301-72A7-78F9FF5325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FDDBF-1231-45A3-9BAA-6C0FB31F26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833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edaplayground.com/x/EgW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4D55C-0E34-B6C5-4E50-B1436317D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392" y="1045030"/>
            <a:ext cx="9998684" cy="2659224"/>
          </a:xfrm>
        </p:spPr>
        <p:txBody>
          <a:bodyPr>
            <a:normAutofit fontScale="90000"/>
          </a:bodyPr>
          <a:lstStyle/>
          <a:p>
            <a:br>
              <a:rPr lang="en-IN" sz="6000" b="1" u="sng" dirty="0"/>
            </a:br>
            <a:r>
              <a:rPr lang="en-IN" sz="3200" b="1" dirty="0">
                <a:latin typeface="Cooper Black" panose="0208090404030B020404" pitchFamily="18" charset="0"/>
              </a:rPr>
              <a:t>                            </a:t>
            </a:r>
            <a:r>
              <a:rPr lang="en-IN" sz="3200" b="1" u="sng" dirty="0">
                <a:latin typeface="Cooper Black" panose="0208090404030B020404" pitchFamily="18" charset="0"/>
              </a:rPr>
              <a:t>Layered testbench for D flip flop</a:t>
            </a:r>
            <a:br>
              <a:rPr lang="en-IN" sz="3200" b="1" u="sng" dirty="0">
                <a:latin typeface="Cooper Black" panose="0208090404030B020404" pitchFamily="18" charset="0"/>
              </a:rPr>
            </a:br>
            <a:r>
              <a:rPr lang="en-IN" sz="2800" b="1" dirty="0">
                <a:latin typeface="Cooper Black" panose="0208090404030B020404" pitchFamily="18" charset="0"/>
              </a:rPr>
              <a:t>                                                   </a:t>
            </a:r>
            <a:br>
              <a:rPr lang="en-IN" sz="2800" b="1" dirty="0">
                <a:latin typeface="Cooper Black" panose="0208090404030B020404" pitchFamily="18" charset="0"/>
              </a:rPr>
            </a:br>
            <a:br>
              <a:rPr lang="en-IN" sz="2800" b="1" dirty="0">
                <a:latin typeface="Cooper Black" panose="0208090404030B020404" pitchFamily="18" charset="0"/>
              </a:rPr>
            </a:br>
            <a:br>
              <a:rPr lang="en-IN" sz="2800" b="1" dirty="0">
                <a:latin typeface="Arial Narrow" panose="020B0606020202030204" pitchFamily="34" charset="0"/>
              </a:rPr>
            </a:br>
            <a:r>
              <a:rPr lang="en-IN" sz="2800" b="1" dirty="0">
                <a:latin typeface="Arial Narrow" panose="020B0606020202030204" pitchFamily="34" charset="0"/>
              </a:rPr>
              <a:t>                                                    </a:t>
            </a:r>
            <a:r>
              <a:rPr lang="en-IN" sz="2800" b="1" dirty="0" err="1">
                <a:latin typeface="Arial Narrow" panose="020B0606020202030204" pitchFamily="34" charset="0"/>
              </a:rPr>
              <a:t>Pavithra.A</a:t>
            </a:r>
            <a:br>
              <a:rPr lang="en-IN" sz="2800" b="1" u="sng" dirty="0">
                <a:latin typeface="Arial Narrow" panose="020B0606020202030204" pitchFamily="34" charset="0"/>
              </a:rPr>
            </a:br>
            <a:r>
              <a:rPr lang="en-IN" sz="2800" b="1" dirty="0">
                <a:latin typeface="Arial Narrow" panose="020B0606020202030204" pitchFamily="34" charset="0"/>
              </a:rPr>
              <a:t>                                                   PES2UG22EC804 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51" y="1290012"/>
            <a:ext cx="2369218" cy="355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219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80548-7D8D-2A96-DF8B-F34A82770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800" y="775672"/>
            <a:ext cx="11092543" cy="4234867"/>
          </a:xfrm>
        </p:spPr>
        <p:txBody>
          <a:bodyPr/>
          <a:lstStyle/>
          <a:p>
            <a:r>
              <a:rPr lang="en-IN" u="sng" dirty="0">
                <a:latin typeface="Cooper Black" panose="0208090404030B020404" pitchFamily="18" charset="0"/>
              </a:rPr>
              <a:t>Scoreboard</a:t>
            </a:r>
            <a:br>
              <a:rPr lang="en-IN" dirty="0"/>
            </a:br>
            <a:r>
              <a:rPr lang="en-IN" sz="2000" dirty="0"/>
              <a:t>* </a:t>
            </a:r>
            <a:r>
              <a:rPr lang="en-IN" sz="2000" dirty="0" err="1"/>
              <a:t>Screboard</a:t>
            </a:r>
            <a:r>
              <a:rPr lang="en-IN" sz="2000" dirty="0"/>
              <a:t> is a comparator used to compare </a:t>
            </a:r>
            <a:br>
              <a:rPr lang="en-IN" sz="2000" dirty="0"/>
            </a:br>
            <a:r>
              <a:rPr lang="en-IN" sz="2000" dirty="0"/>
              <a:t>the output from reference module and DUT.</a:t>
            </a:r>
            <a:br>
              <a:rPr lang="en-IN" sz="2000" dirty="0"/>
            </a:br>
            <a:r>
              <a:rPr lang="en-IN" sz="2000" dirty="0"/>
              <a:t>* The reference model is sometimes written </a:t>
            </a:r>
            <a:br>
              <a:rPr lang="en-IN" sz="2000" dirty="0"/>
            </a:br>
            <a:r>
              <a:rPr lang="en-IN" sz="2000" dirty="0"/>
              <a:t>inside the scoreboard.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720D76-F197-9ED4-09B8-F60EF65E24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0143" y="279920"/>
            <a:ext cx="5615393" cy="5896946"/>
          </a:xfrm>
        </p:spPr>
      </p:pic>
    </p:spTree>
    <p:extLst>
      <p:ext uri="{BB962C8B-B14F-4D97-AF65-F5344CB8AC3E}">
        <p14:creationId xmlns:p14="http://schemas.microsoft.com/office/powerpoint/2010/main" val="132121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CA81D-8502-4C52-62C7-D0150AD17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216" y="365125"/>
            <a:ext cx="10952584" cy="3749675"/>
          </a:xfrm>
        </p:spPr>
        <p:txBody>
          <a:bodyPr/>
          <a:lstStyle/>
          <a:p>
            <a:r>
              <a:rPr lang="en-IN" u="sng" dirty="0">
                <a:latin typeface="Cooper Black" panose="0208090404030B020404" pitchFamily="18" charset="0"/>
              </a:rPr>
              <a:t>Environment class</a:t>
            </a:r>
            <a:br>
              <a:rPr lang="en-IN" dirty="0"/>
            </a:br>
            <a:r>
              <a:rPr lang="en-IN" sz="2000" dirty="0"/>
              <a:t>*</a:t>
            </a:r>
            <a:r>
              <a:rPr lang="en-US" sz="2000" i="0" dirty="0">
                <a:solidFill>
                  <a:srgbClr val="000000"/>
                </a:solidFill>
                <a:effectLst/>
              </a:rPr>
              <a:t> The environment is a container class for grouping higher </a:t>
            </a:r>
            <a:br>
              <a:rPr lang="en-US" sz="2000" i="0" dirty="0">
                <a:solidFill>
                  <a:srgbClr val="000000"/>
                </a:solidFill>
                <a:effectLst/>
              </a:rPr>
            </a:br>
            <a:r>
              <a:rPr lang="en-US" sz="2000" i="0" dirty="0">
                <a:solidFill>
                  <a:srgbClr val="000000"/>
                </a:solidFill>
                <a:effectLst/>
              </a:rPr>
              <a:t>level modules.</a:t>
            </a:r>
            <a:endParaRPr lang="en-IN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11C9CF-034E-F5C8-EB84-1CE309BDB2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43397" y="189284"/>
            <a:ext cx="3219061" cy="6075615"/>
          </a:xfrm>
        </p:spPr>
      </p:pic>
    </p:spTree>
    <p:extLst>
      <p:ext uri="{BB962C8B-B14F-4D97-AF65-F5344CB8AC3E}">
        <p14:creationId xmlns:p14="http://schemas.microsoft.com/office/powerpoint/2010/main" val="269800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CD870-B939-3FF9-56C4-2BD51156D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555" y="365125"/>
            <a:ext cx="10971245" cy="3189838"/>
          </a:xfrm>
        </p:spPr>
        <p:txBody>
          <a:bodyPr>
            <a:normAutofit fontScale="90000"/>
          </a:bodyPr>
          <a:lstStyle/>
          <a:p>
            <a:pPr algn="l"/>
            <a:r>
              <a:rPr lang="en-IN" u="sng" dirty="0">
                <a:latin typeface="Cooper Black" panose="0208090404030B020404" pitchFamily="18" charset="0"/>
              </a:rPr>
              <a:t>Testbench</a:t>
            </a:r>
            <a:br>
              <a:rPr lang="en-IN" dirty="0"/>
            </a:br>
            <a:r>
              <a:rPr lang="en-IN" sz="2000" dirty="0"/>
              <a:t>*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This is the topmost file, which connects the DUT and </a:t>
            </a:r>
            <a:br>
              <a:rPr lang="en-US" sz="2000" b="0" i="0" dirty="0">
                <a:solidFill>
                  <a:srgbClr val="000000"/>
                </a:solidFill>
                <a:effectLst/>
              </a:rPr>
            </a:br>
            <a:r>
              <a:rPr lang="en-US" sz="2000" b="0" i="0" dirty="0" err="1">
                <a:solidFill>
                  <a:srgbClr val="000000"/>
                </a:solidFill>
                <a:effectLst/>
              </a:rPr>
              <a:t>TestBench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. It consists of DUT, Test and interface instances, </a:t>
            </a:r>
            <a:br>
              <a:rPr lang="en-US" sz="2000" b="0" i="0" dirty="0">
                <a:solidFill>
                  <a:srgbClr val="000000"/>
                </a:solidFill>
                <a:effectLst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</a:rPr>
              <a:t>the interface connects the DUT and </a:t>
            </a:r>
            <a:r>
              <a:rPr lang="en-US" sz="2000" b="0" i="0" dirty="0" err="1">
                <a:solidFill>
                  <a:srgbClr val="000000"/>
                </a:solidFill>
                <a:effectLst/>
              </a:rPr>
              <a:t>TestBench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.</a:t>
            </a:r>
            <a:br>
              <a:rPr lang="en-US" sz="2000" b="0" i="0" dirty="0">
                <a:solidFill>
                  <a:srgbClr val="000000"/>
                </a:solidFill>
                <a:effectLst/>
              </a:rPr>
            </a:br>
            <a:br>
              <a:rPr lang="en-US" sz="2000" b="0" i="0" dirty="0">
                <a:solidFill>
                  <a:srgbClr val="000000"/>
                </a:solidFill>
                <a:effectLst/>
              </a:rPr>
            </a:br>
            <a:r>
              <a:rPr lang="en-US" i="0" u="sng" dirty="0">
                <a:solidFill>
                  <a:srgbClr val="000000"/>
                </a:solidFill>
                <a:effectLst/>
                <a:latin typeface="Cooper Black" panose="0208090404030B020404" pitchFamily="18" charset="0"/>
              </a:rPr>
              <a:t>Test.sv</a:t>
            </a:r>
            <a:br>
              <a:rPr lang="en-US" i="0" u="sng" dirty="0">
                <a:solidFill>
                  <a:srgbClr val="000000"/>
                </a:solidFill>
                <a:effectLst/>
                <a:latin typeface="Cooper Black" panose="0208090404030B020404" pitchFamily="18" charset="0"/>
              </a:rPr>
            </a:br>
            <a:r>
              <a:rPr lang="en-US" sz="2000" i="0" dirty="0">
                <a:solidFill>
                  <a:srgbClr val="000000"/>
                </a:solidFill>
                <a:effectLst/>
              </a:rPr>
              <a:t>*</a:t>
            </a:r>
            <a:r>
              <a:rPr lang="en-US" sz="2200" b="0" i="0" dirty="0">
                <a:solidFill>
                  <a:srgbClr val="000000"/>
                </a:solidFill>
                <a:effectLst/>
              </a:rPr>
              <a:t>The test is responsible </a:t>
            </a:r>
            <a:r>
              <a:rPr lang="en-US" sz="2200" b="0" i="0" dirty="0" err="1">
                <a:solidFill>
                  <a:srgbClr val="000000"/>
                </a:solidFill>
                <a:effectLst/>
              </a:rPr>
              <a:t>for,Configuring</a:t>
            </a:r>
            <a:r>
              <a:rPr lang="en-US" sz="2200" b="0" i="0" dirty="0">
                <a:solidFill>
                  <a:srgbClr val="000000"/>
                </a:solidFill>
                <a:effectLst/>
              </a:rPr>
              <a:t> the testbench</a:t>
            </a:r>
            <a:br>
              <a:rPr lang="en-US" sz="2200" b="0" i="0" dirty="0">
                <a:solidFill>
                  <a:srgbClr val="000000"/>
                </a:solidFill>
                <a:effectLst/>
              </a:rPr>
            </a:br>
            <a:r>
              <a:rPr lang="en-US" sz="2200" b="0" i="0" dirty="0">
                <a:solidFill>
                  <a:srgbClr val="000000"/>
                </a:solidFill>
                <a:effectLst/>
              </a:rPr>
              <a:t>Initiate the testbench components construction process</a:t>
            </a:r>
            <a:br>
              <a:rPr lang="en-US" sz="2200" b="0" i="0" dirty="0">
                <a:solidFill>
                  <a:srgbClr val="000000"/>
                </a:solidFill>
                <a:effectLst/>
              </a:rPr>
            </a:br>
            <a:r>
              <a:rPr lang="en-US" sz="2200" b="0" i="0" dirty="0">
                <a:solidFill>
                  <a:srgbClr val="000000"/>
                </a:solidFill>
                <a:effectLst/>
              </a:rPr>
              <a:t>Initiate the stimulus driving.</a:t>
            </a:r>
            <a:br>
              <a:rPr lang="en-US" sz="2200" b="0" i="0" dirty="0">
                <a:solidFill>
                  <a:srgbClr val="000000"/>
                </a:solidFill>
                <a:effectLst/>
              </a:rPr>
            </a:br>
            <a:br>
              <a:rPr lang="en-IN" sz="2200" dirty="0"/>
            </a:br>
            <a:endParaRPr lang="en-IN" sz="22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7C46625-288D-B751-4E81-EB2EA5CE0B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99003" y="169799"/>
            <a:ext cx="2891755" cy="4351338"/>
          </a:xfr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E38BC423-20F6-6E37-56E0-B41D2B8FF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9893" y="102637"/>
            <a:ext cx="3306233" cy="463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432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0E0EE-DFC9-516D-92C4-38E6289A0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4278" y="163707"/>
            <a:ext cx="8985379" cy="899983"/>
          </a:xfrm>
        </p:spPr>
        <p:txBody>
          <a:bodyPr>
            <a:normAutofit/>
          </a:bodyPr>
          <a:lstStyle/>
          <a:p>
            <a:r>
              <a:rPr lang="en-IN" sz="4400" u="sng" dirty="0">
                <a:latin typeface="Cooper Black" panose="0208090404030B020404" pitchFamily="18" charset="0"/>
              </a:rPr>
              <a:t>Output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33DE8B-31DD-3091-31AB-E7C1E4767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8922" y="1894114"/>
            <a:ext cx="9259078" cy="3363686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9438D7-076C-C418-5D06-B87CAFF5D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88" y="912834"/>
            <a:ext cx="3732246" cy="578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056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71ECB-8BD8-9DC4-444F-B3678D8F1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latin typeface="Arial Black" panose="020B0A04020102020204" pitchFamily="34" charset="0"/>
              </a:rPr>
              <a:t>Testbench environment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2F8A5D-356E-E792-9028-027A760109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0510" y="1811453"/>
            <a:ext cx="7167761" cy="4351338"/>
          </a:xfrm>
        </p:spPr>
      </p:pic>
    </p:spTree>
    <p:extLst>
      <p:ext uri="{BB962C8B-B14F-4D97-AF65-F5344CB8AC3E}">
        <p14:creationId xmlns:p14="http://schemas.microsoft.com/office/powerpoint/2010/main" val="4027648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98B31-FC6D-3370-5AE5-E19CD48FC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58" y="-550449"/>
            <a:ext cx="10956425" cy="7072548"/>
          </a:xfrm>
        </p:spPr>
        <p:txBody>
          <a:bodyPr>
            <a:normAutofit/>
          </a:bodyPr>
          <a:lstStyle/>
          <a:p>
            <a:r>
              <a:rPr lang="en-IN" u="sng" dirty="0">
                <a:latin typeface="Cooper Black" panose="0208090404030B020404" pitchFamily="18" charset="0"/>
              </a:rPr>
              <a:t>Design.sv</a:t>
            </a:r>
            <a:br>
              <a:rPr lang="en-IN" dirty="0"/>
            </a:br>
            <a:r>
              <a:rPr lang="en-IN" sz="2000" dirty="0">
                <a:hlinkClick r:id="rId2"/>
              </a:rPr>
              <a:t>https://www.edaplayground.com/x/EgWM</a:t>
            </a:r>
            <a:br>
              <a:rPr lang="en-IN" sz="2000" dirty="0"/>
            </a:br>
            <a:br>
              <a:rPr lang="en-IN" sz="2000" dirty="0"/>
            </a:br>
            <a:r>
              <a:rPr lang="en-IN" sz="2000" dirty="0"/>
              <a:t>* D flip flop has a single input D, and a </a:t>
            </a:r>
            <a:r>
              <a:rPr lang="en-IN" sz="2000" dirty="0" err="1"/>
              <a:t>clk</a:t>
            </a:r>
            <a:r>
              <a:rPr lang="en-IN" sz="2000" dirty="0"/>
              <a:t> and reset and output Q.</a:t>
            </a:r>
            <a:br>
              <a:rPr lang="en-IN" sz="2000" dirty="0"/>
            </a:br>
            <a:r>
              <a:rPr lang="en-IN" sz="2000" dirty="0"/>
              <a:t>* </a:t>
            </a:r>
            <a:r>
              <a:rPr lang="en-US" sz="2000" dirty="0"/>
              <a:t>When the clock signal is low, the flip flop holds its current state and ignores the D </a:t>
            </a:r>
            <a:r>
              <a:rPr lang="en-US" sz="2000" dirty="0" err="1"/>
              <a:t>input.When</a:t>
            </a:r>
            <a:r>
              <a:rPr lang="en-US" sz="2000" dirty="0"/>
              <a:t> the clock   signal is high, the flip flop samples and stores D </a:t>
            </a:r>
            <a:r>
              <a:rPr lang="en-US" sz="2000" dirty="0" err="1"/>
              <a:t>input.The</a:t>
            </a:r>
            <a:r>
              <a:rPr lang="en-US" sz="2000" dirty="0"/>
              <a:t> value that was previously fed into the D input is reflected at the flip flop’s Q </a:t>
            </a:r>
            <a:r>
              <a:rPr lang="en-US" sz="2000" dirty="0" err="1"/>
              <a:t>output.If</a:t>
            </a:r>
            <a:r>
              <a:rPr lang="en-US" sz="2000" dirty="0"/>
              <a:t> D = 0 then Q will be 0.If D = 1 then Q will be 1.</a:t>
            </a:r>
            <a:br>
              <a:rPr lang="en-IN" sz="2000" dirty="0"/>
            </a:br>
            <a:r>
              <a:rPr lang="en-US" sz="1000" b="0" i="0" dirty="0">
                <a:solidFill>
                  <a:srgbClr val="FFFFFF"/>
                </a:solidFill>
                <a:effectLst/>
                <a:latin typeface="Nunito" pitchFamily="2" charset="0"/>
              </a:rPr>
              <a:t>D flip flop consist of a single input D and two outputs (Q and Q’). The basic working of D Flip Flop is as follows:</a:t>
            </a:r>
            <a:br>
              <a:rPr lang="en-IN" sz="2000" dirty="0"/>
            </a:br>
            <a:r>
              <a:rPr lang="en-US" sz="1000" b="0" i="0" dirty="0">
                <a:solidFill>
                  <a:srgbClr val="FFFFFF"/>
                </a:solidFill>
                <a:effectLst/>
                <a:latin typeface="Nunito" pitchFamily="2" charset="0"/>
              </a:rPr>
              <a:t>D flip flop consist of a single input D and two outputs (Q and Q’). The basic working of D Flip Flop is as follows:</a:t>
            </a:r>
            <a:br>
              <a:rPr lang="en-IN" sz="2000" dirty="0"/>
            </a:br>
            <a:r>
              <a:rPr lang="en-US" sz="1000" b="0" i="0" dirty="0">
                <a:solidFill>
                  <a:srgbClr val="FFFFFF"/>
                </a:solidFill>
                <a:effectLst/>
                <a:latin typeface="Nunito" pitchFamily="2" charset="0"/>
              </a:rPr>
              <a:t>D flip flop consist of a single input D and two outputs (Q and Q’). The basic working of D Flip Flop is as follows:</a:t>
            </a:r>
            <a:br>
              <a:rPr lang="en-IN" sz="2000" dirty="0"/>
            </a:br>
            <a:br>
              <a:rPr lang="en-IN" sz="2000" dirty="0"/>
            </a:br>
            <a:endParaRPr lang="en-IN" sz="20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EA71A2C-3DF9-5BE7-A849-626A7EB322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42074" y="3673971"/>
            <a:ext cx="3124471" cy="2987299"/>
          </a:xfrm>
        </p:spPr>
      </p:pic>
    </p:spTree>
    <p:extLst>
      <p:ext uri="{BB962C8B-B14F-4D97-AF65-F5344CB8AC3E}">
        <p14:creationId xmlns:p14="http://schemas.microsoft.com/office/powerpoint/2010/main" val="765444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raxe pilulka rytmus positive edge triggered d flip flop truth table ...">
            <a:extLst>
              <a:ext uri="{FF2B5EF4-FFF2-40B4-BE49-F238E27FC236}">
                <a16:creationId xmlns:a16="http://schemas.microsoft.com/office/drawing/2014/main" id="{32F669EF-84DE-0453-3688-851DFEA88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088" y="1552575"/>
            <a:ext cx="8505825" cy="375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2292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31643-8E5C-57E3-EF67-0A9863446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118" y="365125"/>
            <a:ext cx="10616682" cy="5662451"/>
          </a:xfrm>
        </p:spPr>
        <p:txBody>
          <a:bodyPr/>
          <a:lstStyle/>
          <a:p>
            <a:r>
              <a:rPr lang="en-IN" u="sng" dirty="0">
                <a:latin typeface="Cooper Black" panose="0208090404030B020404" pitchFamily="18" charset="0"/>
              </a:rPr>
              <a:t>Packet class</a:t>
            </a:r>
            <a:br>
              <a:rPr lang="en-IN" dirty="0"/>
            </a:br>
            <a:r>
              <a:rPr lang="en-IN" sz="2000" dirty="0"/>
              <a:t>* In industries packet is </a:t>
            </a:r>
            <a:r>
              <a:rPr lang="en-IN" sz="2000" dirty="0" err="1"/>
              <a:t>reffered</a:t>
            </a:r>
            <a:r>
              <a:rPr lang="en-IN" sz="2000" dirty="0"/>
              <a:t> as transaction, and in </a:t>
            </a:r>
            <a:br>
              <a:rPr lang="en-IN" sz="2000" dirty="0"/>
            </a:br>
            <a:r>
              <a:rPr lang="en-IN" sz="2000" dirty="0"/>
              <a:t>this class we are randomizing the inputs and writing a </a:t>
            </a:r>
            <a:br>
              <a:rPr lang="en-IN" sz="2000" dirty="0"/>
            </a:br>
            <a:r>
              <a:rPr lang="en-IN" sz="2000" dirty="0"/>
              <a:t>function block to display inputs and outputs.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0FC1B1-D424-8FA4-5D2B-9FE4D71F28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80902" y="1601690"/>
            <a:ext cx="4316596" cy="4351338"/>
          </a:xfrm>
        </p:spPr>
      </p:pic>
    </p:spTree>
    <p:extLst>
      <p:ext uri="{BB962C8B-B14F-4D97-AF65-F5344CB8AC3E}">
        <p14:creationId xmlns:p14="http://schemas.microsoft.com/office/powerpoint/2010/main" val="3664981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AB065-544F-726A-B91A-4DE4D77D1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96" y="365125"/>
            <a:ext cx="11111204" cy="4351338"/>
          </a:xfrm>
        </p:spPr>
        <p:txBody>
          <a:bodyPr/>
          <a:lstStyle/>
          <a:p>
            <a:r>
              <a:rPr lang="en-IN" u="sng" dirty="0">
                <a:latin typeface="Cooper Black" panose="0208090404030B020404" pitchFamily="18" charset="0"/>
              </a:rPr>
              <a:t>Generator class</a:t>
            </a:r>
            <a:br>
              <a:rPr lang="en-IN" dirty="0"/>
            </a:br>
            <a:r>
              <a:rPr lang="en-IN" sz="2000" dirty="0"/>
              <a:t>* The generator class will randomize the input signals.</a:t>
            </a:r>
            <a:br>
              <a:rPr lang="en-IN" sz="2000" dirty="0"/>
            </a:br>
            <a:r>
              <a:rPr lang="en-IN" sz="2000" dirty="0"/>
              <a:t>Now the randomized inputs are ‘</a:t>
            </a:r>
            <a:r>
              <a:rPr lang="en-IN" sz="2000" dirty="0" err="1"/>
              <a:t>put’into</a:t>
            </a:r>
            <a:r>
              <a:rPr lang="en-IN" sz="2000" dirty="0"/>
              <a:t> the mailbox </a:t>
            </a:r>
            <a:br>
              <a:rPr lang="en-IN" sz="2000" dirty="0"/>
            </a:br>
            <a:r>
              <a:rPr lang="en-IN" sz="2000" dirty="0"/>
              <a:t>using the put method.</a:t>
            </a:r>
            <a:br>
              <a:rPr lang="en-IN" sz="2000" dirty="0"/>
            </a:br>
            <a:r>
              <a:rPr lang="en-IN" sz="2000" dirty="0"/>
              <a:t>* Mailbox is used to communicate</a:t>
            </a:r>
            <a:br>
              <a:rPr lang="en-IN" sz="2000" dirty="0"/>
            </a:br>
            <a:r>
              <a:rPr lang="en-IN" sz="2000" dirty="0"/>
              <a:t> between classes, here gen2driv is handle for mailbox.</a:t>
            </a:r>
            <a:br>
              <a:rPr lang="en-IN" sz="2000" dirty="0"/>
            </a:br>
            <a:r>
              <a:rPr lang="en-IN" sz="2000" dirty="0"/>
              <a:t>* Keyword ‘virtual’ is used to connect static data type </a:t>
            </a:r>
            <a:br>
              <a:rPr lang="en-IN" sz="2000" dirty="0"/>
            </a:br>
            <a:r>
              <a:rPr lang="en-IN" sz="2000" dirty="0"/>
              <a:t>with dynamic data type.</a:t>
            </a:r>
            <a:br>
              <a:rPr lang="en-IN" sz="2000" dirty="0"/>
            </a:br>
            <a:r>
              <a:rPr lang="en-IN" sz="2000" dirty="0"/>
              <a:t>* There is a custom constructor here since it is flexible.</a:t>
            </a:r>
            <a:br>
              <a:rPr lang="en-IN" sz="2000" dirty="0"/>
            </a:br>
            <a:r>
              <a:rPr lang="en-IN" sz="2000" dirty="0"/>
              <a:t>*The keyword ‘this’ is used to refer class properties </a:t>
            </a:r>
            <a:br>
              <a:rPr lang="en-IN" sz="2000" dirty="0"/>
            </a:br>
            <a:r>
              <a:rPr lang="en-IN" sz="2000" dirty="0"/>
              <a:t>explicitly, to avoid the error when argument and </a:t>
            </a:r>
            <a:br>
              <a:rPr lang="en-IN" sz="2000" dirty="0"/>
            </a:br>
            <a:r>
              <a:rPr lang="en-IN" sz="2000" dirty="0"/>
              <a:t>property have same name.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758F64-8893-4233-BA38-21A11C03A4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4826" y="491905"/>
            <a:ext cx="5308974" cy="5153115"/>
          </a:xfrm>
        </p:spPr>
      </p:pic>
    </p:spTree>
    <p:extLst>
      <p:ext uri="{BB962C8B-B14F-4D97-AF65-F5344CB8AC3E}">
        <p14:creationId xmlns:p14="http://schemas.microsoft.com/office/powerpoint/2010/main" val="2411211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04AA8-018E-F39B-5A36-1CB8D877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47" y="365125"/>
            <a:ext cx="10943253" cy="5699773"/>
          </a:xfrm>
        </p:spPr>
        <p:txBody>
          <a:bodyPr/>
          <a:lstStyle/>
          <a:p>
            <a:r>
              <a:rPr lang="en-IN" u="sng" dirty="0">
                <a:latin typeface="Cooper Black" panose="0208090404030B020404" pitchFamily="18" charset="0"/>
              </a:rPr>
              <a:t>Driver class</a:t>
            </a:r>
            <a:br>
              <a:rPr lang="en-IN" dirty="0"/>
            </a:br>
            <a:r>
              <a:rPr lang="en-IN" sz="2000" dirty="0"/>
              <a:t>* The driver drives the stimulus into the DUT through interface.</a:t>
            </a:r>
            <a:br>
              <a:rPr lang="en-IN" sz="2000" dirty="0"/>
            </a:br>
            <a:r>
              <a:rPr lang="en-IN" sz="2000" dirty="0"/>
              <a:t>Interface is a </a:t>
            </a:r>
            <a:r>
              <a:rPr lang="en-IN" sz="2000" dirty="0" err="1"/>
              <a:t>buch</a:t>
            </a:r>
            <a:r>
              <a:rPr lang="en-IN" sz="2000" dirty="0"/>
              <a:t> of signals that connect DUT-RTL and TB-RTL.</a:t>
            </a:r>
            <a:br>
              <a:rPr lang="en-IN" sz="2000" dirty="0"/>
            </a:br>
            <a:r>
              <a:rPr lang="en-IN" sz="2000" dirty="0"/>
              <a:t>* In the driver class we are using ‘get’ method of mailbox, to </a:t>
            </a:r>
            <a:br>
              <a:rPr lang="en-IN" sz="2000" dirty="0"/>
            </a:br>
            <a:r>
              <a:rPr lang="en-IN" sz="2000" dirty="0"/>
              <a:t>communicate between classes.</a:t>
            </a:r>
            <a:br>
              <a:rPr lang="en-IN" sz="2000" dirty="0"/>
            </a:br>
            <a:r>
              <a:rPr lang="en-IN" sz="2000" dirty="0"/>
              <a:t>*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Receives the stimulus (transaction) from a</a:t>
            </a:r>
            <a:br>
              <a:rPr lang="en-US" sz="2000" b="0" i="0" dirty="0">
                <a:solidFill>
                  <a:srgbClr val="000000"/>
                </a:solidFill>
                <a:effectLst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</a:rPr>
              <a:t> generator and drives inside the transaction (to DUT)</a:t>
            </a:r>
            <a:endParaRPr lang="en-IN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C27F82-9376-2F22-5580-9DCF12E0DB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22021" y="261257"/>
            <a:ext cx="4447169" cy="5803641"/>
          </a:xfrm>
        </p:spPr>
      </p:pic>
    </p:spTree>
    <p:extLst>
      <p:ext uri="{BB962C8B-B14F-4D97-AF65-F5344CB8AC3E}">
        <p14:creationId xmlns:p14="http://schemas.microsoft.com/office/powerpoint/2010/main" val="2713795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3402A-62DC-2FAF-5022-4C6C961AD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365125"/>
            <a:ext cx="10765971" cy="4561438"/>
          </a:xfrm>
        </p:spPr>
        <p:txBody>
          <a:bodyPr/>
          <a:lstStyle/>
          <a:p>
            <a:r>
              <a:rPr lang="en-IN" u="sng" dirty="0">
                <a:latin typeface="Cooper Black" panose="0208090404030B020404" pitchFamily="18" charset="0"/>
              </a:rPr>
              <a:t>Interface class</a:t>
            </a:r>
            <a:br>
              <a:rPr lang="en-IN" dirty="0"/>
            </a:br>
            <a:r>
              <a:rPr lang="en-IN" sz="2000" dirty="0"/>
              <a:t>* It represents a bundle of nets or variables, </a:t>
            </a:r>
            <a:br>
              <a:rPr lang="en-IN" sz="2000" dirty="0"/>
            </a:br>
            <a:r>
              <a:rPr lang="en-IN" sz="2000" dirty="0"/>
              <a:t>which can do synchronization.</a:t>
            </a:r>
            <a:br>
              <a:rPr lang="en-IN" sz="2000" dirty="0"/>
            </a:br>
            <a:r>
              <a:rPr lang="en-IN" sz="2000" dirty="0"/>
              <a:t>It is used to connect to ports like a signal.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64D77E-C1DB-4EF9-A75E-24F325645B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1842" y="1071465"/>
            <a:ext cx="5362575" cy="3733800"/>
          </a:xfrm>
        </p:spPr>
      </p:pic>
    </p:spTree>
    <p:extLst>
      <p:ext uri="{BB962C8B-B14F-4D97-AF65-F5344CB8AC3E}">
        <p14:creationId xmlns:p14="http://schemas.microsoft.com/office/powerpoint/2010/main" val="2347076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0E65B-2A50-AC75-2174-4D82852AD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894" y="365125"/>
            <a:ext cx="10989906" cy="3516410"/>
          </a:xfrm>
        </p:spPr>
        <p:txBody>
          <a:bodyPr/>
          <a:lstStyle/>
          <a:p>
            <a:r>
              <a:rPr lang="en-IN" u="sng" dirty="0">
                <a:latin typeface="Cooper Black" panose="0208090404030B020404" pitchFamily="18" charset="0"/>
              </a:rPr>
              <a:t>Monitor class</a:t>
            </a:r>
            <a:br>
              <a:rPr lang="en-IN" dirty="0"/>
            </a:br>
            <a:r>
              <a:rPr lang="en-IN" sz="2000" dirty="0"/>
              <a:t>* In the class monitor we are checking the inputs and </a:t>
            </a:r>
            <a:br>
              <a:rPr lang="en-IN" sz="2000" dirty="0"/>
            </a:br>
            <a:r>
              <a:rPr lang="en-IN" sz="2000" dirty="0"/>
              <a:t>outputs of the DUT.</a:t>
            </a:r>
            <a:br>
              <a:rPr lang="en-IN" sz="2000" dirty="0"/>
            </a:br>
            <a:r>
              <a:rPr lang="en-IN" sz="2000" dirty="0"/>
              <a:t>*We are using ‘virtual’ to connect static datatype with</a:t>
            </a:r>
            <a:br>
              <a:rPr lang="en-IN" sz="2000" dirty="0"/>
            </a:br>
            <a:r>
              <a:rPr lang="en-IN" sz="2000" dirty="0"/>
              <a:t>dynamic datatype.</a:t>
            </a:r>
            <a:br>
              <a:rPr lang="en-IN" sz="2000" dirty="0"/>
            </a:br>
            <a:r>
              <a:rPr lang="en-IN" sz="2000" dirty="0"/>
              <a:t>*We are declaring a mailbox, ‘mon2scb’</a:t>
            </a:r>
            <a:br>
              <a:rPr lang="en-IN" sz="2000" dirty="0"/>
            </a:br>
            <a:r>
              <a:rPr lang="en-IN" sz="2000" dirty="0"/>
              <a:t>(monitor to scoreboard) and using ‘put’ method.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980D75-A67D-4C13-06FA-C602A43F45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22266" y="461865"/>
            <a:ext cx="5805840" cy="5705670"/>
          </a:xfrm>
        </p:spPr>
      </p:pic>
    </p:spTree>
    <p:extLst>
      <p:ext uri="{BB962C8B-B14F-4D97-AF65-F5344CB8AC3E}">
        <p14:creationId xmlns:p14="http://schemas.microsoft.com/office/powerpoint/2010/main" val="2457945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221</TotalTime>
  <Words>652</Words>
  <Application>Microsoft Office PowerPoint</Application>
  <PresentationFormat>Widescreen</PresentationFormat>
  <Paragraphs>12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 Black</vt:lpstr>
      <vt:lpstr>Arial Narrow</vt:lpstr>
      <vt:lpstr>Calibri</vt:lpstr>
      <vt:lpstr>Calibri Light</vt:lpstr>
      <vt:lpstr>Cooper Black</vt:lpstr>
      <vt:lpstr>Nunito</vt:lpstr>
      <vt:lpstr>Office Theme</vt:lpstr>
      <vt:lpstr>                             Layered testbench for D flip flop                                                                                                           Pavithra.A                                                    PES2UG22EC804 </vt:lpstr>
      <vt:lpstr>Testbench environment </vt:lpstr>
      <vt:lpstr>Design.sv https://www.edaplayground.com/x/EgWM  * D flip flop has a single input D, and a clk and reset and output Q. * When the clock signal is low, the flip flop holds its current state and ignores the D input.When the clock   signal is high, the flip flop samples and stores D input.The value that was previously fed into the D input is reflected at the flip flop’s Q output.If D = 0 then Q will be 0.If D = 1 then Q will be 1. D flip flop consist of a single input D and two outputs (Q and Q’). The basic working of D Flip Flop is as follows: D flip flop consist of a single input D and two outputs (Q and Q’). The basic working of D Flip Flop is as follows: D flip flop consist of a single input D and two outputs (Q and Q’). The basic working of D Flip Flop is as follows:  </vt:lpstr>
      <vt:lpstr>PowerPoint Presentation</vt:lpstr>
      <vt:lpstr>Packet class * In industries packet is reffered as transaction, and in  this class we are randomizing the inputs and writing a  function block to display inputs and outputs.   </vt:lpstr>
      <vt:lpstr>Generator class * The generator class will randomize the input signals. Now the randomized inputs are ‘put’into the mailbox  using the put method. * Mailbox is used to communicate  between classes, here gen2driv is handle for mailbox. * Keyword ‘virtual’ is used to connect static data type  with dynamic data type. * There is a custom constructor here since it is flexible. *The keyword ‘this’ is used to refer class properties  explicitly, to avoid the error when argument and  property have same name. </vt:lpstr>
      <vt:lpstr>Driver class * The driver drives the stimulus into the DUT through interface. Interface is a buch of signals that connect DUT-RTL and TB-RTL. * In the driver class we are using ‘get’ method of mailbox, to  communicate between classes. *Receives the stimulus (transaction) from a  generator and drives inside the transaction (to DUT)</vt:lpstr>
      <vt:lpstr>Interface class * It represents a bundle of nets or variables,  which can do synchronization. It is used to connect to ports like a signal.</vt:lpstr>
      <vt:lpstr>Monitor class * In the class monitor we are checking the inputs and  outputs of the DUT. *We are using ‘virtual’ to connect static datatype with dynamic datatype. *We are declaring a mailbox, ‘mon2scb’ (monitor to scoreboard) and using ‘put’ method.</vt:lpstr>
      <vt:lpstr>Scoreboard * Screboard is a comparator used to compare  the output from reference module and DUT. * The reference model is sometimes written  inside the scoreboard.</vt:lpstr>
      <vt:lpstr>Environment class * The environment is a container class for grouping higher  level modules.</vt:lpstr>
      <vt:lpstr>Testbench *This is the topmost file, which connects the DUT and  TestBench. It consists of DUT, Test and interface instances,  the interface connects the DUT and TestBench.  Test.sv *The test is responsible for,Configuring the testbench Initiate the testbench components construction process Initiate the stimulus driving.  </vt:lpstr>
      <vt:lpstr>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                 Layered testbench for D flip flop                                                    Pavithra.A                                                    PES2UG22EC804</dc:title>
  <dc:creator>A Pavithra</dc:creator>
  <cp:lastModifiedBy>A Pavithra</cp:lastModifiedBy>
  <cp:revision>7</cp:revision>
  <dcterms:created xsi:type="dcterms:W3CDTF">2023-11-24T03:14:07Z</dcterms:created>
  <dcterms:modified xsi:type="dcterms:W3CDTF">2023-11-27T10:39:03Z</dcterms:modified>
</cp:coreProperties>
</file>