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62" r:id="rId4"/>
    <p:sldId id="273" r:id="rId5"/>
    <p:sldId id="274" r:id="rId6"/>
    <p:sldId id="275" r:id="rId7"/>
    <p:sldId id="276" r:id="rId8"/>
    <p:sldId id="286" r:id="rId9"/>
    <p:sldId id="277" r:id="rId10"/>
    <p:sldId id="280" r:id="rId11"/>
    <p:sldId id="282" r:id="rId12"/>
    <p:sldId id="281" r:id="rId13"/>
    <p:sldId id="283" r:id="rId14"/>
    <p:sldId id="284" r:id="rId15"/>
    <p:sldId id="285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 snapToObjects="1" showGuides="1">
      <p:cViewPr varScale="1">
        <p:scale>
          <a:sx n="59" d="100"/>
          <a:sy n="59" d="100"/>
        </p:scale>
        <p:origin x="1440" y="80"/>
      </p:cViewPr>
      <p:guideLst>
        <p:guide orient="horz" pos="1815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49" y="5235390"/>
            <a:ext cx="7078299" cy="1041957"/>
          </a:xfrm>
        </p:spPr>
        <p:txBody>
          <a:bodyPr>
            <a:normAutofit/>
          </a:bodyPr>
          <a:lstStyle>
            <a:lvl1pPr algn="l">
              <a:defRPr sz="3000" cap="all">
                <a:solidFill>
                  <a:schemeClr val="bg1"/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48" y="6088173"/>
            <a:ext cx="6921327" cy="615892"/>
          </a:xfrm>
        </p:spPr>
        <p:txBody>
          <a:bodyPr>
            <a:noAutofit/>
          </a:bodyPr>
          <a:lstStyle>
            <a:lvl1pPr marL="0" indent="0" algn="l">
              <a:buNone/>
              <a:defRPr sz="2600" cap="all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213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2A5-FC1D-2741-BE48-3ED28BF1690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C364-E37E-1C4A-A686-252A531E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2A5-FC1D-2741-BE48-3ED28BF1690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C364-E37E-1C4A-A686-252A531E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17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8024"/>
            <a:ext cx="3008313" cy="6849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8024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09366"/>
            <a:ext cx="3008313" cy="37597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2A5-FC1D-2741-BE48-3ED28BF1690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C364-E37E-1C4A-A686-252A531E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83250"/>
            <a:ext cx="5486400" cy="484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2857"/>
            <a:ext cx="5486400" cy="35147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4714"/>
            <a:ext cx="5486400" cy="6874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2A5-FC1D-2741-BE48-3ED28BF1690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C364-E37E-1C4A-A686-252A531E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66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696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425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42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49" y="5235390"/>
            <a:ext cx="7078299" cy="1041957"/>
          </a:xfrm>
        </p:spPr>
        <p:txBody>
          <a:bodyPr>
            <a:normAutofit/>
          </a:bodyPr>
          <a:lstStyle>
            <a:lvl1pPr algn="l">
              <a:defRPr sz="3000" cap="all">
                <a:solidFill>
                  <a:schemeClr val="bg1"/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48" y="6088173"/>
            <a:ext cx="6921327" cy="615892"/>
          </a:xfrm>
        </p:spPr>
        <p:txBody>
          <a:bodyPr>
            <a:noAutofit/>
          </a:bodyPr>
          <a:lstStyle>
            <a:lvl1pPr marL="0" indent="0" algn="l">
              <a:buNone/>
              <a:defRPr sz="2600" cap="all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2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0928" y="3373897"/>
            <a:ext cx="3430645" cy="1041957"/>
          </a:xfrm>
        </p:spPr>
        <p:txBody>
          <a:bodyPr>
            <a:noAutofit/>
          </a:bodyPr>
          <a:lstStyle>
            <a:lvl1pPr algn="l">
              <a:defRPr sz="2400" cap="all">
                <a:solidFill>
                  <a:schemeClr val="bg1"/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0928" y="4519230"/>
            <a:ext cx="3430645" cy="615892"/>
          </a:xfrm>
        </p:spPr>
        <p:txBody>
          <a:bodyPr>
            <a:noAutofit/>
          </a:bodyPr>
          <a:lstStyle>
            <a:lvl1pPr marL="0" indent="0" algn="l">
              <a:buNone/>
              <a:defRPr sz="2000" cap="all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77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0928" y="3373897"/>
            <a:ext cx="3430645" cy="1041957"/>
          </a:xfrm>
        </p:spPr>
        <p:txBody>
          <a:bodyPr>
            <a:noAutofit/>
          </a:bodyPr>
          <a:lstStyle>
            <a:lvl1pPr algn="l">
              <a:defRPr sz="2400" cap="all">
                <a:solidFill>
                  <a:schemeClr val="bg1"/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0928" y="4519230"/>
            <a:ext cx="3430645" cy="615892"/>
          </a:xfrm>
        </p:spPr>
        <p:txBody>
          <a:bodyPr>
            <a:noAutofit/>
          </a:bodyPr>
          <a:lstStyle>
            <a:lvl1pPr marL="0" indent="0" algn="l">
              <a:buNone/>
              <a:defRPr sz="2000" cap="all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863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0928" y="3373897"/>
            <a:ext cx="3430645" cy="1041957"/>
          </a:xfrm>
        </p:spPr>
        <p:txBody>
          <a:bodyPr>
            <a:noAutofit/>
          </a:bodyPr>
          <a:lstStyle>
            <a:lvl1pPr algn="l">
              <a:defRPr sz="2400" cap="all">
                <a:solidFill>
                  <a:schemeClr val="bg1"/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0928" y="4519230"/>
            <a:ext cx="3430645" cy="615892"/>
          </a:xfrm>
        </p:spPr>
        <p:txBody>
          <a:bodyPr>
            <a:noAutofit/>
          </a:bodyPr>
          <a:lstStyle>
            <a:lvl1pPr marL="0" indent="0" algn="l">
              <a:buNone/>
              <a:defRPr sz="2000" cap="all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863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2A5-FC1D-2741-BE48-3ED28BF1690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C364-E37E-1C4A-A686-252A531E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366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642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9040"/>
            <a:ext cx="2133600" cy="365125"/>
          </a:xfrm>
        </p:spPr>
        <p:txBody>
          <a:bodyPr/>
          <a:lstStyle/>
          <a:p>
            <a:fld id="{C720C2A5-FC1D-2741-BE48-3ED28BF16908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904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9040"/>
            <a:ext cx="2133600" cy="365125"/>
          </a:xfrm>
        </p:spPr>
        <p:txBody>
          <a:bodyPr/>
          <a:lstStyle/>
          <a:p>
            <a:fld id="{8C88C364-E37E-1C4A-A686-252A531E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2A5-FC1D-2741-BE48-3ED28BF1690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C364-E37E-1C4A-A686-252A531E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98592"/>
            <a:ext cx="8229600" cy="77554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83146"/>
            <a:ext cx="4040188" cy="7562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10625"/>
            <a:ext cx="4040188" cy="30868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83146"/>
            <a:ext cx="4041775" cy="7562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110625"/>
            <a:ext cx="4041775" cy="30868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2A5-FC1D-2741-BE48-3ED28BF1690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C364-E37E-1C4A-A686-252A531E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8353"/>
            <a:ext cx="8229600" cy="775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68758"/>
            <a:ext cx="8229600" cy="385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90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720C2A5-FC1D-2741-BE48-3ED28BF16908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90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90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C88C364-E37E-1C4A-A686-252A531EB9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4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61" r:id="rId4"/>
    <p:sldLayoutId id="2147483662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9" r:id="rId14"/>
    <p:sldLayoutId id="2147483664" r:id="rId15"/>
    <p:sldLayoutId id="21474836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 baseline="0">
          <a:solidFill>
            <a:schemeClr val="bg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7F7F7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7F7F7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7F7F7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73274"/>
            <a:ext cx="7078299" cy="1041957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chemeClr val="tx1"/>
                </a:solidFill>
              </a:rPr>
              <a:t>TWITTER FAKE BOT DETECTION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32288"/>
            <a:ext cx="3178629" cy="1297112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Group 2</a:t>
            </a:r>
          </a:p>
          <a:p>
            <a:r>
              <a:rPr lang="en-US" sz="1800" dirty="0">
                <a:solidFill>
                  <a:schemeClr val="bg1"/>
                </a:solidFill>
              </a:rPr>
              <a:t>RUTU AJANI</a:t>
            </a:r>
          </a:p>
          <a:p>
            <a:r>
              <a:rPr lang="en-US" sz="1800" dirty="0">
                <a:solidFill>
                  <a:schemeClr val="bg1"/>
                </a:solidFill>
              </a:rPr>
              <a:t>Disha neve</a:t>
            </a:r>
          </a:p>
          <a:p>
            <a:r>
              <a:rPr lang="en-US" sz="1800" dirty="0">
                <a:solidFill>
                  <a:schemeClr val="bg1"/>
                </a:solidFill>
              </a:rPr>
              <a:t>Tanuj Sawant</a:t>
            </a:r>
          </a:p>
        </p:txBody>
      </p:sp>
    </p:spTree>
    <p:extLst>
      <p:ext uri="{BB962C8B-B14F-4D97-AF65-F5344CB8AC3E}">
        <p14:creationId xmlns:p14="http://schemas.microsoft.com/office/powerpoint/2010/main" val="407479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4CCD-A6CA-4EFC-A9A0-337255F8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Bot and no bot labeling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B251B-C41E-4C89-BF24-9F5E01484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83146"/>
            <a:ext cx="4040187" cy="75625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Bot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3D7AB-6A9B-4140-8D08-730E74DEF9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Usually less number of followers.</a:t>
            </a:r>
          </a:p>
          <a:p>
            <a:r>
              <a:rPr lang="en-US" dirty="0">
                <a:solidFill>
                  <a:schemeClr val="tx1"/>
                </a:solidFill>
              </a:rPr>
              <a:t>More number of friends.</a:t>
            </a:r>
          </a:p>
          <a:p>
            <a:r>
              <a:rPr lang="en-US" dirty="0">
                <a:solidFill>
                  <a:schemeClr val="tx1"/>
                </a:solidFill>
              </a:rPr>
              <a:t>Geo location disabled.</a:t>
            </a:r>
          </a:p>
          <a:p>
            <a:r>
              <a:rPr lang="en-US" dirty="0">
                <a:solidFill>
                  <a:schemeClr val="tx1"/>
                </a:solidFill>
              </a:rPr>
              <a:t>Higher status count.			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6BA32-ADF5-4099-AAE2-8B16A5DFC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 Bot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C8355-3820-4EBA-8894-076F2C59D9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Usually more or equal number of followers.</a:t>
            </a:r>
          </a:p>
          <a:p>
            <a:r>
              <a:rPr lang="en-US" dirty="0">
                <a:solidFill>
                  <a:schemeClr val="tx1"/>
                </a:solidFill>
              </a:rPr>
              <a:t>Less number of friends.</a:t>
            </a:r>
          </a:p>
          <a:p>
            <a:r>
              <a:rPr lang="en-US" dirty="0">
                <a:solidFill>
                  <a:schemeClr val="tx1"/>
                </a:solidFill>
              </a:rPr>
              <a:t>Geo location enabled.</a:t>
            </a:r>
          </a:p>
          <a:p>
            <a:r>
              <a:rPr lang="en-US" dirty="0"/>
              <a:t>Lower status count.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4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C66-02C0-4997-9A9E-4D5BD02A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Baseline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1BD3BD-4BD0-4B28-A297-947A50BFB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39" y="3896751"/>
            <a:ext cx="7992721" cy="6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0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74D-1F37-4D52-BACE-2DB0BC39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Model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8A090-4669-4CC6-A703-4F0AADEFF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758" y="2173894"/>
            <a:ext cx="4834484" cy="40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8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3F7-29AE-4D68-AA27-343B83B3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B451-5B13-4C09-BAF1-E0FFF05E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differentiate between a Bot and No Bot on the basis of various parameters.</a:t>
            </a:r>
          </a:p>
          <a:p>
            <a:r>
              <a:rPr lang="en-US" dirty="0">
                <a:solidFill>
                  <a:schemeClr val="tx1"/>
                </a:solidFill>
              </a:rPr>
              <a:t>If twitter premium was available more number of tweets could be extracted and the algorithm would have been more accurate.</a:t>
            </a:r>
          </a:p>
          <a:p>
            <a:r>
              <a:rPr lang="en-US" dirty="0">
                <a:solidFill>
                  <a:schemeClr val="tx1"/>
                </a:solidFill>
              </a:rPr>
              <a:t>If we had used a sophisticated API bot from API.AI the process would have been escalated and more simple.</a:t>
            </a:r>
          </a:p>
        </p:txBody>
      </p:sp>
    </p:spTree>
    <p:extLst>
      <p:ext uri="{BB962C8B-B14F-4D97-AF65-F5344CB8AC3E}">
        <p14:creationId xmlns:p14="http://schemas.microsoft.com/office/powerpoint/2010/main" val="69386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B9E8-A1BB-4178-8365-F07ADF67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EC0E-5533-486F-9A5B-5C60851A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finding the right permutations and combinations for the bag of words algorithm we can replicate the behavior of a human tweeting.</a:t>
            </a:r>
          </a:p>
          <a:p>
            <a:r>
              <a:rPr lang="en-US" dirty="0">
                <a:solidFill>
                  <a:schemeClr val="tx1"/>
                </a:solidFill>
              </a:rPr>
              <a:t>Given more time frame, we could have mined diverse Twitter data over a period of time to generate good training set and use semantic analysis.</a:t>
            </a:r>
          </a:p>
        </p:txBody>
      </p:sp>
    </p:spTree>
    <p:extLst>
      <p:ext uri="{BB962C8B-B14F-4D97-AF65-F5344CB8AC3E}">
        <p14:creationId xmlns:p14="http://schemas.microsoft.com/office/powerpoint/2010/main" val="28336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D6DF-8A4C-44BE-9C29-1DA1217F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Business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0128-4864-4CE6-B9B8-D8982EBF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 can be used for Brand monitoring and flagging the fake Tweets.</a:t>
            </a:r>
          </a:p>
          <a:p>
            <a:r>
              <a:rPr lang="en-US" dirty="0">
                <a:solidFill>
                  <a:schemeClr val="tx1"/>
                </a:solidFill>
              </a:rPr>
              <a:t>It is used to analyze the effect of negative marketing on Sales and Brand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2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0606BF-F2E0-4BBD-AB87-E2F0EEAED390}"/>
              </a:ext>
            </a:extLst>
          </p:cNvPr>
          <p:cNvSpPr/>
          <p:nvPr/>
        </p:nvSpPr>
        <p:spPr>
          <a:xfrm>
            <a:off x="2852459" y="2967335"/>
            <a:ext cx="343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049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CFEA-3E2C-4A29-BBF6-C6EE9E3D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TWITTER 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31A721-2DA0-45E4-8D5E-9798CF28A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2268538"/>
            <a:ext cx="7715250" cy="3857625"/>
          </a:xfrm>
        </p:spPr>
      </p:pic>
    </p:spTree>
    <p:extLst>
      <p:ext uri="{BB962C8B-B14F-4D97-AF65-F5344CB8AC3E}">
        <p14:creationId xmlns:p14="http://schemas.microsoft.com/office/powerpoint/2010/main" val="74619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tx1"/>
                </a:solidFill>
              </a:rPr>
              <a:t>Twitter Bot Creation</a:t>
            </a:r>
          </a:p>
          <a:p>
            <a:r>
              <a:rPr lang="en-US" dirty="0">
                <a:solidFill>
                  <a:schemeClr val="tx1"/>
                </a:solidFill>
              </a:rPr>
              <a:t>Data Cleaning, Transformation and Labeling.</a:t>
            </a:r>
          </a:p>
          <a:p>
            <a:r>
              <a:rPr lang="en-US" dirty="0">
                <a:solidFill>
                  <a:schemeClr val="tx1"/>
                </a:solidFill>
              </a:rPr>
              <a:t>Modeling and Model Comparison.</a:t>
            </a:r>
          </a:p>
          <a:p>
            <a:r>
              <a:rPr lang="en-US" dirty="0">
                <a:solidFill>
                  <a:schemeClr val="tx1"/>
                </a:solidFill>
              </a:rPr>
              <a:t>Insights</a:t>
            </a:r>
          </a:p>
          <a:p>
            <a:r>
              <a:rPr lang="en-US" dirty="0">
                <a:solidFill>
                  <a:schemeClr val="tx1"/>
                </a:solidFill>
              </a:rPr>
              <a:t>Future Scope</a:t>
            </a:r>
          </a:p>
          <a:p>
            <a:r>
              <a:rPr lang="en-US" dirty="0">
                <a:solidFill>
                  <a:schemeClr val="tx1"/>
                </a:solidFill>
              </a:rPr>
              <a:t>Business Implications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0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15E1-ACF7-430E-BD03-3905F067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6123-FF73-4570-8901-8095E1FC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2618"/>
            <a:ext cx="8229600" cy="3857405"/>
          </a:xfrm>
        </p:spPr>
        <p:txBody>
          <a:bodyPr/>
          <a:lstStyle/>
          <a:p>
            <a:r>
              <a:rPr lang="en-US" dirty="0"/>
              <a:t>iPhone… for better or for worse?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9BF13-79A5-4168-917E-8B7A266F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43" y="2849778"/>
            <a:ext cx="3352433" cy="33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5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7332-1BEE-48E2-8B59-645968CE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0DAE-80F6-472B-AD3B-C93E69CF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Century marks the Era of Digital Marketing with emphasis on social media platforms like Facebook, Twitter, Snapchat, etc.</a:t>
            </a:r>
          </a:p>
          <a:p>
            <a:r>
              <a:rPr lang="en-US" dirty="0">
                <a:solidFill>
                  <a:schemeClr val="tx1"/>
                </a:solidFill>
              </a:rPr>
              <a:t>Social media, being vulnerable and having a wide range of audience acts like a platform for negative marketing.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8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9E84-45F1-4CF2-B4BF-83FB4769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Exploratory data  analysis</a:t>
            </a:r>
          </a:p>
        </p:txBody>
      </p:sp>
    </p:spTree>
    <p:extLst>
      <p:ext uri="{BB962C8B-B14F-4D97-AF65-F5344CB8AC3E}">
        <p14:creationId xmlns:p14="http://schemas.microsoft.com/office/powerpoint/2010/main" val="356033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8C66-3959-4BA0-B297-DB6C877F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Twitter bot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13A0-5D1D-4B20-BA9D-A4AFD0E0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and replicating the behavior of a real world twitter bot.</a:t>
            </a:r>
          </a:p>
          <a:p>
            <a:r>
              <a:rPr lang="en-US" dirty="0">
                <a:solidFill>
                  <a:schemeClr val="tx1"/>
                </a:solidFill>
              </a:rPr>
              <a:t>We used NLTK library to create corpus of words.</a:t>
            </a:r>
          </a:p>
          <a:p>
            <a:r>
              <a:rPr lang="en-US" dirty="0">
                <a:solidFill>
                  <a:schemeClr val="tx1"/>
                </a:solidFill>
              </a:rPr>
              <a:t>Used Markov Chain sentence generator algorithm to form tweet content.</a:t>
            </a:r>
          </a:p>
          <a:p>
            <a:r>
              <a:rPr lang="en-US" dirty="0">
                <a:solidFill>
                  <a:schemeClr val="tx1"/>
                </a:solidFill>
              </a:rPr>
              <a:t>Tweeted using the created bot at regular intervals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1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8C66-3959-4BA0-B297-DB6C877F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Markov chain Logic(Sentence generator)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A259B-8531-43FA-950F-DC71F5C8A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12" y="2503713"/>
            <a:ext cx="8105775" cy="3483429"/>
          </a:xfrm>
        </p:spPr>
      </p:pic>
    </p:spTree>
    <p:extLst>
      <p:ext uri="{BB962C8B-B14F-4D97-AF65-F5344CB8AC3E}">
        <p14:creationId xmlns:p14="http://schemas.microsoft.com/office/powerpoint/2010/main" val="244183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872C-7BEB-401E-B1D2-D38F5FB2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98353"/>
            <a:ext cx="8229600" cy="77554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Cleaning, Transformation and Labeling.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D93A-B808-4863-80BF-6007A2BD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Cleaning: Removed stop words, special characters, HTML decoding and 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 links.</a:t>
            </a:r>
          </a:p>
          <a:p>
            <a:r>
              <a:rPr lang="en-US" dirty="0">
                <a:solidFill>
                  <a:schemeClr val="tx1"/>
                </a:solidFill>
              </a:rPr>
              <a:t>The main challenge was labeling which was performed manually for training data referring the below papers.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3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389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TWITTER FAKE BOT DETECTION MODEL</vt:lpstr>
      <vt:lpstr>TWITTER BOT</vt:lpstr>
      <vt:lpstr>contents</vt:lpstr>
      <vt:lpstr>Introduction</vt:lpstr>
      <vt:lpstr>Problem statement</vt:lpstr>
      <vt:lpstr>Exploratory data  analysis</vt:lpstr>
      <vt:lpstr>Twitter bot creation</vt:lpstr>
      <vt:lpstr>Markov chain Logic(Sentence generator)</vt:lpstr>
      <vt:lpstr>Data Cleaning, Transformation and Labeling. </vt:lpstr>
      <vt:lpstr>Bot and no bot labeling</vt:lpstr>
      <vt:lpstr>Baseline accuracy</vt:lpstr>
      <vt:lpstr>Model comparison</vt:lpstr>
      <vt:lpstr>Insights</vt:lpstr>
      <vt:lpstr>Future scope</vt:lpstr>
      <vt:lpstr>Business Implications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Meagan Sapashe</dc:creator>
  <cp:lastModifiedBy>Tanuj Sawant</cp:lastModifiedBy>
  <cp:revision>26</cp:revision>
  <dcterms:created xsi:type="dcterms:W3CDTF">2016-06-10T17:22:31Z</dcterms:created>
  <dcterms:modified xsi:type="dcterms:W3CDTF">2018-05-02T17:50:17Z</dcterms:modified>
</cp:coreProperties>
</file>