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2" r:id="rId6"/>
    <p:sldId id="303" r:id="rId7"/>
    <p:sldId id="300" r:id="rId8"/>
    <p:sldId id="301" r:id="rId9"/>
    <p:sldId id="30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20ADF6-59CD-4F7E-9E14-3DABD697B812}" v="170" dt="2022-11-29T16:02:14.5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11/29/2022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11/29/2022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11/29/2022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11/29/2022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11/29/2022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11/29/2022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s://pixabay.com/en/books-library-alphabet-reading-2253569/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alphaModFix amt="58000"/>
            <a:lum/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dcoetzee/6271190493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66841" y="0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09332" y="1263807"/>
            <a:ext cx="3428391" cy="3113121"/>
          </a:xfr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1"/>
                </a:solidFill>
              </a:rPr>
              <a:t>LIBRARY 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MANAGEMENT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2000" dirty="0"/>
              <a:t>BY-PAVITHRA G</a:t>
            </a:r>
            <a:br>
              <a:rPr lang="en-US" sz="2000" dirty="0"/>
            </a:br>
            <a:r>
              <a:rPr lang="en-US" sz="2000" dirty="0"/>
              <a:t>      POOJA M N</a:t>
            </a:r>
            <a:br>
              <a:rPr lang="en-US" sz="2000" dirty="0"/>
            </a:br>
            <a:r>
              <a:rPr lang="en-US" sz="2000" dirty="0"/>
              <a:t>      PADMA PRIYA M</a:t>
            </a:r>
            <a:br>
              <a:rPr lang="en-US" sz="2000" dirty="0"/>
            </a:br>
            <a:r>
              <a:rPr lang="en-US" sz="2000" dirty="0"/>
              <a:t>      SORNISHA N L</a:t>
            </a:r>
            <a:br>
              <a:rPr lang="en-US" sz="2000" dirty="0"/>
            </a:b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4996" y="4508519"/>
            <a:ext cx="3318394" cy="874243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endParaRPr lang="en-US" sz="16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58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597ED-4DBC-8522-C95E-811895AC9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03505"/>
            <a:ext cx="10058400" cy="1274325"/>
          </a:xfrm>
        </p:spPr>
        <p:txBody>
          <a:bodyPr/>
          <a:lstStyle/>
          <a:p>
            <a:r>
              <a:rPr lang="en-IN" sz="4800" b="1" i="1" dirty="0">
                <a:solidFill>
                  <a:srgbClr val="002060"/>
                </a:solidFill>
                <a:latin typeface="Bookman Old Style" panose="02050604050505020204" pitchFamily="18" charset="0"/>
              </a:rPr>
              <a:t>WHY LIBRARY MANAGEMENT </a:t>
            </a:r>
            <a:r>
              <a:rPr lang="en-IN" sz="4400" b="1" i="1" dirty="0">
                <a:solidFill>
                  <a:srgbClr val="002060"/>
                </a:solidFill>
                <a:latin typeface="Bookman Old Style" panose="02050604050505020204" pitchFamily="18" charset="0"/>
              </a:rPr>
              <a:t>?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C35450-6736-FCCD-CD31-E34DAEBD5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6434" y="2868038"/>
            <a:ext cx="2856403" cy="285640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32310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9">
            <a:extLst>
              <a:ext uri="{FF2B5EF4-FFF2-40B4-BE49-F238E27FC236}">
                <a16:creationId xmlns:a16="http://schemas.microsoft.com/office/drawing/2014/main" id="{37E055E4-94B0-31C1-BFFD-2429881C7CFC}"/>
              </a:ext>
            </a:extLst>
          </p:cNvPr>
          <p:cNvSpPr txBox="1">
            <a:spLocks/>
          </p:cNvSpPr>
          <p:nvPr/>
        </p:nvSpPr>
        <p:spPr>
          <a:xfrm>
            <a:off x="657590" y="874274"/>
            <a:ext cx="10727663" cy="470818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IMPROVE CUSTOMER SERVICES THROUGH GREAT ACCESS TO ACCURATE INFORMATION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IN" sz="2800" dirty="0">
              <a:solidFill>
                <a:schemeClr val="tx1">
                  <a:lumMod val="95000"/>
                  <a:lumOff val="5000"/>
                </a:schemeClr>
              </a:solidFill>
              <a:latin typeface="Comic Sans MS" panose="030F0702030302020204" pitchFamily="66" charset="0"/>
            </a:endParaRPr>
          </a:p>
          <a:p>
            <a:b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</a:br>
            <a:b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</a:br>
            <a:endParaRPr lang="en-IN" sz="2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Title 9">
            <a:extLst>
              <a:ext uri="{FF2B5EF4-FFF2-40B4-BE49-F238E27FC236}">
                <a16:creationId xmlns:a16="http://schemas.microsoft.com/office/drawing/2014/main" id="{502A762A-A86C-A886-F2F3-FFEA1A1ACC18}"/>
              </a:ext>
            </a:extLst>
          </p:cNvPr>
          <p:cNvSpPr txBox="1">
            <a:spLocks/>
          </p:cNvSpPr>
          <p:nvPr/>
        </p:nvSpPr>
        <p:spPr>
          <a:xfrm>
            <a:off x="696499" y="2148598"/>
            <a:ext cx="11003280" cy="452822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 </a:t>
            </a:r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MORE ECONOMICAL AND SAFER MEANS OF STORING                          AND KEEPING OF INFORMATION</a:t>
            </a:r>
          </a:p>
          <a:p>
            <a:b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</a:br>
            <a:b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</a:br>
            <a:endParaRPr lang="en-IN" sz="2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Title 9">
            <a:extLst>
              <a:ext uri="{FF2B5EF4-FFF2-40B4-BE49-F238E27FC236}">
                <a16:creationId xmlns:a16="http://schemas.microsoft.com/office/drawing/2014/main" id="{D5112F04-2823-5DC4-C1E9-5112977F031D}"/>
              </a:ext>
            </a:extLst>
          </p:cNvPr>
          <p:cNvSpPr txBox="1">
            <a:spLocks/>
          </p:cNvSpPr>
          <p:nvPr/>
        </p:nvSpPr>
        <p:spPr>
          <a:xfrm>
            <a:off x="767838" y="3484934"/>
            <a:ext cx="10727663" cy="333172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EASIER ACCESS TO INFORMATION LIKE STOCK OF BOOKS AND MANAGEMENT REPORTS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IN" sz="2800" dirty="0">
              <a:solidFill>
                <a:schemeClr val="tx1">
                  <a:lumMod val="95000"/>
                  <a:lumOff val="5000"/>
                </a:schemeClr>
              </a:solidFill>
              <a:latin typeface="Comic Sans MS" panose="030F0702030302020204" pitchFamily="66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MORE RELIABLE SECURITY AND CONFIDENTIAL INFORMATION</a:t>
            </a:r>
            <a:b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</a:br>
            <a:b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</a:br>
            <a:endParaRPr lang="en-IN" sz="2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412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>
            <a:alphaModFix amt="58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061BFD-53B8-97E4-AC62-074272175D99}"/>
              </a:ext>
            </a:extLst>
          </p:cNvPr>
          <p:cNvSpPr txBox="1"/>
          <p:nvPr/>
        </p:nvSpPr>
        <p:spPr>
          <a:xfrm>
            <a:off x="340467" y="282103"/>
            <a:ext cx="12003932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400" dirty="0">
                <a:latin typeface="Bookman Old Style" panose="02050604050505020204" pitchFamily="18" charset="0"/>
              </a:rPr>
              <a:t>INCREASE PRODUCTIVITY AND JOBS SATISFACTION AMONG STAFF MEMBERS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IN" sz="2400" dirty="0">
              <a:latin typeface="Bookman Old Style" panose="0205060405050502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>
                <a:latin typeface="Bookman Old Style" panose="02050604050505020204" pitchFamily="18" charset="0"/>
              </a:rPr>
              <a:t>LIBRARY MANAGEMENT OFFERS VERY RELIABLE AND  TO FIND RARE MATERIALS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400" dirty="0">
              <a:latin typeface="Bookman Old Style" panose="0205060405050502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>
                <a:latin typeface="Bookman Old Style" panose="02050604050505020204" pitchFamily="18" charset="0"/>
              </a:rPr>
              <a:t> IMPROVED EFFICIENCY AND EFFECTIVENESS IN ADMINISTRATION AND MANAGEMENT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400" dirty="0">
              <a:latin typeface="Bookman Old Style" panose="0205060405050502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>
                <a:latin typeface="Bookman Old Style" panose="02050604050505020204" pitchFamily="18" charset="0"/>
              </a:rPr>
              <a:t>GREAT ACCOUNTABILITY AND TRANSPARENCY IN OPERATIONS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400" dirty="0">
              <a:latin typeface="Bookman Old Style" panose="0205060405050502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>
                <a:latin typeface="Bookman Old Style" panose="02050604050505020204" pitchFamily="18" charset="0"/>
              </a:rPr>
              <a:t>REDUCES ERRORS AND ELIMINATING REPETATIVE  MANUAL PROCESSING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400" dirty="0">
              <a:latin typeface="Bookman Old Style" panose="0205060405050502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>
                <a:latin typeface="Bookman Old Style" panose="02050604050505020204" pitchFamily="18" charset="0"/>
              </a:rPr>
              <a:t>LIBRARY MANAGEMENT SYSTEM OFFERS MANY FLEXIBLE AND CONVENIENT FEATURES ALLOWING LIBRARIANS AND LIBRARY USERS TO MAXIMISE TIME AND EFFICIENCY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8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362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BBB79D-EDCC-3864-6681-158311741C4A}"/>
              </a:ext>
            </a:extLst>
          </p:cNvPr>
          <p:cNvSpPr txBox="1"/>
          <p:nvPr/>
        </p:nvSpPr>
        <p:spPr>
          <a:xfrm>
            <a:off x="171855" y="0"/>
            <a:ext cx="1184829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latin typeface="Bernard MT Condensed" panose="02050806060905020404" pitchFamily="18" charset="0"/>
              </a:rPr>
              <a:t>            REQUIREMENT ANALYSIS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Copperplate Gothic Bold" panose="020E0705020206020404" pitchFamily="34" charset="0"/>
              </a:rPr>
              <a:t>Manage Book and Member Record with help of Barcode.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400" dirty="0">
              <a:latin typeface="Copperplate Gothic Bold" panose="020E07050202060204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Copperplate Gothic Bold" panose="020E0705020206020404" pitchFamily="34" charset="0"/>
              </a:rPr>
              <a:t>Barcode: Use of Bar Codes for Library Management eases the everyday tasks of big Libraries, where the No. of transactions exceed several thousands in number.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400" dirty="0">
              <a:latin typeface="Copperplate Gothic Bold" panose="020E07050202060204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Copperplate Gothic Bold" panose="020E0705020206020404" pitchFamily="34" charset="0"/>
              </a:rPr>
              <a:t>Library management software admin/Member can easily search book author, Title, Accession No, Publication, and Language also admin can filter data with category wise.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latin typeface="Copperplate Gothic Bold" panose="020E07050202060204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Copperplate Gothic Bold" panose="020E0705020206020404" pitchFamily="34" charset="0"/>
              </a:rPr>
              <a:t>Facility for User to suggest items :User suggestion and request for purchasing anew item is handled by the software itself reducing the administrator’s task.</a:t>
            </a:r>
            <a:endParaRPr lang="en-IN" sz="2400" dirty="0">
              <a:latin typeface="Copperplate Gothic Bold" panose="020E07050202060204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59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58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5B214A-FC74-EAAF-9B99-D62EEAF8008D}"/>
              </a:ext>
            </a:extLst>
          </p:cNvPr>
          <p:cNvSpPr txBox="1"/>
          <p:nvPr/>
        </p:nvSpPr>
        <p:spPr>
          <a:xfrm>
            <a:off x="440987" y="408561"/>
            <a:ext cx="11751013" cy="6801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sz="3600" dirty="0">
                <a:latin typeface="Century" panose="02040604050505020304" pitchFamily="18" charset="0"/>
              </a:rPr>
              <a:t>Library system gives all the </a:t>
            </a:r>
            <a:r>
              <a:rPr lang="en-IN" sz="3600" dirty="0" err="1">
                <a:latin typeface="Century" panose="02040604050505020304" pitchFamily="18" charset="0"/>
              </a:rPr>
              <a:t>detailedinformation</a:t>
            </a:r>
            <a:r>
              <a:rPr lang="en-IN" sz="3600" dirty="0">
                <a:latin typeface="Century" panose="02040604050505020304" pitchFamily="18" charset="0"/>
              </a:rPr>
              <a:t> about students, staffs and books, it will track the books available in the </a:t>
            </a:r>
            <a:r>
              <a:rPr lang="en-IN" sz="3600" dirty="0" err="1">
                <a:latin typeface="Century" panose="02040604050505020304" pitchFamily="18" charset="0"/>
              </a:rPr>
              <a:t>libraryand</a:t>
            </a:r>
            <a:r>
              <a:rPr lang="en-IN" sz="3600" dirty="0">
                <a:latin typeface="Century" panose="02040604050505020304" pitchFamily="18" charset="0"/>
              </a:rPr>
              <a:t> the books that have been issued to the library users (students)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endParaRPr lang="en-IN" sz="3600" dirty="0">
              <a:latin typeface="Century" panose="02040604050505020304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b="1" i="0" dirty="0">
                <a:solidFill>
                  <a:srgbClr val="282829"/>
                </a:solidFill>
                <a:effectLst/>
                <a:latin typeface="Century" panose="02040604050505020304" pitchFamily="18" charset="0"/>
              </a:rPr>
              <a:t>Update stock details: </a:t>
            </a:r>
            <a:r>
              <a:rPr lang="en-US" sz="3600" b="0" i="0" dirty="0">
                <a:solidFill>
                  <a:srgbClr val="282829"/>
                </a:solidFill>
                <a:effectLst/>
                <a:latin typeface="Century" panose="02040604050505020304" pitchFamily="18" charset="0"/>
              </a:rPr>
              <a:t>It must enter</a:t>
            </a:r>
            <a:r>
              <a:rPr lang="en-US" sz="3600" b="1" i="0" dirty="0">
                <a:solidFill>
                  <a:srgbClr val="282829"/>
                </a:solidFill>
                <a:effectLst/>
                <a:latin typeface="Century" panose="02040604050505020304" pitchFamily="18" charset="0"/>
              </a:rPr>
              <a:t> </a:t>
            </a:r>
            <a:r>
              <a:rPr lang="en-US" sz="3600" b="0" i="0" dirty="0">
                <a:solidFill>
                  <a:srgbClr val="282829"/>
                </a:solidFill>
                <a:effectLst/>
                <a:latin typeface="Century" panose="02040604050505020304" pitchFamily="18" charset="0"/>
              </a:rPr>
              <a:t>details regarding new book, circulars, magazines </a:t>
            </a:r>
            <a:r>
              <a:rPr lang="en-US" sz="3600" b="0" i="0" dirty="0" err="1">
                <a:solidFill>
                  <a:srgbClr val="282829"/>
                </a:solidFill>
                <a:effectLst/>
                <a:latin typeface="Century" panose="02040604050505020304" pitchFamily="18" charset="0"/>
              </a:rPr>
              <a:t>etc</a:t>
            </a:r>
            <a:r>
              <a:rPr lang="en-US" sz="3600" b="0" i="0" dirty="0">
                <a:solidFill>
                  <a:srgbClr val="282829"/>
                </a:solidFill>
                <a:effectLst/>
                <a:latin typeface="Century" panose="02040604050505020304" pitchFamily="18" charset="0"/>
              </a:rPr>
              <a:t> .The stock details are updated each and every time a new stock arrives or when an item is taken out.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endParaRPr lang="en-IN" sz="4000" dirty="0">
              <a:latin typeface="Century" panose="02040604050505020304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q"/>
            </a:pPr>
            <a:endParaRPr lang="en-IN" sz="3600" dirty="0"/>
          </a:p>
          <a:p>
            <a:pPr marL="571500" indent="-571500">
              <a:buFont typeface="Wingdings" panose="05000000000000000000" pitchFamily="2" charset="2"/>
              <a:buChar char="q"/>
            </a:pP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5925176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documentManagement/types"/>
    <ds:schemaRef ds:uri="http://purl.org/dc/dcmitype/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purl.org/dc/elements/1.1/"/>
    <ds:schemaRef ds:uri="16c05727-aa75-4e4a-9b5f-8a80a1165891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{9EC06CF4-4F7D-4F6F-B98A-E30F387357FF}tf22712842_win32</Template>
  <TotalTime>188</TotalTime>
  <Words>300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Bernard MT Condensed</vt:lpstr>
      <vt:lpstr>Book Antiqua</vt:lpstr>
      <vt:lpstr>Bookman Old Style</vt:lpstr>
      <vt:lpstr>Calibri</vt:lpstr>
      <vt:lpstr>Century</vt:lpstr>
      <vt:lpstr>Comic Sans MS</vt:lpstr>
      <vt:lpstr>Copperplate Gothic Bold</vt:lpstr>
      <vt:lpstr>Franklin Gothic Book</vt:lpstr>
      <vt:lpstr>Wingdings</vt:lpstr>
      <vt:lpstr>1_RetrospectVTI</vt:lpstr>
      <vt:lpstr>LIBRARY  MANAGEMENT BY-PAVITHRA G       POOJA M N       PADMA PRIYA M       SORNISHA N L </vt:lpstr>
      <vt:lpstr>WHY LIBRARY MANAGEMENT ?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 MANAGEMENT BY-PAVITHRA G       POOJA M N       PADMA PRIYA M       SORNISHA N L</dc:title>
  <dc:creator>Pavithra G</dc:creator>
  <cp:lastModifiedBy>Pavithra G</cp:lastModifiedBy>
  <cp:revision>2</cp:revision>
  <dcterms:created xsi:type="dcterms:W3CDTF">2022-11-29T12:49:56Z</dcterms:created>
  <dcterms:modified xsi:type="dcterms:W3CDTF">2022-11-29T16:02:14Z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