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95" r:id="rId2"/>
    <p:sldId id="296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23" r:id="rId19"/>
    <p:sldId id="312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13" r:id="rId28"/>
    <p:sldId id="321" r:id="rId29"/>
    <p:sldId id="322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2F400-3501-449D-9229-840C1F07266E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065BE-D505-4B45-BAD6-FF728AD18EA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209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2F400-3501-449D-9229-840C1F07266E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065BE-D505-4B45-BAD6-FF728AD18E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8817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2F400-3501-449D-9229-840C1F07266E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065BE-D505-4B45-BAD6-FF728AD18E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8460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7E81B-B8D4-68BB-B4B0-0171000FC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E86F2-5F29-1219-E53C-724926AD76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B186D-B06F-F544-05AF-1BB84537B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2F400-3501-449D-9229-840C1F07266E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02524-25FE-E6B1-44E1-720F29761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8E376-7F6C-7738-0711-883DEE721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065BE-D505-4B45-BAD6-FF728AD18E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175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2F400-3501-449D-9229-840C1F07266E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065BE-D505-4B45-BAD6-FF728AD18E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2819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2F400-3501-449D-9229-840C1F07266E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065BE-D505-4B45-BAD6-FF728AD18EA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153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2F400-3501-449D-9229-840C1F07266E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065BE-D505-4B45-BAD6-FF728AD18E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846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2F400-3501-449D-9229-840C1F07266E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065BE-D505-4B45-BAD6-FF728AD18E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1491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2F400-3501-449D-9229-840C1F07266E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065BE-D505-4B45-BAD6-FF728AD18E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739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2F400-3501-449D-9229-840C1F07266E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065BE-D505-4B45-BAD6-FF728AD18E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926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162F400-3501-449D-9229-840C1F07266E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8065BE-D505-4B45-BAD6-FF728AD18E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9224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2F400-3501-449D-9229-840C1F07266E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065BE-D505-4B45-BAD6-FF728AD18E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1206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162F400-3501-449D-9229-840C1F07266E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28065BE-D505-4B45-BAD6-FF728AD18EA6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208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1D3D8-0152-C6DF-A1F6-6700281F4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5271" y="920140"/>
            <a:ext cx="8460182" cy="1936333"/>
          </a:xfrm>
        </p:spPr>
        <p:txBody>
          <a:bodyPr>
            <a:normAutofit/>
          </a:bodyPr>
          <a:lstStyle/>
          <a:p>
            <a:pPr algn="ctr"/>
            <a:r>
              <a:rPr lang="en-GB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Fake Account Detection in Facebook Communities using Social Network Analysis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91068784-7ADE-0C9E-7FCB-DCDEF42915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2692" y="5401641"/>
            <a:ext cx="3839308" cy="892538"/>
          </a:xfrm>
        </p:spPr>
        <p:txBody>
          <a:bodyPr>
            <a:normAutofit fontScale="92500" lnSpcReduction="20000"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Group 3 </a:t>
            </a:r>
          </a:p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ADWAITH U :AM.EN.U4ECE22111 </a:t>
            </a:r>
          </a:p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PAVITHRA A P :AM.EN.U4ECE22135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B60D4B-6C8E-898F-BF34-D025F23E8D75}"/>
              </a:ext>
            </a:extLst>
          </p:cNvPr>
          <p:cNvSpPr txBox="1"/>
          <p:nvPr/>
        </p:nvSpPr>
        <p:spPr>
          <a:xfrm>
            <a:off x="3780691" y="308192"/>
            <a:ext cx="42661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 CSE 356 Social Network Analytics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917D48-2188-C925-10D2-56383E9DE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744" y="2768551"/>
            <a:ext cx="4436062" cy="3079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724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376B9-CD6E-B92C-6303-01FF3AE3D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Assumptions and Constraints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8E0FF-BD9F-DA20-37F5-6D8EB83C1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2153464"/>
            <a:ext cx="10058400" cy="402336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social graph is undirected, meaning friendships are mutual.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user content or behavioural metadata is available or needed.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Friendship is assumed to imply trust and community inclusion.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static graph snapshot is analysed (no time-series or dynamic changes).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threshold (e.g., clustering coefficient &lt; 0.1) is fixed but can be manually adjusted.</a:t>
            </a:r>
          </a:p>
        </p:txBody>
      </p:sp>
    </p:spTree>
    <p:extLst>
      <p:ext uri="{BB962C8B-B14F-4D97-AF65-F5344CB8AC3E}">
        <p14:creationId xmlns:p14="http://schemas.microsoft.com/office/powerpoint/2010/main" val="104161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00D02-C2F9-0681-7459-E6A8F15E7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Approach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99AD9C-6F85-7D5A-1E92-57069942E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2162257"/>
            <a:ext cx="10058400" cy="4023360"/>
          </a:xfrm>
        </p:spPr>
        <p:txBody>
          <a:bodyPr/>
          <a:lstStyle/>
          <a:p>
            <a:r>
              <a:rPr lang="en-GB" dirty="0"/>
              <a:t>• Step 1: Upload a CSV edge list representing community relationships.</a:t>
            </a:r>
          </a:p>
          <a:p>
            <a:r>
              <a:rPr lang="en-GB" dirty="0"/>
              <a:t>• Step 2: Create a </a:t>
            </a:r>
            <a:r>
              <a:rPr lang="en-GB" dirty="0" err="1"/>
              <a:t>NetworkX</a:t>
            </a:r>
            <a:r>
              <a:rPr lang="en-GB" dirty="0"/>
              <a:t> undirected graph from the edge list..</a:t>
            </a:r>
          </a:p>
          <a:p>
            <a:r>
              <a:rPr lang="en-GB" dirty="0"/>
              <a:t>• Step 3: Calculate local clustering coefficient for each node.</a:t>
            </a:r>
          </a:p>
          <a:p>
            <a:r>
              <a:rPr lang="en-GB" dirty="0"/>
              <a:t>• Step 4: Flag users whose coefficient is below 0.1 (default threshold).</a:t>
            </a:r>
          </a:p>
          <a:p>
            <a:r>
              <a:rPr lang="en-GB" dirty="0"/>
              <a:t>• Step 5: Display flagged nodes and visualize the network.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2731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DAFBB-44F8-FC47-640A-5E80B96C9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C0909-AA8A-A152-C446-C448B7271D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7463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874AE-3CA2-99EC-C772-494396AFD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Elaboration of Solution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EB383-4CCD-9485-6C36-D2A44F76C2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Creation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 Calculation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Suspicious Node Detection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 Web Interface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and Its Relevance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Metrics Used + Justification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0143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0228B-A03F-3DAC-2281-3DD207C5C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8215" y="307731"/>
            <a:ext cx="10487465" cy="5561363"/>
          </a:xfrm>
        </p:spPr>
        <p:txBody>
          <a:bodyPr/>
          <a:lstStyle/>
          <a:p>
            <a:pPr lvl="1" algn="just"/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Creation:</a:t>
            </a:r>
          </a:p>
          <a:p>
            <a:pPr lvl="3" algn="just"/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CSV file containing user connections (e.g., A,B means A is connected to B).</a:t>
            </a:r>
          </a:p>
          <a:p>
            <a:pPr lvl="3" algn="just"/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 an undirected graph using 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NetworkX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3" algn="just"/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row becomes an edge in the graph.</a:t>
            </a:r>
          </a:p>
          <a:p>
            <a:pPr lvl="3" algn="just"/>
            <a:r>
              <a:rPr lang="en-GB" sz="1800" dirty="0"/>
              <a:t>Graph reflects user relationships only — no profile content.</a:t>
            </a:r>
          </a:p>
          <a:p>
            <a:pPr lvl="1" algn="just"/>
            <a:r>
              <a:rPr lang="en-IN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 Calculation:</a:t>
            </a:r>
          </a:p>
          <a:p>
            <a:pPr lvl="2"/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local clustering coefficient for every node.</a:t>
            </a:r>
          </a:p>
          <a:p>
            <a:pPr lvl="2"/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Formula:  </a:t>
            </a:r>
          </a:p>
          <a:p>
            <a:pPr lvl="2"/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 embedded in dense subgroups (triangles) will have high values.</a:t>
            </a:r>
          </a:p>
          <a:p>
            <a:pPr lvl="1" algn="just"/>
            <a:endParaRPr lang="en-IN" sz="2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508" lvl="1" indent="-342900" algn="just"/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Suspicious Node Detection:</a:t>
            </a:r>
          </a:p>
          <a:p>
            <a:pPr lvl="2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a cutoff threshold (e.g., 0.1).</a:t>
            </a:r>
          </a:p>
          <a:p>
            <a:pPr lvl="2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nodes with low clustering; these are poorly embedded in the graph.</a:t>
            </a:r>
          </a:p>
          <a:p>
            <a:pPr lvl="2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nodes are likely fake or newly added profiles with limited trust</a:t>
            </a:r>
          </a:p>
          <a:p>
            <a:pPr marL="0" indent="0">
              <a:buNone/>
            </a:pPr>
            <a:endParaRPr lang="en-IN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B60831-D730-F2B6-7630-1CFC8A733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647" y="2626783"/>
            <a:ext cx="1462668" cy="44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73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90F9E-702D-A8EF-6AEF-9C6E34C283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 Web Interface:</a:t>
            </a:r>
          </a:p>
          <a:p>
            <a:pPr lvl="1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access a simple web UI.</a:t>
            </a:r>
          </a:p>
          <a:p>
            <a:pPr lvl="1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Upload a CSV file and instantly get analysis results.</a:t>
            </a:r>
          </a:p>
          <a:p>
            <a:pPr lvl="1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 nodes = suspicious users; green = trusted users.</a:t>
            </a:r>
          </a:p>
          <a:p>
            <a:pPr marL="457200" indent="-457200">
              <a:buFont typeface="+mj-lt"/>
              <a:buAutoNum type="arabicPeriod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IN" b="1" dirty="0"/>
              <a:t>Visualization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 used to render the graph layout.</a:t>
            </a:r>
          </a:p>
          <a:p>
            <a:pPr lvl="1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colored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based on classification.</a:t>
            </a:r>
          </a:p>
          <a:p>
            <a:pPr lvl="1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helps identify outliers and group structures clearly.</a:t>
            </a:r>
          </a:p>
          <a:p>
            <a:pPr marL="0" indent="0">
              <a:buNone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016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0D4118-B01D-037A-5DFA-3ECCCF4EB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80" y="1406769"/>
            <a:ext cx="8961120" cy="240030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and Its Relevance:</a:t>
            </a:r>
          </a:p>
          <a:p>
            <a:pPr marL="578358" lvl="1" indent="-285750" algn="just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complex_edges.csv is a synthetic dataset designed to simulate real-world conditions</a:t>
            </a:r>
          </a:p>
          <a:p>
            <a:pPr marL="578358" lvl="1" indent="-285750" algn="just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~44 users and ~50 connections.</a:t>
            </a:r>
          </a:p>
          <a:p>
            <a:pPr lvl="1" algn="just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Includes:</a:t>
            </a:r>
          </a:p>
          <a:p>
            <a:pPr lvl="2" algn="just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Dense clusters (A–H, I–O, etc.) to simulate real users.</a:t>
            </a:r>
          </a:p>
          <a:p>
            <a:pPr lvl="2" algn="just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Sparse connections (X1–X9) to simulate fake users.</a:t>
            </a:r>
          </a:p>
          <a:p>
            <a:pPr lvl="2" algn="just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Bridge users to challenge the classifier.</a:t>
            </a:r>
          </a:p>
          <a:p>
            <a:pPr lvl="1" algn="just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Suitable for evaluating structure-only detection methods.</a:t>
            </a:r>
          </a:p>
          <a:p>
            <a:pPr marL="201168" lvl="1" indent="0" algn="just">
              <a:buNone/>
            </a:pP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311144-A71E-BFCB-CF8D-6C5663B962BC}"/>
              </a:ext>
            </a:extLst>
          </p:cNvPr>
          <p:cNvSpPr txBox="1"/>
          <p:nvPr/>
        </p:nvSpPr>
        <p:spPr>
          <a:xfrm>
            <a:off x="371914" y="3807069"/>
            <a:ext cx="9268851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Metrics Used + Justification: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Coefficient: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Captures how embedded a user is in their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neighborhood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with low clustering are likely fakes or outsiders.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to compute, scalable, and interpretable.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Ideal for community-based anomaly detection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59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CCD0B-D3B6-F709-07F9-C455735EA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solution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349F2-5573-49FF-E005-B3D69F8D6C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5755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17A8C-0E3C-1AC6-030B-128A23C60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solution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2A2EAC-CBDE-6F2D-B319-6F4B9E73DF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0536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0ECA1-058A-9E98-FFBC-C560D608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Software, libraries used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9A9BEF5-CC56-E939-27E9-7FA0179F2A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10519" y="1824256"/>
            <a:ext cx="4899074" cy="1729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Flask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(Web UI)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NetworkX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(Graph analysis)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(Data handling)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(Visualization)</a:t>
            </a:r>
          </a:p>
        </p:txBody>
      </p:sp>
    </p:spTree>
    <p:extLst>
      <p:ext uri="{BB962C8B-B14F-4D97-AF65-F5344CB8AC3E}">
        <p14:creationId xmlns:p14="http://schemas.microsoft.com/office/powerpoint/2010/main" val="1245424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79A69-BA12-9B91-0A86-1CF31893F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F6C2B-4FD2-7673-D1D5-60F5430653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Area of Work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Problem and Motivation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Related Work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Problem Definition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Solution Approach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Implementation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Results and Evaluation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Conclusion and Future Work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294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78458-6861-63D2-7F39-EA72849BA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statistics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E625054-1BF6-5170-DACA-50F22E9AE2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97280" y="2421901"/>
            <a:ext cx="9515035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is implemented in Python 3.13, using standard libraries like Flask,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NetworkX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Pandas, and Matplotlib.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 codebase includes around 120–150 lines of code, covering web interface, graph processing, and visualization.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system runs as a local web application, requiring no external cloud or API dependencies.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file upload and graph analysis completes in under 2 seconds, supporting real-time detection for small to mid-sized communities.</a:t>
            </a:r>
          </a:p>
        </p:txBody>
      </p:sp>
    </p:spTree>
    <p:extLst>
      <p:ext uri="{BB962C8B-B14F-4D97-AF65-F5344CB8AC3E}">
        <p14:creationId xmlns:p14="http://schemas.microsoft.com/office/powerpoint/2010/main" val="42438456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E63E8-34B0-82DC-B216-D75CF23AE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Setup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8A8E4C5-6B9B-64B0-434E-E0E40E9E42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380744" y="2114481"/>
            <a:ext cx="9015984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web-based detection system was executed on a Windows 11 machine with 8 GB RAM.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Development was done using Visual Studio Code and tested using Google Chrome browser.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edge list (.csv) files were uploaded via Flask’s frontend and stored locally.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graph processing and metric computation were handled using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NetworkX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visualizations were rendered with Matplotlib.</a:t>
            </a:r>
          </a:p>
        </p:txBody>
      </p:sp>
    </p:spTree>
    <p:extLst>
      <p:ext uri="{BB962C8B-B14F-4D97-AF65-F5344CB8AC3E}">
        <p14:creationId xmlns:p14="http://schemas.microsoft.com/office/powerpoint/2010/main" val="5682207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0C8B6-693E-1F84-051F-9ED98C3EC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&amp; Its Relevance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AB09F-C770-C50B-AC6E-4D5F7D9A96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synthetic edge list dataset (CSV) was created to simulate realistic Facebook-like communities.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includes around 44 nodes and 50+ edges, with both tightly connected and loosely connected users.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Fake accounts were manually simulated by creating sparsely connected nodes (X1–X9).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dataset allows controlled testing of structural anomalies and is free of privacy or ethical concerns.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2784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7578A-2CE7-F527-FB16-3E79697A1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Metrics Used + Justification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DA980-0BC6-C8CB-8ABA-654926661E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Coefficient was chosen as the primary metric.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measures how well a node's neighbours are connected, which reflects community integration.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Genuine users tend to have higher coefficients due to group involvement and mutual friendships.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Fake or suspicious users often have low or zero coefficients, as they lack embeddedness.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metric is simple, interpretable, scalable, and requires no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labeled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94512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E42DB-02EE-1E8C-DDC1-D4AE233AA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D5F45-E22B-341D-CBE4-7E45933F7C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9790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824B8-3EA0-FDC1-ACD0-629014A1B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313DDC-078C-9DC4-E89E-D56AF46641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7419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6405D-9A83-936F-480D-1215EBDC1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Interpretation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3B3AE-BCE6-9B41-C032-103855EBFC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20168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67764-2B5D-5443-6478-9BBB79019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BB116DB-BD6F-F6B6-5BD6-C1E1351343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13233" y="2336462"/>
            <a:ext cx="9272016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successfully implemented a lightweight, SNA-based fake detection tool using Python and Flask.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system requires no training data, profile content, or behavioral logs.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Clustering coefficient served as an effective indicator of weak community integration.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tool is interpretable, easy to use, and suitable for deployment in small-scale online communities.</a:t>
            </a:r>
          </a:p>
        </p:txBody>
      </p:sp>
    </p:spTree>
    <p:extLst>
      <p:ext uri="{BB962C8B-B14F-4D97-AF65-F5344CB8AC3E}">
        <p14:creationId xmlns:p14="http://schemas.microsoft.com/office/powerpoint/2010/main" val="2986176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0A83A-DDFB-298F-0167-29C2F7CC0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Future Work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FD67E1D-6589-9312-4113-7F79E79934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18674" y="2240707"/>
            <a:ext cx="9954651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 support for additional SNA metrics like degree centrality, betweenness, or eigenvector centrality.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Enable interactive threshold tuning within the web interface.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a download feature to export suspicious users as CSV.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 and validate the model on real Facebook group data or larger publicly available datasets.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Integrate with community detection algorithms like Louvain to detect coordinated fake clusters.</a:t>
            </a:r>
          </a:p>
        </p:txBody>
      </p:sp>
    </p:spTree>
    <p:extLst>
      <p:ext uri="{BB962C8B-B14F-4D97-AF65-F5344CB8AC3E}">
        <p14:creationId xmlns:p14="http://schemas.microsoft.com/office/powerpoint/2010/main" val="27837915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E7EF1-FBB9-4F88-B4CA-4CE32D120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C3AD8-B798-A52F-8E67-CA2D609C2A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Asghari, S., &amp; </a:t>
            </a:r>
            <a:r>
              <a:rPr lang="en-GB" dirty="0" err="1"/>
              <a:t>Chehreghani</a:t>
            </a:r>
            <a:r>
              <a:rPr lang="en-GB" dirty="0"/>
              <a:t>, M. H. (2022). On using node indices and their correlations for fake account detection. </a:t>
            </a:r>
            <a:r>
              <a:rPr lang="en-GB" i="1" dirty="0"/>
              <a:t>IEEE Conference on Big Data (</a:t>
            </a:r>
            <a:r>
              <a:rPr lang="en-GB" i="1" dirty="0" err="1"/>
              <a:t>BigData</a:t>
            </a:r>
            <a:r>
              <a:rPr lang="en-GB" i="1" dirty="0"/>
              <a:t>)</a:t>
            </a:r>
            <a:r>
              <a:rPr lang="en-GB" dirty="0"/>
              <a:t>, pp. 5656–5661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 err="1"/>
              <a:t>Mohammadrezaei</a:t>
            </a:r>
            <a:r>
              <a:rPr lang="en-GB" dirty="0"/>
              <a:t>, M., Mohammad, E. S., &amp; Rahmani, A. M. (2019). Detection of fake accounts in social networks based on One Class Classification. </a:t>
            </a:r>
            <a:r>
              <a:rPr lang="en-GB" i="1" dirty="0"/>
              <a:t>Social Networks</a:t>
            </a:r>
            <a:r>
              <a:rPr lang="en-GB" dirty="0"/>
              <a:t>, Elsevier.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7075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125F8-99EF-6194-D5E2-7487A08B7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 / Context of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94B9B-C3BE-9844-34B4-7309C4983D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platforms (e.g., Facebook, Instagram) rely on trust-based interactions.</a:t>
            </a:r>
          </a:p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Fake accounts are used for:</a:t>
            </a:r>
          </a:p>
          <a:p>
            <a:pPr lvl="1"/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Spamming</a:t>
            </a:r>
          </a:p>
          <a:p>
            <a:pPr lvl="1"/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Scamming</a:t>
            </a:r>
          </a:p>
          <a:p>
            <a:pPr lvl="1"/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Misinformation and political manipulation</a:t>
            </a:r>
          </a:p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detection methods:</a:t>
            </a:r>
          </a:p>
          <a:p>
            <a:pPr lvl="1"/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 user content, behaviour logs, or profile features</a:t>
            </a:r>
          </a:p>
          <a:p>
            <a:pPr lvl="1"/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Raise privacy issues and scalability concerns</a:t>
            </a:r>
          </a:p>
          <a:p>
            <a:r>
              <a:rPr lang="en-GB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of Our Work:</a:t>
            </a:r>
          </a:p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analyse only the structure of social graphs</a:t>
            </a:r>
          </a:p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Social Network Analysis (SNA) instead of Machine Learning</a:t>
            </a:r>
          </a:p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Applicable to any platform where friendship/follow data is available</a:t>
            </a:r>
          </a:p>
        </p:txBody>
      </p:sp>
    </p:spTree>
    <p:extLst>
      <p:ext uri="{BB962C8B-B14F-4D97-AF65-F5344CB8AC3E}">
        <p14:creationId xmlns:p14="http://schemas.microsoft.com/office/powerpoint/2010/main" val="456839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8F75B-F304-2C4A-38DB-FE29FFD85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Motivating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65D5A7-D6E6-C8F0-CFD0-042680263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0196" y="1811215"/>
            <a:ext cx="10811608" cy="5169877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a Facebook group of genuine users forming tightly-knit connections (triangles and clusters).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Now, a fake account joins the group and connects randomly to a few real users.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fake profile does not interact deeply and avoids forming strong relationships.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result, it does not form triangles and remains loosely embedded in the graph.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Graphically, it appears as a node with few or no interconnected neighbours.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detection methods would need post content or profile activity to flag it.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approach detects this account simply by measuring its clustering coefficient, which will be significantly lower than the community average.</a:t>
            </a:r>
          </a:p>
        </p:txBody>
      </p:sp>
    </p:spTree>
    <p:extLst>
      <p:ext uri="{BB962C8B-B14F-4D97-AF65-F5344CB8AC3E}">
        <p14:creationId xmlns:p14="http://schemas.microsoft.com/office/powerpoint/2010/main" val="1911454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06A64-6BCB-1A06-C88E-2BB6947F2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Direction / Goals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37ED9-3D0A-5176-F08D-20D045E89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064262" cy="5111506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 detection system that operates solely on the community's graph structure.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Eliminate the need for sensitive content or metadata.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the system is real-time, lightweight, and usable by community moderators.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 intuitive Flask-based tool with automated graph processing.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interpretable results using well-known SNA metrics like clustering coefficient.</a:t>
            </a:r>
          </a:p>
        </p:txBody>
      </p:sp>
    </p:spTree>
    <p:extLst>
      <p:ext uri="{BB962C8B-B14F-4D97-AF65-F5344CB8AC3E}">
        <p14:creationId xmlns:p14="http://schemas.microsoft.com/office/powerpoint/2010/main" val="3484275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4B9C2-59C0-8B40-6BED-989743097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12177"/>
            <a:ext cx="10058400" cy="1025183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39A806-914B-A007-B896-8F17C1075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9585374" cy="380772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Classification (Nikhitha et al., 2023)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Used profile and activity features; requires labelled data and frequent retraining.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One-Class Classification (</a:t>
            </a:r>
            <a:r>
              <a:rPr lang="en-GB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Mohammadrezaei</a:t>
            </a:r>
            <a:r>
              <a:rPr lang="en-GB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2019):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Trained on a single class but still needed profile features and parameter tuning.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GNN-based Detection (Lin &amp; Jian, 2024):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on graphs; highly complex, computationally expensive.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Emotion Analysis (Agarwal et al., 2019):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user interactions and emotional content; privacy-invasive.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Index-Based SNA (Asghari et al., 2022):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Closely related; used correlations of SNA metrics but lacked a practical system or web interface.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system improves upon these by being unsupervised, structure-only, and easily deployable.</a:t>
            </a:r>
          </a:p>
        </p:txBody>
      </p:sp>
    </p:spTree>
    <p:extLst>
      <p:ext uri="{BB962C8B-B14F-4D97-AF65-F5344CB8AC3E}">
        <p14:creationId xmlns:p14="http://schemas.microsoft.com/office/powerpoint/2010/main" val="160122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9E8E1-E8D4-B26D-FE5E-ED0187730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with Existing Methods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E20473-BB77-F532-3B4C-6A426814DD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9668911-FC91-4C10-0A17-BE6EBD3110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192253"/>
              </p:ext>
            </p:extLst>
          </p:nvPr>
        </p:nvGraphicFramePr>
        <p:xfrm>
          <a:off x="838199" y="1925515"/>
          <a:ext cx="10380786" cy="4229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5246">
                  <a:extLst>
                    <a:ext uri="{9D8B030D-6E8A-4147-A177-3AD203B41FA5}">
                      <a16:colId xmlns:a16="http://schemas.microsoft.com/office/drawing/2014/main" val="1339949937"/>
                    </a:ext>
                  </a:extLst>
                </a:gridCol>
                <a:gridCol w="1665115">
                  <a:extLst>
                    <a:ext uri="{9D8B030D-6E8A-4147-A177-3AD203B41FA5}">
                      <a16:colId xmlns:a16="http://schemas.microsoft.com/office/drawing/2014/main" val="353628938"/>
                    </a:ext>
                  </a:extLst>
                </a:gridCol>
                <a:gridCol w="1741688">
                  <a:extLst>
                    <a:ext uri="{9D8B030D-6E8A-4147-A177-3AD203B41FA5}">
                      <a16:colId xmlns:a16="http://schemas.microsoft.com/office/drawing/2014/main" val="4181310305"/>
                    </a:ext>
                  </a:extLst>
                </a:gridCol>
                <a:gridCol w="1741688">
                  <a:extLst>
                    <a:ext uri="{9D8B030D-6E8A-4147-A177-3AD203B41FA5}">
                      <a16:colId xmlns:a16="http://schemas.microsoft.com/office/drawing/2014/main" val="1326708489"/>
                    </a:ext>
                  </a:extLst>
                </a:gridCol>
                <a:gridCol w="1741688">
                  <a:extLst>
                    <a:ext uri="{9D8B030D-6E8A-4147-A177-3AD203B41FA5}">
                      <a16:colId xmlns:a16="http://schemas.microsoft.com/office/drawing/2014/main" val="3131379591"/>
                    </a:ext>
                  </a:extLst>
                </a:gridCol>
                <a:gridCol w="2115361">
                  <a:extLst>
                    <a:ext uri="{9D8B030D-6E8A-4147-A177-3AD203B41FA5}">
                      <a16:colId xmlns:a16="http://schemas.microsoft.com/office/drawing/2014/main" val="1384466778"/>
                    </a:ext>
                  </a:extLst>
                </a:gridCol>
              </a:tblGrid>
              <a:tr h="845820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Content-Free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Lightweight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Real-time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Interpretable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Training Required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0894303"/>
                  </a:ext>
                </a:extLst>
              </a:tr>
              <a:tr h="845820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ML Models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 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0567220"/>
                  </a:ext>
                </a:extLst>
              </a:tr>
              <a:tr h="845820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GNN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  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6499085"/>
                  </a:ext>
                </a:extLst>
              </a:tr>
              <a:tr h="845820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Emotion-Based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   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5858269"/>
                  </a:ext>
                </a:extLst>
              </a:tr>
              <a:tr h="845820">
                <a:tc>
                  <a:txBody>
                    <a:bodyPr/>
                    <a:lstStyle/>
                    <a:p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Our Work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    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5495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6825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26A8E-E3AC-8D0B-1388-5A374DA67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D9724A-C183-3D62-15A9-9DE9E7406D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a social graph ,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G = ( V ,E )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V represents users and E represents mutual connections, identify structurally anomalous nodes with significantly low clustering coefficients. These nodes are likely fake accounts due to their lack of community embedding and interaction density.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870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30CCD-ABAB-BD3B-1C9A-AF62B0CCA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Terms and Definitions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6B40C-0B0F-FA92-D005-E52D71CB0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2074333"/>
            <a:ext cx="10499774" cy="4238543"/>
          </a:xfrm>
        </p:spPr>
        <p:txBody>
          <a:bodyPr>
            <a:norm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Node: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Represents a user in the network.</a:t>
            </a: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Edge: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Represents a mutual friendship between two users.</a:t>
            </a: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Coefficient: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Measures the degree to which a node's neighbours are connected to each other. Values range from 0 (no triangles) to 1 (fully interconnected neighbourhood).</a:t>
            </a: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Fake Account: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user node that has weak or superficial connections to other nodes, often characterized by a clustering coefficient close to 0.</a:t>
            </a: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 (Social Network Analysis):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method for analysing structural relationships in graph data.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53770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115</TotalTime>
  <Words>1648</Words>
  <Application>Microsoft Office PowerPoint</Application>
  <PresentationFormat>Widescreen</PresentationFormat>
  <Paragraphs>197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Times New Roman</vt:lpstr>
      <vt:lpstr>Retrospect</vt:lpstr>
      <vt:lpstr>Fake Account Detection in Facebook Communities using Social Network Analysis</vt:lpstr>
      <vt:lpstr>Agenda</vt:lpstr>
      <vt:lpstr>Area / Context of Work</vt:lpstr>
      <vt:lpstr>Motivating Example</vt:lpstr>
      <vt:lpstr>Project Direction / Goals</vt:lpstr>
      <vt:lpstr>Related Work</vt:lpstr>
      <vt:lpstr>Comparison with Existing Methods</vt:lpstr>
      <vt:lpstr>Problem Definition</vt:lpstr>
      <vt:lpstr>Key Terms and Definitions</vt:lpstr>
      <vt:lpstr>Assumptions and Constraints</vt:lpstr>
      <vt:lpstr>Solution Approach</vt:lpstr>
      <vt:lpstr>Block Diagram</vt:lpstr>
      <vt:lpstr>Elaboration of Solution</vt:lpstr>
      <vt:lpstr>PowerPoint Presentation</vt:lpstr>
      <vt:lpstr>PowerPoint Presentation</vt:lpstr>
      <vt:lpstr>PowerPoint Presentation</vt:lpstr>
      <vt:lpstr>Analysis of solution</vt:lpstr>
      <vt:lpstr>Analysis of solution</vt:lpstr>
      <vt:lpstr>Software, libraries used</vt:lpstr>
      <vt:lpstr>Implementation statistics</vt:lpstr>
      <vt:lpstr>Experimental Setup</vt:lpstr>
      <vt:lpstr>Dataset &amp; Its Relevance</vt:lpstr>
      <vt:lpstr>Metrics Used + Justification</vt:lpstr>
      <vt:lpstr>Result:</vt:lpstr>
      <vt:lpstr>Result:</vt:lpstr>
      <vt:lpstr>Result Interpretation</vt:lpstr>
      <vt:lpstr>Conclusion</vt:lpstr>
      <vt:lpstr>Potential Future Work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Adwaith U-[AM.EN.U4ECE22111]</dc:creator>
  <cp:lastModifiedBy>Adwaith U-[AM.EN.U4ECE22111]</cp:lastModifiedBy>
  <cp:revision>14</cp:revision>
  <dcterms:created xsi:type="dcterms:W3CDTF">2025-06-15T23:18:36Z</dcterms:created>
  <dcterms:modified xsi:type="dcterms:W3CDTF">2025-06-16T01:13:38Z</dcterms:modified>
</cp:coreProperties>
</file>