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7" r:id="rId3"/>
    <p:sldId id="258" r:id="rId4"/>
    <p:sldId id="259" r:id="rId5"/>
    <p:sldId id="260" r:id="rId6"/>
    <p:sldId id="264" r:id="rId7"/>
    <p:sldId id="261" r:id="rId8"/>
    <p:sldId id="268"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288"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3187B-1045-42E1-AD9A-1003A586F3EA}" type="datetimeFigureOut">
              <a:rPr lang="en-IN" smtClean="0"/>
              <a:t>20-06-2025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55F93-C0D7-4B0B-8E89-9E00A2A1A05E}" type="slidenum">
              <a:rPr lang="en-IN" smtClean="0"/>
              <a:t>‹#›</a:t>
            </a:fld>
            <a:endParaRPr lang="en-IN"/>
          </a:p>
        </p:txBody>
      </p:sp>
    </p:spTree>
    <p:extLst>
      <p:ext uri="{BB962C8B-B14F-4D97-AF65-F5344CB8AC3E}">
        <p14:creationId xmlns:p14="http://schemas.microsoft.com/office/powerpoint/2010/main" val="12464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9160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2A7E-2BB6-4223-BF38-A14CF2E921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6A5CA0-0D58-4DA9-8021-011D742F7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91337E-A5F5-4F13-A6B5-F921162C75B2}"/>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5" name="Footer Placeholder 4">
            <a:extLst>
              <a:ext uri="{FF2B5EF4-FFF2-40B4-BE49-F238E27FC236}">
                <a16:creationId xmlns:a16="http://schemas.microsoft.com/office/drawing/2014/main" id="{3F0FAF30-4D1B-4FDA-B343-6621B7587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4B1188-D1CE-4CD4-9480-E8CC392B73E2}"/>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94117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73F5-548B-4552-AC33-B9DDC8C87A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6C8C0-592A-49C1-8928-74496CCBE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89003-CDCB-4996-8AAC-2FA446A89BE0}"/>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5" name="Footer Placeholder 4">
            <a:extLst>
              <a:ext uri="{FF2B5EF4-FFF2-40B4-BE49-F238E27FC236}">
                <a16:creationId xmlns:a16="http://schemas.microsoft.com/office/drawing/2014/main" id="{27A8445D-C8F4-4734-AAED-96CEC99B7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453D6-FF5E-410D-908B-25B20D06827A}"/>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346447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1C5C7-AE21-41FF-8462-012A73555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F733BB-B871-4D90-B51A-08EBAD964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A2DF5-2C05-47E7-891C-C757B28CCA57}"/>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5" name="Footer Placeholder 4">
            <a:extLst>
              <a:ext uri="{FF2B5EF4-FFF2-40B4-BE49-F238E27FC236}">
                <a16:creationId xmlns:a16="http://schemas.microsoft.com/office/drawing/2014/main" id="{445F43E6-895B-4A49-AD9A-AF6CFEDFA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4A3C1-ACBA-4191-A1B7-7B5BAFABDF39}"/>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12112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D492-2AE0-4F0A-BA0D-CB1398898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7A1356-5C3E-44CC-86BD-B498ED11CD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8F1AC-B063-4E40-94B3-4C9B03B3C8C1}"/>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5" name="Footer Placeholder 4">
            <a:extLst>
              <a:ext uri="{FF2B5EF4-FFF2-40B4-BE49-F238E27FC236}">
                <a16:creationId xmlns:a16="http://schemas.microsoft.com/office/drawing/2014/main" id="{A3FB7400-7432-46F5-890F-C489A23C8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626CD-7982-4265-A87C-DFE1FD6D650C}"/>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44316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F649-F2BC-4B3F-902A-D8B3CD6DC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AC06FB-8E50-4002-9600-5FD16C7C8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8C1FF-6DED-4BB5-BF63-F46C63ED65AC}"/>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5" name="Footer Placeholder 4">
            <a:extLst>
              <a:ext uri="{FF2B5EF4-FFF2-40B4-BE49-F238E27FC236}">
                <a16:creationId xmlns:a16="http://schemas.microsoft.com/office/drawing/2014/main" id="{3B8C6699-92B3-4AB5-ACB4-4ADEE636E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42C99-E1BB-4AD6-8B4F-7C6D82F46C9D}"/>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35583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1B-EECF-41BC-B9EA-3BCD8F7EB3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6EF01B-7671-43D6-AB37-8DC5692FF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5B4F4C-14FB-4A00-9A79-767C42FAE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505273-9103-444D-8BF0-CA5431308D34}"/>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6" name="Footer Placeholder 5">
            <a:extLst>
              <a:ext uri="{FF2B5EF4-FFF2-40B4-BE49-F238E27FC236}">
                <a16:creationId xmlns:a16="http://schemas.microsoft.com/office/drawing/2014/main" id="{8CBA9A62-1BA6-4B43-9DCA-E5C398D15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6F15F-CFF3-4789-B621-9A70B101BB56}"/>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25406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DFE6-100E-4DFF-AD43-4786F0143F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85C71F-9252-45E0-A5E8-9408E2693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3B8F6-44CD-4274-A743-4E3975877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623B43-70B8-46A6-ADA2-CCC36D160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BA3B4-AE4A-4615-9F4D-E82F43F87D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21E02-471D-404C-99E4-E9BBD2FFC7A3}"/>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8" name="Footer Placeholder 7">
            <a:extLst>
              <a:ext uri="{FF2B5EF4-FFF2-40B4-BE49-F238E27FC236}">
                <a16:creationId xmlns:a16="http://schemas.microsoft.com/office/drawing/2014/main" id="{0C50F3DA-FD46-4571-B3BB-CD7DD89091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5FCC1B-D3A9-4AB1-A899-2093A47D08BE}"/>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43165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1865-C915-4B90-8230-F91F42845A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C9892D-269A-4A8A-9058-29CE7171BB67}"/>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4" name="Footer Placeholder 3">
            <a:extLst>
              <a:ext uri="{FF2B5EF4-FFF2-40B4-BE49-F238E27FC236}">
                <a16:creationId xmlns:a16="http://schemas.microsoft.com/office/drawing/2014/main" id="{0AE635E5-5F8E-4DD1-953D-9B1AD578FD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65F59-E609-4915-B2CD-0E2FF5E0B621}"/>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69692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AF908-DBFD-4C1F-86E5-E23DBBBE1B84}"/>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3" name="Footer Placeholder 2">
            <a:extLst>
              <a:ext uri="{FF2B5EF4-FFF2-40B4-BE49-F238E27FC236}">
                <a16:creationId xmlns:a16="http://schemas.microsoft.com/office/drawing/2014/main" id="{39BF2DEC-9A37-47E1-8023-ED2B54FB09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23280C-DF0B-4E11-95CC-D09B8AD6CCAC}"/>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4313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4E8E-F465-434E-A930-122B1B7BA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A620A5-9413-418F-B29A-F00B7B060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22BDF3-CFF7-4EE5-9176-C76AA0B14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2A211-4D1A-4BA9-8087-640558041A42}"/>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6" name="Footer Placeholder 5">
            <a:extLst>
              <a:ext uri="{FF2B5EF4-FFF2-40B4-BE49-F238E27FC236}">
                <a16:creationId xmlns:a16="http://schemas.microsoft.com/office/drawing/2014/main" id="{24A22008-6DAB-476C-939E-2821F7D3E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82EDF-2437-4B9A-ACF5-2C928836543F}"/>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29709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F25C-3E44-4768-B5AF-CA279AAD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6B56D1-D41C-4DF6-B5D7-21ADD263C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789B07-8FB9-4B07-82A3-9F3A6D4A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EE6A9-40E9-4071-86A8-A7C04E397AA5}"/>
              </a:ext>
            </a:extLst>
          </p:cNvPr>
          <p:cNvSpPr>
            <a:spLocks noGrp="1"/>
          </p:cNvSpPr>
          <p:nvPr>
            <p:ph type="dt" sz="half" idx="10"/>
          </p:nvPr>
        </p:nvSpPr>
        <p:spPr/>
        <p:txBody>
          <a:bodyPr/>
          <a:lstStyle/>
          <a:p>
            <a:fld id="{E23C9759-3767-4B6C-9D7F-7F6F1F29C0EE}" type="datetimeFigureOut">
              <a:rPr lang="en-IN" smtClean="0"/>
              <a:t>20-06-2025</a:t>
            </a:fld>
            <a:endParaRPr lang="en-IN"/>
          </a:p>
        </p:txBody>
      </p:sp>
      <p:sp>
        <p:nvSpPr>
          <p:cNvPr id="6" name="Footer Placeholder 5">
            <a:extLst>
              <a:ext uri="{FF2B5EF4-FFF2-40B4-BE49-F238E27FC236}">
                <a16:creationId xmlns:a16="http://schemas.microsoft.com/office/drawing/2014/main" id="{E03F9CCD-2134-4FCA-B997-B2576EF8DD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657BE-708B-44EC-ACA6-8CAA035607B8}"/>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215570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CF861-29C6-4EF5-907B-739D4F376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C23491-450B-41B3-9FE1-74C5C99A4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AF59E-0BB3-4F18-870F-A36AB1447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C9759-3767-4B6C-9D7F-7F6F1F29C0EE}" type="datetimeFigureOut">
              <a:rPr lang="en-IN" smtClean="0"/>
              <a:t>20-06-2025</a:t>
            </a:fld>
            <a:endParaRPr lang="en-IN"/>
          </a:p>
        </p:txBody>
      </p:sp>
      <p:sp>
        <p:nvSpPr>
          <p:cNvPr id="5" name="Footer Placeholder 4">
            <a:extLst>
              <a:ext uri="{FF2B5EF4-FFF2-40B4-BE49-F238E27FC236}">
                <a16:creationId xmlns:a16="http://schemas.microsoft.com/office/drawing/2014/main" id="{F33A26F3-5471-47F9-B46E-7DC08E1D9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A5D802-8BC8-4ED5-B977-23C17D768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DDDEC-B850-49D3-95E3-B9EC61B93BC4}" type="slidenum">
              <a:rPr lang="en-IN" smtClean="0"/>
              <a:t>‹#›</a:t>
            </a:fld>
            <a:endParaRPr lang="en-IN"/>
          </a:p>
        </p:txBody>
      </p:sp>
    </p:spTree>
    <p:extLst>
      <p:ext uri="{BB962C8B-B14F-4D97-AF65-F5344CB8AC3E}">
        <p14:creationId xmlns:p14="http://schemas.microsoft.com/office/powerpoint/2010/main" val="175922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hrcak.srce.hr/broj/22132" TargetMode="External"/><Relationship Id="rId4" Type="http://schemas.openxmlformats.org/officeDocument/2006/relationships/hyperlink" Target="https://hrcak.srce.hr/ijec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hrcak.srce.hr/broj/22132" TargetMode="External"/><Relationship Id="rId5" Type="http://schemas.openxmlformats.org/officeDocument/2006/relationships/hyperlink" Target="https://hrcak.srce.hr/ijeces"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762" y="0"/>
            <a:ext cx="12253006" cy="6858000"/>
          </a:xfrm>
          <a:prstGeom prst="roundRect">
            <a:avLst>
              <a:gd name="adj" fmla="val 0"/>
            </a:avLst>
          </a:prstGeom>
          <a:solidFill>
            <a:schemeClr val="accent1"/>
          </a:solidFill>
        </p:spPr>
        <p:txBody>
          <a:bodyPr/>
          <a:lstStyle/>
          <a:p>
            <a:endParaRPr lang="en-US" sz="1200" dirty="0"/>
          </a:p>
        </p:txBody>
      </p:sp>
      <p:sp>
        <p:nvSpPr>
          <p:cNvPr id="4" name="Freeform 4"/>
          <p:cNvSpPr/>
          <p:nvPr/>
        </p:nvSpPr>
        <p:spPr>
          <a:xfrm>
            <a:off x="5080000" y="5889436"/>
            <a:ext cx="2032000" cy="495469"/>
          </a:xfrm>
          <a:custGeom>
            <a:avLst/>
            <a:gdLst/>
            <a:ahLst/>
            <a:cxnLst/>
            <a:rect l="l" t="t" r="r" b="b"/>
            <a:pathLst>
              <a:path w="6670541" h="1661501">
                <a:moveTo>
                  <a:pt x="0" y="0"/>
                </a:moveTo>
                <a:lnTo>
                  <a:pt x="6670541" y="0"/>
                </a:lnTo>
                <a:lnTo>
                  <a:pt x="6670541" y="1661500"/>
                </a:lnTo>
                <a:lnTo>
                  <a:pt x="0" y="1661500"/>
                </a:lnTo>
                <a:lnTo>
                  <a:pt x="0" y="0"/>
                </a:lnTo>
                <a:close/>
              </a:path>
            </a:pathLst>
          </a:custGeom>
          <a:blipFill>
            <a:blip r:embed="rId3"/>
            <a:stretch>
              <a:fillRect r="-104866"/>
            </a:stretch>
          </a:blipFill>
        </p:spPr>
        <p:txBody>
          <a:bodyPr/>
          <a:lstStyle/>
          <a:p>
            <a:endParaRPr lang="en-US" sz="1200" dirty="0"/>
          </a:p>
        </p:txBody>
      </p:sp>
      <p:sp>
        <p:nvSpPr>
          <p:cNvPr id="5" name="TextBox 5"/>
          <p:cNvSpPr txBox="1"/>
          <p:nvPr/>
        </p:nvSpPr>
        <p:spPr>
          <a:xfrm>
            <a:off x="2743199" y="5305837"/>
            <a:ext cx="8178085" cy="399148"/>
          </a:xfrm>
          <a:prstGeom prst="rect">
            <a:avLst/>
          </a:prstGeom>
        </p:spPr>
        <p:txBody>
          <a:bodyPr wrap="square" lIns="0" tIns="0" rIns="0" bIns="0" rtlCol="0" anchor="t">
            <a:spAutoFit/>
          </a:bodyPr>
          <a:lstStyle/>
          <a:p>
            <a:pPr algn="ctr">
              <a:lnSpc>
                <a:spcPts val="3360"/>
              </a:lnSpc>
            </a:pPr>
            <a:r>
              <a:rPr lang="en-US" sz="2400" dirty="0">
                <a:solidFill>
                  <a:srgbClr val="FFFFFF"/>
                </a:solidFill>
                <a:latin typeface="Times New Roman"/>
              </a:rPr>
              <a:t>19ECE384/19EAC386 Open lab-LabVIEW Programming</a:t>
            </a:r>
          </a:p>
        </p:txBody>
      </p:sp>
      <p:sp>
        <p:nvSpPr>
          <p:cNvPr id="6" name="TextBox 6"/>
          <p:cNvSpPr txBox="1"/>
          <p:nvPr/>
        </p:nvSpPr>
        <p:spPr>
          <a:xfrm>
            <a:off x="46500" y="2131712"/>
            <a:ext cx="11789900" cy="1131720"/>
          </a:xfrm>
          <a:prstGeom prst="rect">
            <a:avLst/>
          </a:prstGeom>
        </p:spPr>
        <p:txBody>
          <a:bodyPr wrap="square" lIns="0" tIns="0" rIns="0" bIns="0" rtlCol="0" anchor="t">
            <a:spAutoFit/>
          </a:bodyPr>
          <a:lstStyle/>
          <a:p>
            <a:pPr algn="ctr">
              <a:lnSpc>
                <a:spcPts val="4650"/>
              </a:lnSpc>
              <a:tabLst>
                <a:tab pos="892175" algn="l"/>
              </a:tabLst>
            </a:pPr>
            <a:r>
              <a:rPr lang="en-US" sz="2400" b="1" dirty="0">
                <a:solidFill>
                  <a:schemeClr val="bg1"/>
                </a:solidFill>
              </a:rPr>
              <a:t>REAL-TIME OBJECT DETECTION AND SELECTION WITHTHE LABVIEW PROGRAM</a:t>
            </a:r>
            <a:br>
              <a:rPr lang="en-IN" sz="2400" b="1" dirty="0">
                <a:solidFill>
                  <a:schemeClr val="bg1"/>
                </a:solidFill>
              </a:rPr>
            </a:br>
            <a:r>
              <a:rPr lang="en-US" sz="2000" b="1" i="0" u="none" strike="noStrike" dirty="0">
                <a:solidFill>
                  <a:schemeClr val="bg1"/>
                </a:solidFill>
                <a:effectLst/>
                <a:latin typeface="Nunito Sans" panose="020B0604020202020204" pitchFamily="2" charset="0"/>
                <a:hlinkClick r:id="rId4">
                  <a:extLst>
                    <a:ext uri="{A12FA001-AC4F-418D-AE19-62706E023703}">
                      <ahyp:hlinkClr xmlns:ahyp="http://schemas.microsoft.com/office/drawing/2018/hyperlinkcolor" val="tx"/>
                    </a:ext>
                  </a:extLst>
                </a:hlinkClick>
              </a:rPr>
              <a:t>International journal of electrical and computer engineering systems</a:t>
            </a:r>
            <a:r>
              <a:rPr lang="en-US" sz="2000" b="1" i="0" dirty="0">
                <a:solidFill>
                  <a:schemeClr val="bg1"/>
                </a:solidFill>
                <a:effectLst/>
                <a:latin typeface="Nunito Sans" panose="020B0604020202020204" pitchFamily="2" charset="0"/>
              </a:rPr>
              <a:t>, </a:t>
            </a:r>
            <a:r>
              <a:rPr lang="en-US" sz="2000" b="1" i="0" u="none" strike="noStrike" dirty="0">
                <a:solidFill>
                  <a:schemeClr val="bg1"/>
                </a:solidFill>
                <a:effectLst/>
                <a:latin typeface="Nunito Sans" panose="020B0604020202020204" pitchFamily="2" charset="0"/>
                <a:hlinkClick r:id="rId5">
                  <a:extLst>
                    <a:ext uri="{A12FA001-AC4F-418D-AE19-62706E023703}">
                      <ahyp:hlinkClr xmlns:ahyp="http://schemas.microsoft.com/office/drawing/2018/hyperlinkcolor" val="tx"/>
                    </a:ext>
                  </a:extLst>
                </a:hlinkClick>
              </a:rPr>
              <a:t>Vol. 13 No. 8</a:t>
            </a:r>
            <a:r>
              <a:rPr lang="en-US" sz="2000" b="1" i="0" dirty="0">
                <a:solidFill>
                  <a:schemeClr val="bg1"/>
                </a:solidFill>
                <a:effectLst/>
                <a:latin typeface="Nunito Sans" panose="020B0604020202020204" pitchFamily="2" charset="0"/>
              </a:rPr>
              <a:t>, 2022.</a:t>
            </a:r>
          </a:p>
        </p:txBody>
      </p:sp>
      <p:sp>
        <p:nvSpPr>
          <p:cNvPr id="8" name="TextBox 8"/>
          <p:cNvSpPr txBox="1"/>
          <p:nvPr/>
        </p:nvSpPr>
        <p:spPr>
          <a:xfrm>
            <a:off x="602682" y="3503845"/>
            <a:ext cx="10878119" cy="1672509"/>
          </a:xfrm>
          <a:prstGeom prst="rect">
            <a:avLst/>
          </a:prstGeom>
        </p:spPr>
        <p:txBody>
          <a:bodyPr wrap="square" lIns="0" tIns="0" rIns="0" bIns="0" rtlCol="0" anchor="t">
            <a:spAutoFit/>
          </a:bodyPr>
          <a:lstStyle/>
          <a:p>
            <a:pPr>
              <a:lnSpc>
                <a:spcPct val="150000"/>
              </a:lnSpc>
            </a:pPr>
            <a:r>
              <a:rPr lang="en-US" sz="1867" dirty="0">
                <a:solidFill>
                  <a:srgbClr val="FFFFFF"/>
                </a:solidFill>
                <a:latin typeface="Times New Roman"/>
              </a:rPr>
              <a:t>Group No		:  B9</a:t>
            </a:r>
          </a:p>
          <a:p>
            <a:pPr>
              <a:lnSpc>
                <a:spcPct val="150000"/>
              </a:lnSpc>
            </a:pPr>
            <a:r>
              <a:rPr lang="en-US" sz="1867" dirty="0">
                <a:solidFill>
                  <a:srgbClr val="FFFFFF"/>
                </a:solidFill>
                <a:latin typeface="Times New Roman"/>
              </a:rPr>
              <a:t>Student Names	: Harshit </a:t>
            </a:r>
            <a:r>
              <a:rPr lang="en-US" sz="1867" dirty="0" err="1">
                <a:solidFill>
                  <a:srgbClr val="FFFFFF"/>
                </a:solidFill>
                <a:latin typeface="Times New Roman"/>
              </a:rPr>
              <a:t>Kumar,Harshitha</a:t>
            </a:r>
            <a:r>
              <a:rPr lang="en-US" sz="1867" dirty="0">
                <a:solidFill>
                  <a:srgbClr val="FFFFFF"/>
                </a:solidFill>
                <a:latin typeface="Times New Roman"/>
              </a:rPr>
              <a:t> </a:t>
            </a:r>
            <a:r>
              <a:rPr lang="en-US" sz="1867" dirty="0" err="1">
                <a:solidFill>
                  <a:srgbClr val="FFFFFF"/>
                </a:solidFill>
                <a:latin typeface="Times New Roman"/>
              </a:rPr>
              <a:t>N,Pavithra</a:t>
            </a:r>
            <a:r>
              <a:rPr lang="en-US" sz="1867" dirty="0">
                <a:solidFill>
                  <a:srgbClr val="FFFFFF"/>
                </a:solidFill>
                <a:latin typeface="Times New Roman"/>
              </a:rPr>
              <a:t> A </a:t>
            </a:r>
            <a:r>
              <a:rPr lang="en-US" sz="1867" dirty="0" err="1">
                <a:solidFill>
                  <a:srgbClr val="FFFFFF"/>
                </a:solidFill>
                <a:latin typeface="Times New Roman"/>
              </a:rPr>
              <a:t>P,Sanchana</a:t>
            </a:r>
            <a:r>
              <a:rPr lang="en-US" sz="1867" dirty="0">
                <a:solidFill>
                  <a:srgbClr val="FFFFFF"/>
                </a:solidFill>
                <a:latin typeface="Times New Roman"/>
              </a:rPr>
              <a:t> P Thomas</a:t>
            </a:r>
          </a:p>
          <a:p>
            <a:pPr>
              <a:lnSpc>
                <a:spcPct val="150000"/>
              </a:lnSpc>
            </a:pPr>
            <a:r>
              <a:rPr lang="en-US" sz="1867" spc="118" dirty="0">
                <a:solidFill>
                  <a:srgbClr val="FFFFFF"/>
                </a:solidFill>
                <a:latin typeface="Times New Roman"/>
              </a:rPr>
              <a:t>Roll </a:t>
            </a:r>
            <a:r>
              <a:rPr lang="en-US" sz="1867" spc="118" dirty="0" err="1">
                <a:solidFill>
                  <a:srgbClr val="FFFFFF"/>
                </a:solidFill>
                <a:latin typeface="Times New Roman"/>
              </a:rPr>
              <a:t>Nos</a:t>
            </a:r>
            <a:r>
              <a:rPr lang="en-US" sz="1867" spc="118" dirty="0">
                <a:solidFill>
                  <a:srgbClr val="FFFFFF"/>
                </a:solidFill>
                <a:latin typeface="Times New Roman"/>
              </a:rPr>
              <a:t>: AM.EN.U4ECE22017,AM.EN.U4ECE22123,AM.EN.U4ECE22135,AM.EN.U4ECE22139</a:t>
            </a:r>
          </a:p>
        </p:txBody>
      </p:sp>
      <p:sp>
        <p:nvSpPr>
          <p:cNvPr id="9" name="TextBox 9"/>
          <p:cNvSpPr txBox="1"/>
          <p:nvPr/>
        </p:nvSpPr>
        <p:spPr>
          <a:xfrm>
            <a:off x="46500" y="285110"/>
            <a:ext cx="12084500" cy="197875"/>
          </a:xfrm>
          <a:prstGeom prst="rect">
            <a:avLst/>
          </a:prstGeom>
        </p:spPr>
        <p:txBody>
          <a:bodyPr lIns="0" tIns="0" rIns="0" bIns="0" rtlCol="0" anchor="t">
            <a:spAutoFit/>
          </a:bodyPr>
          <a:lstStyle/>
          <a:p>
            <a:pPr algn="ctr">
              <a:lnSpc>
                <a:spcPts val="1560"/>
              </a:lnSpc>
            </a:pPr>
            <a:r>
              <a:rPr lang="en-US" sz="1300" spc="-6">
                <a:solidFill>
                  <a:srgbClr val="FFFFFF"/>
                </a:solidFill>
                <a:latin typeface="TT Ramillas Italics"/>
              </a:rPr>
              <a:t>Aum Amriteshwaryai Namaha ! </a:t>
            </a:r>
          </a:p>
        </p:txBody>
      </p:sp>
      <p:pic>
        <p:nvPicPr>
          <p:cNvPr id="11" name="Picture 10" descr="A person in a white robe&#10;&#10;Description automatically generated">
            <a:extLst>
              <a:ext uri="{FF2B5EF4-FFF2-40B4-BE49-F238E27FC236}">
                <a16:creationId xmlns:a16="http://schemas.microsoft.com/office/drawing/2014/main" id="{85E7EDA0-72C5-90A8-E155-E572AADF31C4}"/>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l="31579" t="131" r="4034" b="40394"/>
          <a:stretch>
            <a:fillRect/>
          </a:stretch>
        </p:blipFill>
        <p:spPr>
          <a:xfrm>
            <a:off x="5448808" y="641123"/>
            <a:ext cx="1279885" cy="1314677"/>
          </a:xfrm>
          <a:custGeom>
            <a:avLst/>
            <a:gdLst>
              <a:gd name="connsiteX0" fmla="*/ 1398286 w 2796572"/>
              <a:gd name="connsiteY0" fmla="*/ 0 h 2872594"/>
              <a:gd name="connsiteX1" fmla="*/ 2796572 w 2796572"/>
              <a:gd name="connsiteY1" fmla="*/ 1436297 h 2872594"/>
              <a:gd name="connsiteX2" fmla="*/ 1398286 w 2796572"/>
              <a:gd name="connsiteY2" fmla="*/ 2872594 h 2872594"/>
              <a:gd name="connsiteX3" fmla="*/ 0 w 2796572"/>
              <a:gd name="connsiteY3" fmla="*/ 1436297 h 2872594"/>
              <a:gd name="connsiteX4" fmla="*/ 1398286 w 2796572"/>
              <a:gd name="connsiteY4" fmla="*/ 0 h 287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72" h="2872594">
                <a:moveTo>
                  <a:pt x="1398286" y="0"/>
                </a:moveTo>
                <a:cubicBezTo>
                  <a:pt x="2170538" y="0"/>
                  <a:pt x="2796572" y="643052"/>
                  <a:pt x="2796572" y="1436297"/>
                </a:cubicBezTo>
                <a:cubicBezTo>
                  <a:pt x="2796572" y="2229542"/>
                  <a:pt x="2170538" y="2872594"/>
                  <a:pt x="1398286" y="2872594"/>
                </a:cubicBezTo>
                <a:cubicBezTo>
                  <a:pt x="626034" y="2872594"/>
                  <a:pt x="0" y="2229542"/>
                  <a:pt x="0" y="1436297"/>
                </a:cubicBezTo>
                <a:cubicBezTo>
                  <a:pt x="0" y="643052"/>
                  <a:pt x="626034" y="0"/>
                  <a:pt x="1398286" y="0"/>
                </a:cubicBezTo>
                <a:close/>
              </a:path>
            </a:pathLst>
          </a:custGeom>
          <a:ln>
            <a:noFill/>
          </a:ln>
        </p:spPr>
      </p:pic>
      <p:sp>
        <p:nvSpPr>
          <p:cNvPr id="15" name="AutoShape 3">
            <a:extLst>
              <a:ext uri="{FF2B5EF4-FFF2-40B4-BE49-F238E27FC236}">
                <a16:creationId xmlns:a16="http://schemas.microsoft.com/office/drawing/2014/main" id="{AC698124-A1C0-FB7A-45CE-0892ABD11A02}"/>
              </a:ext>
            </a:extLst>
          </p:cNvPr>
          <p:cNvSpPr/>
          <p:nvPr/>
        </p:nvSpPr>
        <p:spPr>
          <a:xfrm rot="4499" flipV="1">
            <a:off x="1168405" y="2037778"/>
            <a:ext cx="10312391" cy="13495"/>
          </a:xfrm>
          <a:prstGeom prst="line">
            <a:avLst/>
          </a:prstGeom>
          <a:ln w="9525" cap="rnd">
            <a:solidFill>
              <a:schemeClr val="bg1">
                <a:lumMod val="95000"/>
              </a:schemeClr>
            </a:solidFill>
            <a:prstDash val="solid"/>
            <a:headEnd type="none" w="sm" len="sm"/>
            <a:tailEnd type="none" w="sm" len="sm"/>
          </a:ln>
        </p:spPr>
        <p:txBody>
          <a:bodyPr/>
          <a:lstStyle/>
          <a:p>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EEAC-E1AF-41D3-B23A-3894A6174574}"/>
              </a:ext>
            </a:extLst>
          </p:cNvPr>
          <p:cNvSpPr>
            <a:spLocks noGrp="1"/>
          </p:cNvSpPr>
          <p:nvPr>
            <p:ph type="title"/>
          </p:nvPr>
        </p:nvSpPr>
        <p:spPr>
          <a:xfrm>
            <a:off x="0" y="30274"/>
            <a:ext cx="12192000" cy="1051551"/>
          </a:xfrm>
        </p:spPr>
        <p:txBody>
          <a:bodyPr/>
          <a:lstStyle/>
          <a:p>
            <a:r>
              <a:rPr lang="en-IN" dirty="0"/>
              <a:t>Contribution from each member</a:t>
            </a:r>
          </a:p>
        </p:txBody>
      </p:sp>
      <p:sp>
        <p:nvSpPr>
          <p:cNvPr id="3" name="Content Placeholder 2">
            <a:extLst>
              <a:ext uri="{FF2B5EF4-FFF2-40B4-BE49-F238E27FC236}">
                <a16:creationId xmlns:a16="http://schemas.microsoft.com/office/drawing/2014/main" id="{AC4DC1BA-A110-446A-9BA1-F910CCAAB4FD}"/>
              </a:ext>
            </a:extLst>
          </p:cNvPr>
          <p:cNvSpPr>
            <a:spLocks noGrp="1"/>
          </p:cNvSpPr>
          <p:nvPr>
            <p:ph idx="1"/>
          </p:nvPr>
        </p:nvSpPr>
        <p:spPr>
          <a:xfrm>
            <a:off x="-141402" y="1725106"/>
            <a:ext cx="12333401" cy="5132894"/>
          </a:xfrm>
        </p:spPr>
        <p:txBody>
          <a:bodyPr/>
          <a:lstStyle/>
          <a:p>
            <a:r>
              <a:rPr lang="en-IN" sz="2000" dirty="0">
                <a:latin typeface="Times New Roman" panose="02020603050405020304" pitchFamily="18" charset="0"/>
                <a:cs typeface="Times New Roman" panose="02020603050405020304" pitchFamily="18" charset="0"/>
              </a:rPr>
              <a:t>Harshit Kumar- AM.EN.U4ECE22017- Region of interest setup logic</a:t>
            </a:r>
          </a:p>
          <a:p>
            <a:r>
              <a:rPr lang="en-IN" sz="2000" dirty="0">
                <a:latin typeface="Times New Roman" panose="02020603050405020304" pitchFamily="18" charset="0"/>
                <a:cs typeface="Times New Roman" panose="02020603050405020304" pitchFamily="18" charset="0"/>
              </a:rPr>
              <a:t>Harshitha N –AM.EN.U4ECE22123-Camera Interfacing , Pattern matching and similarity</a:t>
            </a:r>
          </a:p>
          <a:p>
            <a:r>
              <a:rPr lang="en-IN" sz="2000" dirty="0">
                <a:latin typeface="Times New Roman" panose="02020603050405020304" pitchFamily="18" charset="0"/>
                <a:cs typeface="Times New Roman" panose="02020603050405020304" pitchFamily="18" charset="0"/>
              </a:rPr>
              <a:t>Pavithra A P- AM.EN.U4ECE22135- Region of interest setup logic</a:t>
            </a:r>
          </a:p>
          <a:p>
            <a:r>
              <a:rPr lang="en-IN" sz="2000" dirty="0" err="1">
                <a:latin typeface="Times New Roman" panose="02020603050405020304" pitchFamily="18" charset="0"/>
                <a:cs typeface="Times New Roman" panose="02020603050405020304" pitchFamily="18" charset="0"/>
              </a:rPr>
              <a:t>Sanchana</a:t>
            </a:r>
            <a:r>
              <a:rPr lang="en-IN" sz="2000" dirty="0">
                <a:latin typeface="Times New Roman" panose="02020603050405020304" pitchFamily="18" charset="0"/>
                <a:cs typeface="Times New Roman" panose="02020603050405020304" pitchFamily="18" charset="0"/>
              </a:rPr>
              <a:t> P Thomas-AM.EN.U4ECE22139-Testing the result, Pattern matching and similarity</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
        <p:nvSpPr>
          <p:cNvPr id="4" name="Freeform 3">
            <a:extLst>
              <a:ext uri="{FF2B5EF4-FFF2-40B4-BE49-F238E27FC236}">
                <a16:creationId xmlns:a16="http://schemas.microsoft.com/office/drawing/2014/main" id="{3C06998B-EA33-6DC8-1E30-84A1B8E45616}"/>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5">
            <a:extLst>
              <a:ext uri="{FF2B5EF4-FFF2-40B4-BE49-F238E27FC236}">
                <a16:creationId xmlns:a16="http://schemas.microsoft.com/office/drawing/2014/main" id="{C46FDD10-033B-28D2-771C-6668BC2505BD}"/>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Tree>
    <p:extLst>
      <p:ext uri="{BB962C8B-B14F-4D97-AF65-F5344CB8AC3E}">
        <p14:creationId xmlns:p14="http://schemas.microsoft.com/office/powerpoint/2010/main" val="125431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C014-2916-4455-A2FB-97C50A3F7C94}"/>
              </a:ext>
            </a:extLst>
          </p:cNvPr>
          <p:cNvSpPr>
            <a:spLocks noGrp="1"/>
          </p:cNvSpPr>
          <p:nvPr>
            <p:ph type="title"/>
          </p:nvPr>
        </p:nvSpPr>
        <p:spPr>
          <a:xfrm>
            <a:off x="0" y="182880"/>
            <a:ext cx="12192000" cy="667126"/>
          </a:xfrm>
        </p:spPr>
        <p:txBody>
          <a:bodyPr>
            <a:normAutofit fontScale="90000"/>
          </a:bodyPr>
          <a:lstStyle/>
          <a:p>
            <a:r>
              <a:rPr lang="en-IN" dirty="0"/>
              <a:t>Abstract</a:t>
            </a:r>
          </a:p>
        </p:txBody>
      </p:sp>
      <p:sp>
        <p:nvSpPr>
          <p:cNvPr id="3" name="Content Placeholder 2">
            <a:extLst>
              <a:ext uri="{FF2B5EF4-FFF2-40B4-BE49-F238E27FC236}">
                <a16:creationId xmlns:a16="http://schemas.microsoft.com/office/drawing/2014/main" id="{3C19FB49-E7A9-4EFD-B4E3-154CEBB55991}"/>
              </a:ext>
            </a:extLst>
          </p:cNvPr>
          <p:cNvSpPr>
            <a:spLocks noGrp="1"/>
          </p:cNvSpPr>
          <p:nvPr>
            <p:ph idx="1"/>
          </p:nvPr>
        </p:nvSpPr>
        <p:spPr>
          <a:xfrm>
            <a:off x="132080" y="1351280"/>
            <a:ext cx="6421120" cy="6079666"/>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Nowadays, the demand for production is increasing due to the increase in the human population. For this reason, different developing technologies are used to meet the required production. In developing technologies, image processing techniques are used to save manpower and time and to minimize possible errors. In this study, image processing techniques were used to detect and select the colors and shapes of the objects coming over the conveyor belt system. Real-time images were preferred in the study. In the implemented system, the selection process was carried out by using the LabVIEW program to define the colors and shapes of the objects. LabVIEW NI </a:t>
            </a:r>
            <a:r>
              <a:rPr lang="en-US" sz="1600" dirty="0" err="1">
                <a:latin typeface="Times New Roman" panose="02020603050405020304" pitchFamily="18" charset="0"/>
                <a:cs typeface="Times New Roman" panose="02020603050405020304" pitchFamily="18" charset="0"/>
              </a:rPr>
              <a:t>IMAQdx</a:t>
            </a:r>
            <a:r>
              <a:rPr lang="en-US" sz="1600" dirty="0">
                <a:latin typeface="Times New Roman" panose="02020603050405020304" pitchFamily="18" charset="0"/>
                <a:cs typeface="Times New Roman" panose="02020603050405020304" pitchFamily="18" charset="0"/>
              </a:rPr>
              <a:t> was used to find the colors of the objects. To facilitate the definition of shapes, the images taken from the Vision Assistant module in the LabVIEW program were converted to HSL format, and shape definitions were made using different algorithms. After these processes were done, the servo motors in the conveyor belt system were enabled to communicate with each other with the help of the Arduino program and the selection of the objects was carried out. According to the results obtained, the average accuracy rate for three-dimensional objects was 95.349 %. This rate is considered to be a very high rate for object detection of correct color and shape.</a:t>
            </a:r>
            <a:endParaRPr lang="en-IN" sz="1600" dirty="0">
              <a:latin typeface="Times New Roman" panose="02020603050405020304" pitchFamily="18" charset="0"/>
              <a:cs typeface="Times New Roman" panose="02020603050405020304" pitchFamily="18" charset="0"/>
            </a:endParaRPr>
          </a:p>
        </p:txBody>
      </p:sp>
      <p:sp>
        <p:nvSpPr>
          <p:cNvPr id="5" name="Freeform 3">
            <a:extLst>
              <a:ext uri="{FF2B5EF4-FFF2-40B4-BE49-F238E27FC236}">
                <a16:creationId xmlns:a16="http://schemas.microsoft.com/office/drawing/2014/main" id="{2DAB3725-BEB2-88E8-8A3C-7477800BB912}"/>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5">
            <a:extLst>
              <a:ext uri="{FF2B5EF4-FFF2-40B4-BE49-F238E27FC236}">
                <a16:creationId xmlns:a16="http://schemas.microsoft.com/office/drawing/2014/main" id="{E51BDF96-EBDF-A645-A490-C7F0514F7F96}"/>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pic>
        <p:nvPicPr>
          <p:cNvPr id="9" name="Picture 8">
            <a:extLst>
              <a:ext uri="{FF2B5EF4-FFF2-40B4-BE49-F238E27FC236}">
                <a16:creationId xmlns:a16="http://schemas.microsoft.com/office/drawing/2014/main" id="{EA586091-6ADC-4B5F-8A24-303B93678FEC}"/>
              </a:ext>
            </a:extLst>
          </p:cNvPr>
          <p:cNvPicPr>
            <a:picLocks noChangeAspect="1"/>
          </p:cNvPicPr>
          <p:nvPr/>
        </p:nvPicPr>
        <p:blipFill>
          <a:blip r:embed="rId4"/>
          <a:stretch>
            <a:fillRect/>
          </a:stretch>
        </p:blipFill>
        <p:spPr>
          <a:xfrm>
            <a:off x="6832527" y="1660245"/>
            <a:ext cx="4725059" cy="2629267"/>
          </a:xfrm>
          <a:prstGeom prst="rect">
            <a:avLst/>
          </a:prstGeom>
        </p:spPr>
      </p:pic>
    </p:spTree>
    <p:extLst>
      <p:ext uri="{BB962C8B-B14F-4D97-AF65-F5344CB8AC3E}">
        <p14:creationId xmlns:p14="http://schemas.microsoft.com/office/powerpoint/2010/main" val="336866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B443-DBE3-42E2-99DB-CE6461E2DD07}"/>
              </a:ext>
            </a:extLst>
          </p:cNvPr>
          <p:cNvSpPr>
            <a:spLocks noGrp="1"/>
          </p:cNvSpPr>
          <p:nvPr>
            <p:ph type="title"/>
          </p:nvPr>
        </p:nvSpPr>
        <p:spPr>
          <a:xfrm>
            <a:off x="0" y="0"/>
            <a:ext cx="12192000" cy="953037"/>
          </a:xfrm>
        </p:spPr>
        <p:txBody>
          <a:bodyPr/>
          <a:lstStyle/>
          <a:p>
            <a:r>
              <a:rPr lang="en-IN" dirty="0"/>
              <a:t>Context of the paper</a:t>
            </a:r>
          </a:p>
        </p:txBody>
      </p:sp>
      <p:sp>
        <p:nvSpPr>
          <p:cNvPr id="3" name="Content Placeholder 2">
            <a:extLst>
              <a:ext uri="{FF2B5EF4-FFF2-40B4-BE49-F238E27FC236}">
                <a16:creationId xmlns:a16="http://schemas.microsoft.com/office/drawing/2014/main" id="{AA835701-2EF3-4805-995C-E0CFC5A4C6B0}"/>
              </a:ext>
            </a:extLst>
          </p:cNvPr>
          <p:cNvSpPr>
            <a:spLocks noGrp="1"/>
          </p:cNvSpPr>
          <p:nvPr>
            <p:ph idx="1"/>
          </p:nvPr>
        </p:nvSpPr>
        <p:spPr>
          <a:xfrm>
            <a:off x="0" y="735292"/>
            <a:ext cx="6394409" cy="6122708"/>
          </a:xfrm>
          <a:ln>
            <a:solidFill>
              <a:schemeClr val="tx1">
                <a:lumMod val="95000"/>
                <a:lumOff val="5000"/>
              </a:schemeClr>
            </a:solidFill>
          </a:ln>
        </p:spPr>
        <p:txBody>
          <a:bodyPr>
            <a:normAutofit/>
          </a:bodyPr>
          <a:lstStyle/>
          <a:p>
            <a:pPr>
              <a:buFont typeface="Wingdings" panose="05000000000000000000" pitchFamily="2" charset="2"/>
              <a:buChar char="Ø"/>
            </a:pPr>
            <a:r>
              <a:rPr lang="en-US" sz="1300" b="1" dirty="0">
                <a:latin typeface="Times New Roman" panose="02020603050405020304" pitchFamily="18" charset="0"/>
                <a:cs typeface="Times New Roman" panose="02020603050405020304" pitchFamily="18" charset="0"/>
              </a:rPr>
              <a:t>Basic Theory of the Paper</a:t>
            </a:r>
          </a:p>
          <a:p>
            <a:pPr marL="0" indent="0">
              <a:buNone/>
            </a:pPr>
            <a:r>
              <a:rPr lang="en-US" sz="1300" dirty="0">
                <a:latin typeface="Times New Roman" panose="02020603050405020304" pitchFamily="18" charset="0"/>
                <a:cs typeface="Times New Roman" panose="02020603050405020304" pitchFamily="18" charset="0"/>
              </a:rPr>
              <a:t>The core principle of the system is image processing-based object classification and selection in a conveyor belt environment. The system uses:</a:t>
            </a:r>
          </a:p>
          <a:p>
            <a:r>
              <a:rPr lang="en-US" sz="1300" dirty="0">
                <a:latin typeface="Times New Roman" panose="02020603050405020304" pitchFamily="18" charset="0"/>
                <a:cs typeface="Times New Roman" panose="02020603050405020304" pitchFamily="18" charset="0"/>
              </a:rPr>
              <a:t>A webcam to capture real-time images of objects moving on a conveyor.</a:t>
            </a:r>
          </a:p>
          <a:p>
            <a:r>
              <a:rPr lang="en-US" sz="1300" dirty="0" err="1">
                <a:latin typeface="Times New Roman" panose="02020603050405020304" pitchFamily="18" charset="0"/>
                <a:cs typeface="Times New Roman" panose="02020603050405020304" pitchFamily="18" charset="0"/>
              </a:rPr>
              <a:t>LabVIEW</a:t>
            </a:r>
            <a:r>
              <a:rPr lang="en-US" sz="1300" dirty="0">
                <a:latin typeface="Times New Roman" panose="02020603050405020304" pitchFamily="18" charset="0"/>
                <a:cs typeface="Times New Roman" panose="02020603050405020304" pitchFamily="18" charset="0"/>
              </a:rPr>
              <a:t> NI-</a:t>
            </a:r>
            <a:r>
              <a:rPr lang="en-US" sz="1300" dirty="0" err="1">
                <a:latin typeface="Times New Roman" panose="02020603050405020304" pitchFamily="18" charset="0"/>
                <a:cs typeface="Times New Roman" panose="02020603050405020304" pitchFamily="18" charset="0"/>
              </a:rPr>
              <a:t>IMAQdx</a:t>
            </a:r>
            <a:r>
              <a:rPr lang="en-US" sz="1300" dirty="0">
                <a:latin typeface="Times New Roman" panose="02020603050405020304" pitchFamily="18" charset="0"/>
                <a:cs typeface="Times New Roman" panose="02020603050405020304" pitchFamily="18" charset="0"/>
              </a:rPr>
              <a:t> for color detection and image acquisition.</a:t>
            </a:r>
          </a:p>
          <a:p>
            <a:r>
              <a:rPr lang="en-US" sz="1300" dirty="0">
                <a:latin typeface="Times New Roman" panose="02020603050405020304" pitchFamily="18" charset="0"/>
                <a:cs typeface="Times New Roman" panose="02020603050405020304" pitchFamily="18" charset="0"/>
              </a:rPr>
              <a:t>Conversion from RGB to HSL color space to enhance segmentation and color distinction.</a:t>
            </a:r>
          </a:p>
          <a:p>
            <a:r>
              <a:rPr lang="en-US" sz="1300" dirty="0">
                <a:latin typeface="Times New Roman" panose="02020603050405020304" pitchFamily="18" charset="0"/>
                <a:cs typeface="Times New Roman" panose="02020603050405020304" pitchFamily="18" charset="0"/>
              </a:rPr>
              <a:t>Vision Assistant algorithms for shape detection (e.g., centroid calculation, pattern matching).</a:t>
            </a:r>
          </a:p>
          <a:p>
            <a:r>
              <a:rPr lang="en-US" sz="1300" dirty="0">
                <a:latin typeface="Times New Roman" panose="02020603050405020304" pitchFamily="18" charset="0"/>
                <a:cs typeface="Times New Roman" panose="02020603050405020304" pitchFamily="18" charset="0"/>
              </a:rPr>
              <a:t>Servo motors controlled by </a:t>
            </a:r>
            <a:r>
              <a:rPr lang="en-US" sz="1300" dirty="0" err="1">
                <a:latin typeface="Times New Roman" panose="02020603050405020304" pitchFamily="18" charset="0"/>
                <a:cs typeface="Times New Roman" panose="02020603050405020304" pitchFamily="18" charset="0"/>
              </a:rPr>
              <a:t>Arduino</a:t>
            </a:r>
            <a:r>
              <a:rPr lang="en-US" sz="1300" dirty="0">
                <a:latin typeface="Times New Roman" panose="02020603050405020304" pitchFamily="18" charset="0"/>
                <a:cs typeface="Times New Roman" panose="02020603050405020304" pitchFamily="18" charset="0"/>
              </a:rPr>
              <a:t> (via LINX interface) to sort the detected objects based on their color and shape.</a:t>
            </a:r>
          </a:p>
          <a:p>
            <a:pPr marL="0" indent="0">
              <a:buNone/>
            </a:pPr>
            <a:r>
              <a:rPr lang="en-US" sz="1300" dirty="0">
                <a:latin typeface="Times New Roman" panose="02020603050405020304" pitchFamily="18" charset="0"/>
                <a:cs typeface="Times New Roman" panose="02020603050405020304" pitchFamily="18" charset="0"/>
              </a:rPr>
              <a:t>The system uses fixed </a:t>
            </a:r>
            <a:r>
              <a:rPr lang="en-US" sz="1300" dirty="0" err="1">
                <a:latin typeface="Times New Roman" panose="02020603050405020304" pitchFamily="18" charset="0"/>
                <a:cs typeface="Times New Roman" panose="02020603050405020304" pitchFamily="18" charset="0"/>
              </a:rPr>
              <a:t>thresholding</a:t>
            </a:r>
            <a:r>
              <a:rPr lang="en-US" sz="1300" dirty="0">
                <a:latin typeface="Times New Roman" panose="02020603050405020304" pitchFamily="18" charset="0"/>
                <a:cs typeface="Times New Roman" panose="02020603050405020304" pitchFamily="18" charset="0"/>
              </a:rPr>
              <a:t> and rule-based classification for object identification. While effective under stable conditions, it lacks adaptability to environmental variability.</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Application Domain</a:t>
            </a:r>
          </a:p>
        </p:txBody>
      </p:sp>
      <p:sp>
        <p:nvSpPr>
          <p:cNvPr id="4" name="Content Placeholder 2">
            <a:extLst>
              <a:ext uri="{FF2B5EF4-FFF2-40B4-BE49-F238E27FC236}">
                <a16:creationId xmlns:a16="http://schemas.microsoft.com/office/drawing/2014/main" id="{969C4DBC-A9F5-4D32-A028-9FC5B45C6FB2}"/>
              </a:ext>
            </a:extLst>
          </p:cNvPr>
          <p:cNvSpPr txBox="1">
            <a:spLocks/>
          </p:cNvSpPr>
          <p:nvPr/>
        </p:nvSpPr>
        <p:spPr>
          <a:xfrm>
            <a:off x="6413679" y="735292"/>
            <a:ext cx="5778321" cy="6122707"/>
          </a:xfrm>
          <a:prstGeom prst="rect">
            <a:avLst/>
          </a:prstGeom>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5" name="Freeform 3">
            <a:extLst>
              <a:ext uri="{FF2B5EF4-FFF2-40B4-BE49-F238E27FC236}">
                <a16:creationId xmlns:a16="http://schemas.microsoft.com/office/drawing/2014/main" id="{6C76C1B2-9D32-C72D-0738-48E0362F062E}"/>
              </a:ext>
            </a:extLst>
          </p:cNvPr>
          <p:cNvSpPr/>
          <p:nvPr/>
        </p:nvSpPr>
        <p:spPr>
          <a:xfrm>
            <a:off x="0" y="6534324"/>
            <a:ext cx="1612669" cy="336199"/>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D81B7713-8731-396F-F690-C4B9FF1A288E}"/>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9" name="Rectangle 3"/>
          <p:cNvSpPr>
            <a:spLocks noChangeArrowheads="1"/>
          </p:cNvSpPr>
          <p:nvPr/>
        </p:nvSpPr>
        <p:spPr bwMode="auto">
          <a:xfrm>
            <a:off x="13382" y="4148501"/>
            <a:ext cx="629273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Industrial Automation: The system is designed for automated sorting in manufacturing and production lines, where objects must be categorized quickly and accurately based on visual characteristics.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Processing: Similar image processing techniques have been used for sorting tomatoes, measuring fruit size (apples, oranges, lemons), and detecting defects.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Quality Control: The model can be extended to detect product defects, surface flaws, or sort based on quality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&amp; Research Labs: Demonstrates the use of LabVIEW and Arduino integration for real-time embedded image processing applications</a:t>
            </a:r>
            <a:r>
              <a:rPr kumimoji="0" 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pic>
        <p:nvPicPr>
          <p:cNvPr id="11" name="Picture 10"/>
          <p:cNvPicPr>
            <a:picLocks noChangeAspect="1"/>
          </p:cNvPicPr>
          <p:nvPr/>
        </p:nvPicPr>
        <p:blipFill>
          <a:blip r:embed="rId4"/>
          <a:stretch>
            <a:fillRect/>
          </a:stretch>
        </p:blipFill>
        <p:spPr>
          <a:xfrm>
            <a:off x="6985262" y="1322958"/>
            <a:ext cx="4331707" cy="4941147"/>
          </a:xfrm>
          <a:prstGeom prst="rect">
            <a:avLst/>
          </a:prstGeom>
        </p:spPr>
      </p:pic>
      <p:sp>
        <p:nvSpPr>
          <p:cNvPr id="10" name="TextBox 9">
            <a:extLst>
              <a:ext uri="{FF2B5EF4-FFF2-40B4-BE49-F238E27FC236}">
                <a16:creationId xmlns:a16="http://schemas.microsoft.com/office/drawing/2014/main" id="{3D9D5B0F-9DB6-4449-A4CF-C2A469DB311C}"/>
              </a:ext>
            </a:extLst>
          </p:cNvPr>
          <p:cNvSpPr txBox="1"/>
          <p:nvPr/>
        </p:nvSpPr>
        <p:spPr>
          <a:xfrm>
            <a:off x="48904" y="6056716"/>
            <a:ext cx="6221690" cy="492443"/>
          </a:xfrm>
          <a:prstGeom prst="rect">
            <a:avLst/>
          </a:prstGeom>
          <a:noFill/>
        </p:spPr>
        <p:txBody>
          <a:bodyPr wrap="square">
            <a:spAutoFit/>
          </a:bodyPr>
          <a:lstStyle/>
          <a:p>
            <a:r>
              <a:rPr lang="en-US" sz="1300" b="1"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International journal of electrical and computer engineering systems</a:t>
            </a:r>
            <a:r>
              <a:rPr lang="en-US" sz="1300" b="1" i="0" dirty="0">
                <a:effectLst/>
                <a:latin typeface="Times New Roman" panose="02020603050405020304" pitchFamily="18" charset="0"/>
                <a:cs typeface="Times New Roman" panose="02020603050405020304" pitchFamily="18" charset="0"/>
              </a:rPr>
              <a:t>, </a:t>
            </a:r>
            <a:r>
              <a:rPr lang="en-US" sz="1300" b="1"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Vol. 13 No. 8</a:t>
            </a:r>
            <a:r>
              <a:rPr lang="en-US" sz="1300" b="1" i="0" dirty="0">
                <a:effectLst/>
                <a:latin typeface="Times New Roman" panose="02020603050405020304" pitchFamily="18" charset="0"/>
                <a:cs typeface="Times New Roman" panose="02020603050405020304" pitchFamily="18" charset="0"/>
              </a:rPr>
              <a:t>, 2022.</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3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6AE5-7AB4-4467-8EE6-26C3EA261FCE}"/>
              </a:ext>
            </a:extLst>
          </p:cNvPr>
          <p:cNvSpPr>
            <a:spLocks noGrp="1"/>
          </p:cNvSpPr>
          <p:nvPr>
            <p:ph type="title"/>
          </p:nvPr>
        </p:nvSpPr>
        <p:spPr>
          <a:xfrm>
            <a:off x="0" y="0"/>
            <a:ext cx="12192000" cy="1081825"/>
          </a:xfrm>
        </p:spPr>
        <p:txBody>
          <a:bodyPr/>
          <a:lstStyle/>
          <a:p>
            <a:r>
              <a:rPr lang="en-IN" dirty="0"/>
              <a:t>Objectives of the paper</a:t>
            </a:r>
          </a:p>
        </p:txBody>
      </p:sp>
      <p:sp>
        <p:nvSpPr>
          <p:cNvPr id="3" name="Content Placeholder 2">
            <a:extLst>
              <a:ext uri="{FF2B5EF4-FFF2-40B4-BE49-F238E27FC236}">
                <a16:creationId xmlns:a16="http://schemas.microsoft.com/office/drawing/2014/main" id="{286431EC-1048-4BCA-99D7-80820961F0EB}"/>
              </a:ext>
            </a:extLst>
          </p:cNvPr>
          <p:cNvSpPr>
            <a:spLocks noGrp="1"/>
          </p:cNvSpPr>
          <p:nvPr>
            <p:ph idx="1"/>
          </p:nvPr>
        </p:nvSpPr>
        <p:spPr>
          <a:xfrm>
            <a:off x="-3" y="867267"/>
            <a:ext cx="6116317" cy="5990734"/>
          </a:xfrm>
          <a:ln>
            <a:solidFill>
              <a:schemeClr val="tx1">
                <a:lumMod val="95000"/>
                <a:lumOff val="5000"/>
              </a:schemeClr>
            </a:solidFill>
          </a:ln>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Old system</a:t>
            </a:r>
          </a:p>
          <a:p>
            <a:pPr marL="0" indent="0">
              <a:buNone/>
            </a:pPr>
            <a:endParaRPr lang="en-IN" sz="1400" b="1" dirty="0">
              <a:latin typeface="Times New Roman" panose="02020603050405020304" pitchFamily="18" charset="0"/>
              <a:cs typeface="Times New Roman" panose="02020603050405020304" pitchFamily="18" charset="0"/>
            </a:endParaRPr>
          </a:p>
          <a:p>
            <a:pPr>
              <a:lnSpc>
                <a:spcPct val="107000"/>
              </a:lnSpc>
              <a:spcBef>
                <a:spcPts val="0"/>
              </a:spcBef>
            </a:pPr>
            <a:r>
              <a:rPr lang="en-IN" sz="1400" b="1" dirty="0">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To design and implement a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real-time object detection and selection system</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using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LabVIEW</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capable of identifying </a:t>
            </a: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and shapes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of moving objects on a conveyor belt system, and then sorting them using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Arduino-controlled servo motors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Performance Parameters: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Average Accuracy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95.349% for correct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shape detection of 3D objects.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Objects Detected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(Red, Blue, Yellow, Green), 2 shapes (Cube, Circle).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Camera Used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USB webcam (640×480 resolution).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and Shape Detection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Done via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HSL </a:t>
            </a: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space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shape algorithms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in LabVIEW.</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Sorting Mechanism</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Controlled via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Arduino + Servo Motors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using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LINX interface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Lighting Sensitivity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Accuracy affected under poor lighting conditions.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Bef>
                <a:spcPts val="0"/>
              </a:spcBef>
              <a:buSzPts val="1000"/>
              <a:buNone/>
              <a:tabLst>
                <a:tab pos="457200" algn="l"/>
              </a:tabLst>
            </a:pPr>
            <a:endParaRPr lang="en-IN"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Source: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Pamuk, Nihat. </a:t>
            </a:r>
            <a:r>
              <a:rPr lang="en-US" sz="1400" i="1" dirty="0">
                <a:latin typeface="Times New Roman" panose="02020603050405020304" pitchFamily="18" charset="0"/>
                <a:cs typeface="Times New Roman" panose="02020603050405020304" pitchFamily="18" charset="0"/>
              </a:rPr>
              <a:t>"Real-time object detection and selection with the </a:t>
            </a:r>
            <a:r>
              <a:rPr lang="en-US" sz="1400" i="1" dirty="0" err="1">
                <a:latin typeface="Times New Roman" panose="02020603050405020304" pitchFamily="18" charset="0"/>
                <a:cs typeface="Times New Roman" panose="02020603050405020304" pitchFamily="18" charset="0"/>
              </a:rPr>
              <a:t>LabVIEW</a:t>
            </a:r>
            <a:r>
              <a:rPr lang="en-US" sz="1400" i="1" dirty="0">
                <a:latin typeface="Times New Roman" panose="02020603050405020304" pitchFamily="18" charset="0"/>
                <a:cs typeface="Times New Roman" panose="02020603050405020304" pitchFamily="18" charset="0"/>
              </a:rPr>
              <a:t> program"</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International Journal of Electrical and Computer Engineering Systems</a:t>
            </a:r>
            <a:r>
              <a:rPr lang="en-US" sz="1400" dirty="0">
                <a:latin typeface="Times New Roman" panose="02020603050405020304" pitchFamily="18" charset="0"/>
                <a:cs typeface="Times New Roman" panose="02020603050405020304" pitchFamily="18" charset="0"/>
              </a:rPr>
              <a:t>, Vol. 13, No. 8, pp. 661–668, 2022.</a:t>
            </a:r>
            <a:endParaRPr lang="en-IN" sz="1400" b="1" dirty="0">
              <a:latin typeface="Times New Roman" panose="02020603050405020304" pitchFamily="18" charset="0"/>
              <a:cs typeface="Times New Roman" panose="02020603050405020304" pitchFamily="18" charset="0"/>
            </a:endParaRPr>
          </a:p>
          <a:p>
            <a:pPr marL="0" indent="0">
              <a:buNone/>
            </a:pPr>
            <a:endParaRPr lang="en-IN" b="1" dirty="0"/>
          </a:p>
        </p:txBody>
      </p:sp>
      <p:sp>
        <p:nvSpPr>
          <p:cNvPr id="5" name="Freeform 3">
            <a:extLst>
              <a:ext uri="{FF2B5EF4-FFF2-40B4-BE49-F238E27FC236}">
                <a16:creationId xmlns:a16="http://schemas.microsoft.com/office/drawing/2014/main" id="{70D3EBDF-AA5B-2F8F-914A-EEC84BDEBD52}"/>
              </a:ext>
            </a:extLst>
          </p:cNvPr>
          <p:cNvSpPr/>
          <p:nvPr/>
        </p:nvSpPr>
        <p:spPr>
          <a:xfrm>
            <a:off x="0" y="6364594"/>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B53CF66D-86A2-1438-CA65-AB0837146522}"/>
              </a:ext>
            </a:extLst>
          </p:cNvPr>
          <p:cNvSpPr/>
          <p:nvPr/>
        </p:nvSpPr>
        <p:spPr>
          <a:xfrm>
            <a:off x="11316969" y="5879301"/>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cxnSp>
        <p:nvCxnSpPr>
          <p:cNvPr id="11" name="Straight Connector 10">
            <a:extLst>
              <a:ext uri="{FF2B5EF4-FFF2-40B4-BE49-F238E27FC236}">
                <a16:creationId xmlns:a16="http://schemas.microsoft.com/office/drawing/2014/main" id="{3F2216C8-8A5F-4E1E-B7C3-193856CF3370}"/>
              </a:ext>
            </a:extLst>
          </p:cNvPr>
          <p:cNvCxnSpPr>
            <a:cxnSpLocks/>
          </p:cNvCxnSpPr>
          <p:nvPr/>
        </p:nvCxnSpPr>
        <p:spPr>
          <a:xfrm>
            <a:off x="6095998" y="867266"/>
            <a:ext cx="0" cy="5901179"/>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FF99BA55-2DDD-4C2A-B645-2939BF48B715}"/>
              </a:ext>
            </a:extLst>
          </p:cNvPr>
          <p:cNvSpPr txBox="1"/>
          <p:nvPr/>
        </p:nvSpPr>
        <p:spPr>
          <a:xfrm>
            <a:off x="6248400" y="955040"/>
            <a:ext cx="6244472" cy="544764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New System</a:t>
            </a:r>
          </a:p>
          <a:p>
            <a:endParaRPr lang="en-US" b="1" dirty="0"/>
          </a:p>
          <a:p>
            <a:r>
              <a:rPr lang="en-US" sz="1400" dirty="0">
                <a:latin typeface="Times New Roman" panose="02020603050405020304" pitchFamily="18" charset="0"/>
                <a:cs typeface="Times New Roman" panose="02020603050405020304" pitchFamily="18" charset="0"/>
              </a:rPr>
              <a:t>To design a simple, cost-effective, and real-time object detection system using LabVIEW for waste sorting—without relying on AI or ML—using </a:t>
            </a:r>
            <a:r>
              <a:rPr lang="en-US" sz="1400" b="1" dirty="0">
                <a:latin typeface="Times New Roman" panose="02020603050405020304" pitchFamily="18" charset="0"/>
                <a:cs typeface="Times New Roman" panose="02020603050405020304" pitchFamily="18" charset="0"/>
              </a:rPr>
              <a:t>template matching</a:t>
            </a:r>
            <a:r>
              <a:rPr lang="en-US" sz="1400" dirty="0">
                <a:latin typeface="Times New Roman" panose="02020603050405020304" pitchFamily="18" charset="0"/>
                <a:cs typeface="Times New Roman" panose="02020603050405020304" pitchFamily="18" charset="0"/>
              </a:rPr>
              <a:t> for identifying objects based on shape and color.</a:t>
            </a:r>
          </a:p>
          <a:p>
            <a:endParaRPr lang="en-US" sz="1400" b="1" dirty="0">
              <a:latin typeface="Times New Roman" panose="02020603050405020304" pitchFamily="18" charset="0"/>
              <a:cs typeface="Times New Roman" panose="02020603050405020304" pitchFamily="18" charset="0"/>
            </a:endParaRPr>
          </a:p>
          <a:p>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Performance Parameters:</a:t>
            </a:r>
          </a:p>
          <a:p>
            <a:pPr marL="342900" lvl="0" indent="-342900">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Detection Accuracy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Achieved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94% accuracy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under stable lighting conditions.</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Compared to Pamuk et al.’s 95.34% system which included Arduino-based actuation.</a:t>
            </a:r>
          </a:p>
          <a:p>
            <a:pPr marL="342900" lvl="0" indent="-342900">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Similarity Threshold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Objects are considered a match when the similarity score (based on normalized cross-correlation) is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0.85</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Detection Time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Ranged from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138 </a:t>
            </a: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ms</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to 187 </a:t>
            </a: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ms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depending on lighting conditions.</a:t>
            </a:r>
          </a:p>
          <a:p>
            <a:pPr marL="342900" lvl="0" indent="-342900">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Lighting Sensitivity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Performs best under bright and medium light.</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Lower similarity scores (e.g., 0.52) in flickering or dim light led to mismatches.</a:t>
            </a:r>
          </a:p>
          <a:p>
            <a:pPr marL="342900" lvl="0" indent="-342900">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Matching Method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Template matching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using LabVIEW’s Vision Assistant and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IMAQ Match Pattern VI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0E57320C-6EE5-4B6C-8B86-6CC9977C582D}"/>
              </a:ext>
            </a:extLst>
          </p:cNvPr>
          <p:cNvCxnSpPr>
            <a:cxnSpLocks/>
          </p:cNvCxnSpPr>
          <p:nvPr/>
        </p:nvCxnSpPr>
        <p:spPr>
          <a:xfrm>
            <a:off x="6095998" y="867266"/>
            <a:ext cx="6396874" cy="1382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1515B7-11A3-45C4-9BA9-718F9F79338E}"/>
              </a:ext>
            </a:extLst>
          </p:cNvPr>
          <p:cNvCxnSpPr/>
          <p:nvPr/>
        </p:nvCxnSpPr>
        <p:spPr>
          <a:xfrm>
            <a:off x="6095998" y="6858000"/>
            <a:ext cx="622808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039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3AB9-AD74-4E76-8403-A47ADFA2E48C}"/>
              </a:ext>
            </a:extLst>
          </p:cNvPr>
          <p:cNvSpPr>
            <a:spLocks noGrp="1"/>
          </p:cNvSpPr>
          <p:nvPr>
            <p:ph type="title"/>
          </p:nvPr>
        </p:nvSpPr>
        <p:spPr>
          <a:xfrm>
            <a:off x="0" y="0"/>
            <a:ext cx="12192000" cy="875763"/>
          </a:xfrm>
        </p:spPr>
        <p:txBody>
          <a:bodyPr/>
          <a:lstStyle/>
          <a:p>
            <a:r>
              <a:rPr lang="en-IN" dirty="0"/>
              <a:t>Methodology</a:t>
            </a:r>
          </a:p>
        </p:txBody>
      </p:sp>
      <p:pic>
        <p:nvPicPr>
          <p:cNvPr id="8" name="Content Placeholder 7"/>
          <p:cNvPicPr>
            <a:picLocks noGrp="1" noChangeAspect="1"/>
          </p:cNvPicPr>
          <p:nvPr>
            <p:ph idx="1"/>
          </p:nvPr>
        </p:nvPicPr>
        <p:blipFill>
          <a:blip r:embed="rId2"/>
          <a:stretch>
            <a:fillRect/>
          </a:stretch>
        </p:blipFill>
        <p:spPr>
          <a:xfrm>
            <a:off x="0" y="1023537"/>
            <a:ext cx="4102433" cy="2372806"/>
          </a:xfrm>
          <a:prstGeom prst="rect">
            <a:avLst/>
          </a:prstGeom>
        </p:spPr>
      </p:pic>
      <p:sp>
        <p:nvSpPr>
          <p:cNvPr id="4" name="Content Placeholder 2">
            <a:extLst>
              <a:ext uri="{FF2B5EF4-FFF2-40B4-BE49-F238E27FC236}">
                <a16:creationId xmlns:a16="http://schemas.microsoft.com/office/drawing/2014/main" id="{93AEEF74-DAEE-4781-B6EC-A39980060798}"/>
              </a:ext>
            </a:extLst>
          </p:cNvPr>
          <p:cNvSpPr txBox="1">
            <a:spLocks/>
          </p:cNvSpPr>
          <p:nvPr/>
        </p:nvSpPr>
        <p:spPr>
          <a:xfrm>
            <a:off x="5778631" y="-75415"/>
            <a:ext cx="6413369" cy="7833675"/>
          </a:xfrm>
          <a:prstGeom prst="rect">
            <a:avLst/>
          </a:prstGeom>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5" name="Freeform 3">
            <a:extLst>
              <a:ext uri="{FF2B5EF4-FFF2-40B4-BE49-F238E27FC236}">
                <a16:creationId xmlns:a16="http://schemas.microsoft.com/office/drawing/2014/main" id="{B359A36C-A0FA-052D-D449-872C16283FF5}"/>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3">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7D3BA810-C97F-1F39-CEBF-64CAB1352183}"/>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4"/>
            <a:stretch>
              <a:fillRect r="-440312" b="-9313"/>
            </a:stretch>
          </a:blipFill>
        </p:spPr>
        <p:txBody>
          <a:bodyPr/>
          <a:lstStyle/>
          <a:p>
            <a:endParaRPr lang="en-US"/>
          </a:p>
        </p:txBody>
      </p:sp>
      <p:sp>
        <p:nvSpPr>
          <p:cNvPr id="9" name="TextBox 8"/>
          <p:cNvSpPr txBox="1"/>
          <p:nvPr/>
        </p:nvSpPr>
        <p:spPr>
          <a:xfrm>
            <a:off x="457200" y="3544117"/>
            <a:ext cx="2947307" cy="2677656"/>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Block diagram description: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Image Acquisition: via webcam (IMAQ USB drivers)</a:t>
            </a:r>
          </a:p>
          <a:p>
            <a:r>
              <a:rPr lang="en-US" sz="1400" dirty="0">
                <a:latin typeface="Times New Roman" panose="02020603050405020304" pitchFamily="18" charset="0"/>
                <a:cs typeface="Times New Roman" panose="02020603050405020304" pitchFamily="18" charset="0"/>
              </a:rPr>
              <a:t>Color Detection: using NI-IMAQ Color Learn</a:t>
            </a:r>
          </a:p>
          <a:p>
            <a:r>
              <a:rPr lang="en-US" sz="1400" dirty="0">
                <a:latin typeface="Times New Roman" panose="02020603050405020304" pitchFamily="18" charset="0"/>
                <a:cs typeface="Times New Roman" panose="02020603050405020304" pitchFamily="18" charset="0"/>
              </a:rPr>
              <a:t>Shape Detection: using Vision Assistant, RGB → HSL</a:t>
            </a:r>
          </a:p>
          <a:p>
            <a:r>
              <a:rPr lang="en-US" sz="1400" dirty="0">
                <a:latin typeface="Times New Roman" panose="02020603050405020304" pitchFamily="18" charset="0"/>
                <a:cs typeface="Times New Roman" panose="02020603050405020304" pitchFamily="18" charset="0"/>
              </a:rPr>
              <a:t>Object Selection: based on predefined thresholds</a:t>
            </a:r>
          </a:p>
          <a:p>
            <a:r>
              <a:rPr lang="en-US" sz="1400" dirty="0">
                <a:latin typeface="Times New Roman" panose="02020603050405020304" pitchFamily="18" charset="0"/>
                <a:cs typeface="Times New Roman" panose="02020603050405020304" pitchFamily="18" charset="0"/>
              </a:rPr>
              <a:t>Sorting: via </a:t>
            </a:r>
            <a:r>
              <a:rPr lang="en-US" sz="1400" dirty="0" err="1">
                <a:latin typeface="Times New Roman" panose="02020603050405020304" pitchFamily="18" charset="0"/>
                <a:cs typeface="Times New Roman" panose="02020603050405020304" pitchFamily="18" charset="0"/>
              </a:rPr>
              <a:t>Arduino</a:t>
            </a:r>
            <a:r>
              <a:rPr lang="en-US" sz="1400" dirty="0">
                <a:latin typeface="Times New Roman" panose="02020603050405020304" pitchFamily="18" charset="0"/>
                <a:cs typeface="Times New Roman" panose="02020603050405020304" pitchFamily="18" charset="0"/>
              </a:rPr>
              <a:t>-controlled servo motors</a:t>
            </a:r>
          </a:p>
          <a:p>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278335" y="1143000"/>
            <a:ext cx="20329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Calculations:</a:t>
            </a:r>
          </a:p>
        </p:txBody>
      </p:sp>
      <p:sp>
        <p:nvSpPr>
          <p:cNvPr id="11" name="TextBox 10"/>
          <p:cNvSpPr txBox="1"/>
          <p:nvPr/>
        </p:nvSpPr>
        <p:spPr>
          <a:xfrm>
            <a:off x="6376307" y="1592036"/>
            <a:ext cx="28575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1.HSL Conversion from RGB:</a:t>
            </a:r>
          </a:p>
        </p:txBody>
      </p:sp>
      <p:pic>
        <p:nvPicPr>
          <p:cNvPr id="12" name="Picture 11"/>
          <p:cNvPicPr>
            <a:picLocks noChangeAspect="1"/>
          </p:cNvPicPr>
          <p:nvPr/>
        </p:nvPicPr>
        <p:blipFill>
          <a:blip r:embed="rId5"/>
          <a:stretch>
            <a:fillRect/>
          </a:stretch>
        </p:blipFill>
        <p:spPr>
          <a:xfrm>
            <a:off x="6321504" y="1899813"/>
            <a:ext cx="2324475" cy="1209844"/>
          </a:xfrm>
          <a:prstGeom prst="rect">
            <a:avLst/>
          </a:prstGeom>
        </p:spPr>
      </p:pic>
      <p:sp>
        <p:nvSpPr>
          <p:cNvPr id="13" name="TextBox 12"/>
          <p:cNvSpPr txBox="1"/>
          <p:nvPr/>
        </p:nvSpPr>
        <p:spPr>
          <a:xfrm>
            <a:off x="9021536" y="1592036"/>
            <a:ext cx="317046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 Z-value mapping (intensity scaling)</a:t>
            </a:r>
          </a:p>
        </p:txBody>
      </p:sp>
      <p:sp>
        <p:nvSpPr>
          <p:cNvPr id="14" name="TextBox 13"/>
          <p:cNvSpPr txBox="1"/>
          <p:nvPr/>
        </p:nvSpPr>
        <p:spPr>
          <a:xfrm>
            <a:off x="289832" y="741387"/>
            <a:ext cx="1477736" cy="36933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Old</a:t>
            </a:r>
            <a:r>
              <a:rPr lang="en-US" dirty="0"/>
              <a:t> </a:t>
            </a:r>
            <a:r>
              <a:rPr lang="en-US" sz="1600" dirty="0">
                <a:latin typeface="Times New Roman" panose="02020603050405020304" pitchFamily="18" charset="0"/>
                <a:cs typeface="Times New Roman" panose="02020603050405020304" pitchFamily="18" charset="0"/>
              </a:rPr>
              <a:t>System</a:t>
            </a:r>
            <a:r>
              <a:rPr lang="en-US" dirty="0"/>
              <a:t>:</a:t>
            </a:r>
          </a:p>
        </p:txBody>
      </p:sp>
      <p:pic>
        <p:nvPicPr>
          <p:cNvPr id="15" name="Picture 14"/>
          <p:cNvPicPr>
            <a:picLocks noChangeAspect="1"/>
          </p:cNvPicPr>
          <p:nvPr/>
        </p:nvPicPr>
        <p:blipFill>
          <a:blip r:embed="rId6"/>
          <a:stretch>
            <a:fillRect/>
          </a:stretch>
        </p:blipFill>
        <p:spPr>
          <a:xfrm>
            <a:off x="9144000" y="2087754"/>
            <a:ext cx="2139776" cy="606460"/>
          </a:xfrm>
          <a:prstGeom prst="rect">
            <a:avLst/>
          </a:prstGeom>
        </p:spPr>
      </p:pic>
      <p:sp>
        <p:nvSpPr>
          <p:cNvPr id="16" name="TextBox 15"/>
          <p:cNvSpPr txBox="1"/>
          <p:nvPr/>
        </p:nvSpPr>
        <p:spPr>
          <a:xfrm>
            <a:off x="6278334" y="3249386"/>
            <a:ext cx="480876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3. Normalized Cross-Correlation (for shape matching):</a:t>
            </a:r>
          </a:p>
        </p:txBody>
      </p:sp>
      <p:pic>
        <p:nvPicPr>
          <p:cNvPr id="17" name="Picture 16"/>
          <p:cNvPicPr>
            <a:picLocks noChangeAspect="1"/>
          </p:cNvPicPr>
          <p:nvPr/>
        </p:nvPicPr>
        <p:blipFill>
          <a:blip r:embed="rId7"/>
          <a:stretch>
            <a:fillRect/>
          </a:stretch>
        </p:blipFill>
        <p:spPr>
          <a:xfrm>
            <a:off x="6376307" y="3636867"/>
            <a:ext cx="3061607" cy="1333686"/>
          </a:xfrm>
          <a:prstGeom prst="rect">
            <a:avLst/>
          </a:prstGeom>
        </p:spPr>
      </p:pic>
    </p:spTree>
    <p:extLst>
      <p:ext uri="{BB962C8B-B14F-4D97-AF65-F5344CB8AC3E}">
        <p14:creationId xmlns:p14="http://schemas.microsoft.com/office/powerpoint/2010/main" val="233453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F88A-0F4E-4895-B428-712D519552CD}"/>
              </a:ext>
            </a:extLst>
          </p:cNvPr>
          <p:cNvSpPr>
            <a:spLocks noGrp="1"/>
          </p:cNvSpPr>
          <p:nvPr>
            <p:ph type="title"/>
          </p:nvPr>
        </p:nvSpPr>
        <p:spPr>
          <a:xfrm>
            <a:off x="0" y="0"/>
            <a:ext cx="12192000" cy="875761"/>
          </a:xfrm>
        </p:spPr>
        <p:txBody>
          <a:bodyPr/>
          <a:lstStyle/>
          <a:p>
            <a:r>
              <a:rPr lang="en-IN" dirty="0"/>
              <a:t>Methodology continuation… if needed</a:t>
            </a:r>
          </a:p>
        </p:txBody>
      </p:sp>
      <p:sp>
        <p:nvSpPr>
          <p:cNvPr id="4" name="Content Placeholder 2">
            <a:extLst>
              <a:ext uri="{FF2B5EF4-FFF2-40B4-BE49-F238E27FC236}">
                <a16:creationId xmlns:a16="http://schemas.microsoft.com/office/drawing/2014/main" id="{1910BF72-C4EF-4B8B-BB92-5FD3D17D1173}"/>
              </a:ext>
            </a:extLst>
          </p:cNvPr>
          <p:cNvSpPr>
            <a:spLocks noGrp="1"/>
          </p:cNvSpPr>
          <p:nvPr>
            <p:ph idx="1"/>
          </p:nvPr>
        </p:nvSpPr>
        <p:spPr>
          <a:xfrm>
            <a:off x="0" y="875762"/>
            <a:ext cx="6096000" cy="5982237"/>
          </a:xfrm>
          <a:ln>
            <a:solidFill>
              <a:schemeClr val="tx1">
                <a:lumMod val="95000"/>
                <a:lumOff val="5000"/>
              </a:schemeClr>
            </a:solidFill>
          </a:ln>
        </p:spPr>
        <p:txBody>
          <a:bodyPr/>
          <a:lstStyle/>
          <a:p>
            <a:r>
              <a:rPr lang="en-IN" sz="1800" dirty="0">
                <a:latin typeface="Times New Roman" panose="02020603050405020304" pitchFamily="18" charset="0"/>
                <a:cs typeface="Times New Roman" panose="02020603050405020304" pitchFamily="18" charset="0"/>
              </a:rPr>
              <a:t>New System:</a:t>
            </a:r>
          </a:p>
          <a:p>
            <a:endParaRPr lang="en-IN" sz="1800" dirty="0">
              <a:latin typeface="Times New Roman" panose="02020603050405020304" pitchFamily="18" charset="0"/>
              <a:cs typeface="Times New Roman" panose="02020603050405020304" pitchFamily="18" charset="0"/>
            </a:endParaRPr>
          </a:p>
          <a:p>
            <a:endParaRPr lang="en-IN" dirty="0"/>
          </a:p>
        </p:txBody>
      </p:sp>
      <p:sp>
        <p:nvSpPr>
          <p:cNvPr id="5" name="Content Placeholder 2">
            <a:extLst>
              <a:ext uri="{FF2B5EF4-FFF2-40B4-BE49-F238E27FC236}">
                <a16:creationId xmlns:a16="http://schemas.microsoft.com/office/drawing/2014/main" id="{E9D34384-D6FC-4268-93E1-594AAC3C5681}"/>
              </a:ext>
            </a:extLst>
          </p:cNvPr>
          <p:cNvSpPr txBox="1">
            <a:spLocks/>
          </p:cNvSpPr>
          <p:nvPr/>
        </p:nvSpPr>
        <p:spPr>
          <a:xfrm>
            <a:off x="6096000" y="875763"/>
            <a:ext cx="6096000" cy="5982237"/>
          </a:xfrm>
          <a:prstGeom prst="rect">
            <a:avLst/>
          </a:prstGeom>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Description of steps: </a:t>
            </a:r>
          </a:p>
          <a:p>
            <a:r>
              <a:rPr lang="en-US" sz="1400" dirty="0">
                <a:latin typeface="Times New Roman" panose="02020603050405020304" pitchFamily="18" charset="0"/>
                <a:cs typeface="Times New Roman" panose="02020603050405020304" pitchFamily="18" charset="0"/>
              </a:rPr>
              <a:t>Image Acquisition: Webcam via </a:t>
            </a:r>
            <a:r>
              <a:rPr lang="en-US" sz="1400" dirty="0" err="1">
                <a:latin typeface="Times New Roman" panose="02020603050405020304" pitchFamily="18" charset="0"/>
                <a:cs typeface="Times New Roman" panose="02020603050405020304" pitchFamily="18" charset="0"/>
              </a:rPr>
              <a:t>LabVIEW</a:t>
            </a:r>
            <a:r>
              <a:rPr lang="en-US" sz="1400" dirty="0">
                <a:latin typeface="Times New Roman" panose="02020603050405020304" pitchFamily="18" charset="0"/>
                <a:cs typeface="Times New Roman" panose="02020603050405020304" pitchFamily="18" charset="0"/>
              </a:rPr>
              <a:t> NI-</a:t>
            </a:r>
            <a:r>
              <a:rPr lang="en-US" sz="1400" dirty="0" err="1">
                <a:latin typeface="Times New Roman" panose="02020603050405020304" pitchFamily="18" charset="0"/>
                <a:cs typeface="Times New Roman" panose="02020603050405020304" pitchFamily="18" charset="0"/>
              </a:rPr>
              <a:t>IMAQdx</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Image Preprocessing</a:t>
            </a:r>
            <a:r>
              <a:rPr lang="en-US" sz="1400" dirty="0">
                <a:latin typeface="Times New Roman" panose="02020603050405020304" pitchFamily="18" charset="0"/>
                <a:cs typeface="Times New Roman" panose="02020603050405020304" pitchFamily="18" charset="0"/>
              </a:rPr>
              <a:t> includes RGB to HSL conversion and grayscale filtering to enhance image clarity and support edge detection.</a:t>
            </a:r>
          </a:p>
          <a:p>
            <a:r>
              <a:rPr lang="en-US" sz="1400" b="1" dirty="0">
                <a:latin typeface="Times New Roman" panose="02020603050405020304" pitchFamily="18" charset="0"/>
                <a:cs typeface="Times New Roman" panose="02020603050405020304" pitchFamily="18" charset="0"/>
              </a:rPr>
              <a:t>Template Matching</a:t>
            </a:r>
            <a:r>
              <a:rPr lang="en-US" sz="1400" dirty="0">
                <a:latin typeface="Times New Roman" panose="02020603050405020304" pitchFamily="18" charset="0"/>
                <a:cs typeface="Times New Roman" panose="02020603050405020304" pitchFamily="18" charset="0"/>
              </a:rPr>
              <a:t> compares the enhanced image with a reference template using cross-correlation and calculates a similarity score.</a:t>
            </a:r>
          </a:p>
          <a:p>
            <a:r>
              <a:rPr lang="en-US" sz="1400" dirty="0">
                <a:latin typeface="Times New Roman" panose="02020603050405020304" pitchFamily="18" charset="0"/>
                <a:cs typeface="Times New Roman" panose="02020603050405020304" pitchFamily="18" charset="0"/>
              </a:rPr>
              <a:t>If the </a:t>
            </a:r>
            <a:r>
              <a:rPr lang="en-US" sz="1400" b="1" dirty="0">
                <a:latin typeface="Times New Roman" panose="02020603050405020304" pitchFamily="18" charset="0"/>
                <a:cs typeface="Times New Roman" panose="02020603050405020304" pitchFamily="18" charset="0"/>
              </a:rPr>
              <a:t>similarity score ≥ 0.85</a:t>
            </a:r>
            <a:r>
              <a:rPr lang="en-US" sz="1400" dirty="0">
                <a:latin typeface="Times New Roman" panose="02020603050405020304" pitchFamily="18" charset="0"/>
                <a:cs typeface="Times New Roman" panose="02020603050405020304" pitchFamily="18" charset="0"/>
              </a:rPr>
              <a:t>, the result is displayed on the </a:t>
            </a:r>
            <a:r>
              <a:rPr lang="en-US" sz="1400" b="1" dirty="0" err="1">
                <a:latin typeface="Times New Roman" panose="02020603050405020304" pitchFamily="18" charset="0"/>
                <a:cs typeface="Times New Roman" panose="02020603050405020304" pitchFamily="18" charset="0"/>
              </a:rPr>
              <a:t>LabVIEW</a:t>
            </a:r>
            <a:r>
              <a:rPr lang="en-US" sz="1400" b="1" dirty="0">
                <a:latin typeface="Times New Roman" panose="02020603050405020304" pitchFamily="18" charset="0"/>
                <a:cs typeface="Times New Roman" panose="02020603050405020304" pitchFamily="18" charset="0"/>
              </a:rPr>
              <a:t> Front Panel</a:t>
            </a:r>
            <a:r>
              <a:rPr lang="en-US" sz="1400" dirty="0">
                <a:latin typeface="Times New Roman" panose="02020603050405020304" pitchFamily="18" charset="0"/>
                <a:cs typeface="Times New Roman" panose="02020603050405020304" pitchFamily="18" charset="0"/>
              </a:rPr>
              <a:t> with image overlay, similarity score, and coordinates.</a:t>
            </a:r>
          </a:p>
          <a:p>
            <a:r>
              <a:rPr lang="en-US" sz="1400" dirty="0">
                <a:latin typeface="Times New Roman" panose="02020603050405020304" pitchFamily="18" charset="0"/>
                <a:cs typeface="Times New Roman" panose="02020603050405020304" pitchFamily="18" charset="0"/>
              </a:rPr>
              <a:t>If the score is below the threshold, it </a:t>
            </a:r>
            <a:r>
              <a:rPr lang="en-US" sz="1400" b="1" dirty="0">
                <a:latin typeface="Times New Roman" panose="02020603050405020304" pitchFamily="18" charset="0"/>
                <a:cs typeface="Times New Roman" panose="02020603050405020304" pitchFamily="18" charset="0"/>
              </a:rPr>
              <a:t>waits for the next valid input</a:t>
            </a:r>
            <a:r>
              <a:rPr lang="en-US" sz="1400" dirty="0">
                <a:latin typeface="Times New Roman" panose="02020603050405020304" pitchFamily="18" charset="0"/>
                <a:cs typeface="Times New Roman" panose="02020603050405020304" pitchFamily="18" charset="0"/>
              </a:rPr>
              <a:t>, ensuring accuracy and robustness under varying lighting conditions.</a:t>
            </a:r>
          </a:p>
          <a:p>
            <a:pPr marL="457200" lvl="1" indent="0">
              <a:buNone/>
            </a:pPr>
            <a:endParaRPr lang="en-US" sz="1400" dirty="0">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D88FD2DD-F217-3445-A140-A3155D7FF2DC}"/>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7EF8B98A-FEF5-0E82-B213-B766C76E56B0}"/>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pic>
        <p:nvPicPr>
          <p:cNvPr id="9" name="Picture 8"/>
          <p:cNvPicPr>
            <a:picLocks noChangeAspect="1"/>
          </p:cNvPicPr>
          <p:nvPr/>
        </p:nvPicPr>
        <p:blipFill>
          <a:blip r:embed="rId4"/>
          <a:stretch>
            <a:fillRect/>
          </a:stretch>
        </p:blipFill>
        <p:spPr>
          <a:xfrm>
            <a:off x="910088" y="1194097"/>
            <a:ext cx="4697610" cy="4665036"/>
          </a:xfrm>
          <a:prstGeom prst="rect">
            <a:avLst/>
          </a:prstGeom>
        </p:spPr>
      </p:pic>
      <p:pic>
        <p:nvPicPr>
          <p:cNvPr id="10" name="Picture 9"/>
          <p:cNvPicPr>
            <a:picLocks noChangeAspect="1"/>
          </p:cNvPicPr>
          <p:nvPr/>
        </p:nvPicPr>
        <p:blipFill>
          <a:blip r:embed="rId5"/>
          <a:stretch>
            <a:fillRect/>
          </a:stretch>
        </p:blipFill>
        <p:spPr>
          <a:xfrm>
            <a:off x="6172462" y="3667761"/>
            <a:ext cx="5487341" cy="2704928"/>
          </a:xfrm>
          <a:prstGeom prst="rect">
            <a:avLst/>
          </a:prstGeom>
        </p:spPr>
      </p:pic>
    </p:spTree>
    <p:extLst>
      <p:ext uri="{BB962C8B-B14F-4D97-AF65-F5344CB8AC3E}">
        <p14:creationId xmlns:p14="http://schemas.microsoft.com/office/powerpoint/2010/main" val="175153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4369-88C3-48B1-BE47-3BB8A4E8E96F}"/>
              </a:ext>
            </a:extLst>
          </p:cNvPr>
          <p:cNvSpPr>
            <a:spLocks noGrp="1"/>
          </p:cNvSpPr>
          <p:nvPr>
            <p:ph type="title"/>
          </p:nvPr>
        </p:nvSpPr>
        <p:spPr>
          <a:xfrm>
            <a:off x="0" y="0"/>
            <a:ext cx="12192000" cy="953037"/>
          </a:xfrm>
        </p:spPr>
        <p:txBody>
          <a:bodyPr/>
          <a:lstStyle/>
          <a:p>
            <a:r>
              <a:rPr lang="en-IN" dirty="0"/>
              <a:t>Results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562" y="953036"/>
            <a:ext cx="10658559" cy="5051415"/>
          </a:xfrm>
          <a:ln>
            <a:solidFill>
              <a:schemeClr val="tx1">
                <a:lumMod val="95000"/>
                <a:lumOff val="5000"/>
              </a:schemeClr>
            </a:solidFill>
          </a:ln>
        </p:spPr>
      </p:pic>
      <p:sp>
        <p:nvSpPr>
          <p:cNvPr id="5" name="Freeform 3">
            <a:extLst>
              <a:ext uri="{FF2B5EF4-FFF2-40B4-BE49-F238E27FC236}">
                <a16:creationId xmlns:a16="http://schemas.microsoft.com/office/drawing/2014/main" id="{D161B6D0-D981-63C4-9E40-9E0F81CC62DE}"/>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3">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1409930F-137F-C766-3B80-CA1AFEC84D41}"/>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4"/>
            <a:stretch>
              <a:fillRect r="-440312" b="-9313"/>
            </a:stretch>
          </a:blipFill>
        </p:spPr>
        <p:txBody>
          <a:bodyPr/>
          <a:lstStyle/>
          <a:p>
            <a:endParaRPr lang="en-US"/>
          </a:p>
        </p:txBody>
      </p:sp>
      <p:sp>
        <p:nvSpPr>
          <p:cNvPr id="8" name="TextBox 7"/>
          <p:cNvSpPr txBox="1"/>
          <p:nvPr/>
        </p:nvSpPr>
        <p:spPr>
          <a:xfrm>
            <a:off x="4481804" y="6107710"/>
            <a:ext cx="322839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190653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719C40-038F-416A-AD81-3C57C1F2F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 y="618704"/>
            <a:ext cx="7831516" cy="4817552"/>
          </a:xfrm>
          <a:prstGeom prst="rect">
            <a:avLst/>
          </a:prstGeom>
        </p:spPr>
      </p:pic>
      <p:sp>
        <p:nvSpPr>
          <p:cNvPr id="6" name="TextBox 5">
            <a:extLst>
              <a:ext uri="{FF2B5EF4-FFF2-40B4-BE49-F238E27FC236}">
                <a16:creationId xmlns:a16="http://schemas.microsoft.com/office/drawing/2014/main" id="{3B4F234E-B458-4F42-952B-C0BC0688E038}"/>
              </a:ext>
            </a:extLst>
          </p:cNvPr>
          <p:cNvSpPr txBox="1"/>
          <p:nvPr/>
        </p:nvSpPr>
        <p:spPr>
          <a:xfrm>
            <a:off x="2763520" y="5382920"/>
            <a:ext cx="8368431"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BLOCK DIAGRAM</a:t>
            </a:r>
          </a:p>
        </p:txBody>
      </p:sp>
      <p:pic>
        <p:nvPicPr>
          <p:cNvPr id="7" name="Image 1">
            <a:extLst>
              <a:ext uri="{FF2B5EF4-FFF2-40B4-BE49-F238E27FC236}">
                <a16:creationId xmlns:a16="http://schemas.microsoft.com/office/drawing/2014/main" id="{FC18B899-E5DB-4C91-959E-D79F61271421}"/>
              </a:ext>
            </a:extLst>
          </p:cNvPr>
          <p:cNvPicPr/>
          <p:nvPr/>
        </p:nvPicPr>
        <p:blipFill>
          <a:blip r:embed="rId3" cstate="print"/>
          <a:stretch>
            <a:fillRect/>
          </a:stretch>
        </p:blipFill>
        <p:spPr>
          <a:xfrm>
            <a:off x="8101786" y="3349054"/>
            <a:ext cx="3116404" cy="2087202"/>
          </a:xfrm>
          <a:prstGeom prst="rect">
            <a:avLst/>
          </a:prstGeom>
        </p:spPr>
      </p:pic>
      <p:sp>
        <p:nvSpPr>
          <p:cNvPr id="8" name="TextBox 7">
            <a:extLst>
              <a:ext uri="{FF2B5EF4-FFF2-40B4-BE49-F238E27FC236}">
                <a16:creationId xmlns:a16="http://schemas.microsoft.com/office/drawing/2014/main" id="{D0D6948B-569A-486D-9086-D47520EFCBE5}"/>
              </a:ext>
            </a:extLst>
          </p:cNvPr>
          <p:cNvSpPr txBox="1"/>
          <p:nvPr/>
        </p:nvSpPr>
        <p:spPr>
          <a:xfrm>
            <a:off x="8824089" y="5615544"/>
            <a:ext cx="16815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Hardware setup</a:t>
            </a:r>
          </a:p>
        </p:txBody>
      </p:sp>
      <p:pic>
        <p:nvPicPr>
          <p:cNvPr id="9" name="Picture 8">
            <a:extLst>
              <a:ext uri="{FF2B5EF4-FFF2-40B4-BE49-F238E27FC236}">
                <a16:creationId xmlns:a16="http://schemas.microsoft.com/office/drawing/2014/main" id="{C16BB05F-B72E-4008-8300-28CEF37A36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4386" y="514455"/>
            <a:ext cx="3383804" cy="2106691"/>
          </a:xfrm>
          <a:prstGeom prst="rect">
            <a:avLst/>
          </a:prstGeom>
        </p:spPr>
      </p:pic>
      <p:sp>
        <p:nvSpPr>
          <p:cNvPr id="10" name="TextBox 9">
            <a:extLst>
              <a:ext uri="{FF2B5EF4-FFF2-40B4-BE49-F238E27FC236}">
                <a16:creationId xmlns:a16="http://schemas.microsoft.com/office/drawing/2014/main" id="{03B8D782-B86E-4626-98CB-40D249AC9A19}"/>
              </a:ext>
            </a:extLst>
          </p:cNvPr>
          <p:cNvSpPr txBox="1"/>
          <p:nvPr/>
        </p:nvSpPr>
        <p:spPr>
          <a:xfrm>
            <a:off x="8824089" y="2800434"/>
            <a:ext cx="20682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Front Panel</a:t>
            </a:r>
          </a:p>
        </p:txBody>
      </p:sp>
    </p:spTree>
    <p:extLst>
      <p:ext uri="{BB962C8B-B14F-4D97-AF65-F5344CB8AC3E}">
        <p14:creationId xmlns:p14="http://schemas.microsoft.com/office/powerpoint/2010/main" val="422092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4369-88C3-48B1-BE47-3BB8A4E8E96F}"/>
              </a:ext>
            </a:extLst>
          </p:cNvPr>
          <p:cNvSpPr>
            <a:spLocks noGrp="1"/>
          </p:cNvSpPr>
          <p:nvPr>
            <p:ph type="title"/>
          </p:nvPr>
        </p:nvSpPr>
        <p:spPr>
          <a:xfrm>
            <a:off x="0" y="0"/>
            <a:ext cx="12192000" cy="953037"/>
          </a:xfrm>
        </p:spPr>
        <p:txBody>
          <a:bodyPr/>
          <a:lstStyle/>
          <a:p>
            <a:r>
              <a:rPr lang="en-IN" dirty="0"/>
              <a:t>Results continuation…</a:t>
            </a:r>
          </a:p>
        </p:txBody>
      </p:sp>
      <p:pic>
        <p:nvPicPr>
          <p:cNvPr id="7" name="Content Placeholder 6"/>
          <p:cNvPicPr>
            <a:picLocks noGrp="1" noChangeAspect="1"/>
          </p:cNvPicPr>
          <p:nvPr>
            <p:ph idx="1"/>
          </p:nvPr>
        </p:nvPicPr>
        <p:blipFill>
          <a:blip r:embed="rId2"/>
          <a:stretch>
            <a:fillRect/>
          </a:stretch>
        </p:blipFill>
        <p:spPr>
          <a:xfrm>
            <a:off x="262852" y="1564789"/>
            <a:ext cx="5580662" cy="2098073"/>
          </a:xfrm>
          <a:prstGeom prst="rect">
            <a:avLst/>
          </a:prstGeom>
        </p:spPr>
      </p:pic>
      <p:sp>
        <p:nvSpPr>
          <p:cNvPr id="5" name="Freeform 3">
            <a:extLst>
              <a:ext uri="{FF2B5EF4-FFF2-40B4-BE49-F238E27FC236}">
                <a16:creationId xmlns:a16="http://schemas.microsoft.com/office/drawing/2014/main" id="{3246FBD7-1461-A3F7-7553-8238C4AD48F0}"/>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3">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1701A793-F447-36C8-69C1-0531183E1B1D}"/>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4"/>
            <a:stretch>
              <a:fillRect r="-440312" b="-9313"/>
            </a:stretch>
          </a:blipFill>
        </p:spPr>
        <p:txBody>
          <a:bodyPr/>
          <a:lstStyle/>
          <a:p>
            <a:endParaRPr lang="en-US"/>
          </a:p>
        </p:txBody>
      </p:sp>
      <p:sp>
        <p:nvSpPr>
          <p:cNvPr id="8" name="TextBox 7"/>
          <p:cNvSpPr txBox="1"/>
          <p:nvPr/>
        </p:nvSpPr>
        <p:spPr>
          <a:xfrm>
            <a:off x="429208" y="953035"/>
            <a:ext cx="2120952" cy="33855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PAPER RESULT</a:t>
            </a:r>
          </a:p>
        </p:txBody>
      </p:sp>
      <p:pic>
        <p:nvPicPr>
          <p:cNvPr id="9" name="Picture 8"/>
          <p:cNvPicPr>
            <a:picLocks noChangeAspect="1"/>
          </p:cNvPicPr>
          <p:nvPr/>
        </p:nvPicPr>
        <p:blipFill>
          <a:blip r:embed="rId5"/>
          <a:stretch>
            <a:fillRect/>
          </a:stretch>
        </p:blipFill>
        <p:spPr>
          <a:xfrm>
            <a:off x="6095999" y="1481108"/>
            <a:ext cx="5033631" cy="2458285"/>
          </a:xfrm>
          <a:prstGeom prst="rect">
            <a:avLst/>
          </a:prstGeom>
        </p:spPr>
      </p:pic>
      <p:sp>
        <p:nvSpPr>
          <p:cNvPr id="10" name="TextBox 9"/>
          <p:cNvSpPr txBox="1"/>
          <p:nvPr/>
        </p:nvSpPr>
        <p:spPr>
          <a:xfrm>
            <a:off x="262852" y="3936060"/>
            <a:ext cx="5675493" cy="236988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simulation results are not the same because they measure different aspects of the system:</a:t>
            </a:r>
          </a:p>
          <a:p>
            <a:r>
              <a:rPr lang="en-US" sz="1600" dirty="0">
                <a:latin typeface="Times New Roman" panose="02020603050405020304" pitchFamily="18" charset="0"/>
                <a:cs typeface="Times New Roman" panose="02020603050405020304" pitchFamily="18" charset="0"/>
              </a:rPr>
              <a:t>Paper assesses real-time detection behavior under varied lighting.</a:t>
            </a:r>
          </a:p>
          <a:p>
            <a:r>
              <a:rPr lang="en-US" sz="1600" dirty="0">
                <a:latin typeface="Times New Roman" panose="02020603050405020304" pitchFamily="18" charset="0"/>
                <a:cs typeface="Times New Roman" panose="02020603050405020304" pitchFamily="18" charset="0"/>
              </a:rPr>
              <a:t>Our work evaluates overall system accuracy and localization precision across object types.</a:t>
            </a:r>
          </a:p>
          <a:p>
            <a:r>
              <a:rPr lang="en-US" sz="1600" dirty="0">
                <a:latin typeface="Times New Roman" panose="02020603050405020304" pitchFamily="18" charset="0"/>
                <a:cs typeface="Times New Roman" panose="02020603050405020304" pitchFamily="18" charset="0"/>
              </a:rPr>
              <a:t>These differences provide a complementary view of system performance—both are necessary to fully validate the object detection system</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C1DC1AA4-9B7F-42D6-A6F1-C0A38EF33A2B}"/>
              </a:ext>
            </a:extLst>
          </p:cNvPr>
          <p:cNvSpPr txBox="1"/>
          <p:nvPr/>
        </p:nvSpPr>
        <p:spPr>
          <a:xfrm>
            <a:off x="6095999" y="985321"/>
            <a:ext cx="6222124" cy="369332"/>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OUR RESULT</a:t>
            </a:r>
          </a:p>
        </p:txBody>
      </p:sp>
      <p:sp>
        <p:nvSpPr>
          <p:cNvPr id="13" name="TextBox 12">
            <a:extLst>
              <a:ext uri="{FF2B5EF4-FFF2-40B4-BE49-F238E27FC236}">
                <a16:creationId xmlns:a16="http://schemas.microsoft.com/office/drawing/2014/main" id="{41DBA8DB-947E-4FF6-BFB9-095C6EF1033A}"/>
              </a:ext>
            </a:extLst>
          </p:cNvPr>
          <p:cNvSpPr txBox="1"/>
          <p:nvPr/>
        </p:nvSpPr>
        <p:spPr>
          <a:xfrm>
            <a:off x="6092142" y="4352081"/>
            <a:ext cx="6099858" cy="1077218"/>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This data reflects real-time test cases under different lighting. This  system works well under stable lighting, but struggles under dim/flickering light, revealing a dependency on consistent illumination-unlike more advanced systems.</a:t>
            </a:r>
          </a:p>
        </p:txBody>
      </p:sp>
      <p:cxnSp>
        <p:nvCxnSpPr>
          <p:cNvPr id="4" name="Straight Connector 3">
            <a:extLst>
              <a:ext uri="{FF2B5EF4-FFF2-40B4-BE49-F238E27FC236}">
                <a16:creationId xmlns:a16="http://schemas.microsoft.com/office/drawing/2014/main" id="{092F7E7B-9725-4700-85D6-A310E9ADE999}"/>
              </a:ext>
            </a:extLst>
          </p:cNvPr>
          <p:cNvCxnSpPr/>
          <p:nvPr/>
        </p:nvCxnSpPr>
        <p:spPr>
          <a:xfrm>
            <a:off x="5918387" y="296044"/>
            <a:ext cx="0" cy="63442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3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1248</Words>
  <Application>Microsoft Office PowerPoint</Application>
  <PresentationFormat>Widescreen</PresentationFormat>
  <Paragraphs>97</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Courier New</vt:lpstr>
      <vt:lpstr>Nunito Sans</vt:lpstr>
      <vt:lpstr>Symbol</vt:lpstr>
      <vt:lpstr>Times New Roman</vt:lpstr>
      <vt:lpstr>TT Ramillas Italics</vt:lpstr>
      <vt:lpstr>Wingdings</vt:lpstr>
      <vt:lpstr>Office Theme</vt:lpstr>
      <vt:lpstr>PowerPoint Presentation</vt:lpstr>
      <vt:lpstr>Abstract</vt:lpstr>
      <vt:lpstr>Context of the paper</vt:lpstr>
      <vt:lpstr>Objectives of the paper</vt:lpstr>
      <vt:lpstr>Methodology</vt:lpstr>
      <vt:lpstr>Methodology continuation… if needed</vt:lpstr>
      <vt:lpstr>Results</vt:lpstr>
      <vt:lpstr>PowerPoint Presentation</vt:lpstr>
      <vt:lpstr>Results continuation…</vt:lpstr>
      <vt:lpstr>Contribution from each 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paper  Journal name, Vol, Issue, Page no., Year</dc:title>
  <dc:creator>Dr.Viswas S Nair</dc:creator>
  <cp:lastModifiedBy>harks harks</cp:lastModifiedBy>
  <cp:revision>42</cp:revision>
  <dcterms:created xsi:type="dcterms:W3CDTF">2022-11-19T13:05:58Z</dcterms:created>
  <dcterms:modified xsi:type="dcterms:W3CDTF">2025-06-20T09:03:35Z</dcterms:modified>
</cp:coreProperties>
</file>