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7" r:id="rId5"/>
    <p:sldId id="259" r:id="rId6"/>
    <p:sldId id="260" r:id="rId7"/>
    <p:sldId id="261" r:id="rId8"/>
    <p:sldId id="263" r:id="rId9"/>
    <p:sldId id="264" r:id="rId10"/>
    <p:sldId id="265" r:id="rId11"/>
    <p:sldId id="266"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Merriweather" panose="020B0604020202020204" charset="0"/>
      <p:regular r:id="rId18"/>
      <p:bold r:id="rId19"/>
      <p:italic r:id="rId20"/>
      <p:boldItalic r:id="rId21"/>
    </p:embeddedFont>
    <p:embeddedFont>
      <p:font typeface="Cantata One" panose="020605030707000607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7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IN" sz="1200" b="0" i="0" u="none" strike="noStrike" cap="none">
                <a:solidFill>
                  <a:schemeClr val="dk1"/>
                </a:solidFill>
                <a:latin typeface="Calibri"/>
                <a:ea typeface="Calibri"/>
                <a:cs typeface="Calibri"/>
                <a:sym typeface="Calibri"/>
              </a:rPr>
              <a:t>‹#›</a:t>
            </a:fld>
            <a:endParaRPr lang="en-IN"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00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body" idx="1"/>
          </p:nvPr>
        </p:nvSpPr>
        <p:spPr>
          <a:xfrm>
            <a:off x="457200" y="1524000"/>
            <a:ext cx="8229600" cy="4572000"/>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17" name="Shape 17"/>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18" name="Shape 18"/>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b="0" i="0" u="none" strike="noStrike" cap="none">
                <a:solidFill>
                  <a:schemeClr val="lt2"/>
                </a:solidFill>
                <a:latin typeface="Merriweather"/>
                <a:ea typeface="Merriweather"/>
                <a:cs typeface="Merriweather"/>
                <a:sym typeface="Merriweather"/>
              </a:rPr>
              <a:t>‹#›</a:t>
            </a:fld>
            <a:endParaRPr lang="en-IN" sz="1600" b="0" i="0" u="none" strike="noStrike" cap="none">
              <a:solidFill>
                <a:schemeClr val="lt2"/>
              </a:solidFill>
              <a:latin typeface="Merriweather"/>
              <a:ea typeface="Merriweather"/>
              <a:cs typeface="Merriweather"/>
              <a:sym typeface="Merriweather"/>
            </a:endParaRPr>
          </a:p>
        </p:txBody>
      </p:sp>
      <p:sp>
        <p:nvSpPr>
          <p:cNvPr id="19" name="Shape 19"/>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20" name="Shape 20"/>
          <p:cNvSpPr txBox="1">
            <a:spLocks noGrp="1"/>
          </p:cNvSpPr>
          <p:nvPr>
            <p:ph type="title"/>
          </p:nvPr>
        </p:nvSpPr>
        <p:spPr>
          <a:xfrm>
            <a:off x="457200" y="152400"/>
            <a:ext cx="8229600" cy="1219199"/>
          </a:xfrm>
          <a:prstGeom prst="rect">
            <a:avLst/>
          </a:prstGeom>
          <a:noFill/>
          <a:ln>
            <a:noFill/>
          </a:ln>
        </p:spPr>
        <p:txBody>
          <a:bodyPr lIns="91425" tIns="91425" rIns="91425" bIns="91425" anchor="b" anchorCtr="0"/>
          <a:lstStyle>
            <a:lvl1pPr marL="0" marR="0" lvl="0" indent="0" algn="l" rtl="0">
              <a:spcBef>
                <a:spcPts val="0"/>
              </a:spcBef>
              <a:buClr>
                <a:srgbClr val="F9F9F9"/>
              </a:buClr>
              <a:buFont typeface="Merriweather"/>
              <a:buNone/>
              <a:defRPr sz="42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152400"/>
            <a:ext cx="8229600" cy="1219199"/>
          </a:xfrm>
          <a:prstGeom prst="rect">
            <a:avLst/>
          </a:prstGeom>
          <a:noFill/>
          <a:ln>
            <a:noFill/>
          </a:ln>
        </p:spPr>
        <p:txBody>
          <a:bodyPr lIns="91425" tIns="91425" rIns="91425" bIns="91425" anchor="b" anchorCtr="0"/>
          <a:lstStyle>
            <a:lvl1pPr marL="0" marR="0" lvl="0" indent="0" algn="l" rtl="0">
              <a:spcBef>
                <a:spcPts val="0"/>
              </a:spcBef>
              <a:buClr>
                <a:srgbClr val="F9F9F9"/>
              </a:buClr>
              <a:buFont typeface="Merriweather"/>
              <a:buNone/>
              <a:defRPr sz="42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2232818" y="-327818"/>
            <a:ext cx="4678362" cy="8229600"/>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81" name="Shape 81"/>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82" name="Shape 82"/>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83" name="Shape 83"/>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b" anchorCtr="0"/>
          <a:lstStyle>
            <a:lvl1pPr marL="0" marR="0" lvl="0" indent="0" algn="l" rtl="0">
              <a:spcBef>
                <a:spcPts val="0"/>
              </a:spcBef>
              <a:buClr>
                <a:srgbClr val="F9F9F9"/>
              </a:buClr>
              <a:buFont typeface="Merriweather"/>
              <a:buNone/>
              <a:defRPr sz="42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6" name="Shape 86"/>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87" name="Shape 87"/>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88" name="Shape 88"/>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89" name="Shape 89"/>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
        <p:nvSpPr>
          <p:cNvPr id="22" name="Shape 22"/>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23" name="Shape 23"/>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24" name="Shape 24"/>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subTitle" idx="1"/>
          </p:nvPr>
        </p:nvSpPr>
        <p:spPr>
          <a:xfrm>
            <a:off x="457200" y="3699803"/>
            <a:ext cx="8305799" cy="1143000"/>
          </a:xfrm>
          <a:prstGeom prst="rect">
            <a:avLst/>
          </a:prstGeom>
          <a:noFill/>
          <a:ln>
            <a:noFill/>
          </a:ln>
        </p:spPr>
        <p:txBody>
          <a:bodyPr lIns="91425" tIns="91425" rIns="91425" bIns="91425" anchor="t" anchorCtr="0"/>
          <a:lstStyle>
            <a:lvl1pPr marL="0" marR="0" lvl="0" indent="0" algn="ctr" rtl="0">
              <a:spcBef>
                <a:spcPts val="600"/>
              </a:spcBef>
              <a:buClr>
                <a:schemeClr val="accent2"/>
              </a:buClr>
              <a:buFont typeface="Noto Sans Symbols"/>
              <a:buNone/>
              <a:defRPr sz="2200" b="0" i="0" u="none" strike="noStrike" cap="none">
                <a:solidFill>
                  <a:schemeClr val="lt2"/>
                </a:solidFill>
                <a:latin typeface="Merriweather"/>
                <a:ea typeface="Merriweather"/>
                <a:cs typeface="Merriweather"/>
                <a:sym typeface="Merriweather"/>
              </a:defRPr>
            </a:lvl1pPr>
            <a:lvl2pPr marL="457200" marR="0" lvl="1" indent="0" algn="ctr" rtl="0">
              <a:spcBef>
                <a:spcPts val="300"/>
              </a:spcBef>
              <a:buClr>
                <a:srgbClr val="D58F3E"/>
              </a:buClr>
              <a:buFont typeface="Noto Sans Symbols"/>
              <a:buNone/>
              <a:defRPr sz="2400" b="0" i="0" u="none" strike="noStrike" cap="none">
                <a:solidFill>
                  <a:schemeClr val="lt2"/>
                </a:solidFill>
                <a:latin typeface="Merriweather"/>
                <a:ea typeface="Merriweather"/>
                <a:cs typeface="Merriweather"/>
                <a:sym typeface="Merriweather"/>
              </a:defRPr>
            </a:lvl2pPr>
            <a:lvl3pPr marL="914400" marR="0" lvl="2" indent="0" algn="ctr" rtl="0">
              <a:spcBef>
                <a:spcPts val="300"/>
              </a:spcBef>
              <a:buClr>
                <a:srgbClr val="B17733"/>
              </a:buClr>
              <a:buFont typeface="Noto Sans Symbols"/>
              <a:buNone/>
              <a:defRPr sz="2100" b="0" i="0" u="none" strike="noStrike" cap="none">
                <a:solidFill>
                  <a:schemeClr val="lt1"/>
                </a:solidFill>
                <a:latin typeface="Merriweather"/>
                <a:ea typeface="Merriweather"/>
                <a:cs typeface="Merriweather"/>
                <a:sym typeface="Merriweather"/>
              </a:defRPr>
            </a:lvl3pPr>
            <a:lvl4pPr marL="1371600" marR="0" lvl="3" indent="0" algn="ctr" rtl="0">
              <a:spcBef>
                <a:spcPts val="300"/>
              </a:spcBef>
              <a:buClr>
                <a:srgbClr val="D58F3E"/>
              </a:buClr>
              <a:buFont typeface="Noto Sans Symbols"/>
              <a:buNone/>
              <a:defRPr sz="1900" b="0" i="0" u="none" strike="noStrike" cap="none">
                <a:solidFill>
                  <a:schemeClr val="lt1"/>
                </a:solidFill>
                <a:latin typeface="Merriweather"/>
                <a:ea typeface="Merriweather"/>
                <a:cs typeface="Merriweather"/>
                <a:sym typeface="Merriweather"/>
              </a:defRPr>
            </a:lvl4pPr>
            <a:lvl5pPr marL="1828800" marR="0" lvl="4" indent="0" algn="ctr" rtl="0">
              <a:spcBef>
                <a:spcPts val="340"/>
              </a:spcBef>
              <a:buClr>
                <a:srgbClr val="D58F3E"/>
              </a:buClr>
              <a:buFont typeface="Noto Sans Symbols"/>
              <a:buNone/>
              <a:defRPr sz="1600" b="0" i="0" u="none" strike="noStrike" cap="none">
                <a:solidFill>
                  <a:schemeClr val="lt1"/>
                </a:solidFill>
                <a:latin typeface="Merriweather"/>
                <a:ea typeface="Merriweather"/>
                <a:cs typeface="Merriweather"/>
                <a:sym typeface="Merriweather"/>
              </a:defRPr>
            </a:lvl5pPr>
            <a:lvl6pPr marL="2286000" marR="0" lvl="5" indent="0" algn="ctr" rtl="0">
              <a:spcBef>
                <a:spcPts val="340"/>
              </a:spcBef>
              <a:buClr>
                <a:srgbClr val="D58F3E"/>
              </a:buClr>
              <a:buFont typeface="Noto Sans Symbols"/>
              <a:buNone/>
              <a:defRPr sz="1700" b="0" i="0" u="none" strike="noStrike" cap="none">
                <a:solidFill>
                  <a:schemeClr val="lt1"/>
                </a:solidFill>
                <a:latin typeface="Merriweather"/>
                <a:ea typeface="Merriweather"/>
                <a:cs typeface="Merriweather"/>
                <a:sym typeface="Merriweather"/>
              </a:defRPr>
            </a:lvl6pPr>
            <a:lvl7pPr marL="2743200" marR="0" lvl="6" indent="0" algn="ctr" rtl="0">
              <a:spcBef>
                <a:spcPts val="340"/>
              </a:spcBef>
              <a:buClr>
                <a:srgbClr val="D58F3E"/>
              </a:buClr>
              <a:buFont typeface="Noto Sans Symbols"/>
              <a:buNone/>
              <a:defRPr sz="1600" b="0" i="0" u="none" strike="noStrike" cap="none">
                <a:solidFill>
                  <a:schemeClr val="lt1"/>
                </a:solidFill>
                <a:latin typeface="Merriweather"/>
                <a:ea typeface="Merriweather"/>
                <a:cs typeface="Merriweather"/>
                <a:sym typeface="Merriweather"/>
              </a:defRPr>
            </a:lvl7pPr>
            <a:lvl8pPr marL="3200400" marR="0" lvl="7" indent="0" algn="ctr" rtl="0">
              <a:spcBef>
                <a:spcPts val="340"/>
              </a:spcBef>
              <a:buClr>
                <a:srgbClr val="D58F3E"/>
              </a:buClr>
              <a:buFont typeface="Noto Sans Symbols"/>
              <a:buNone/>
              <a:defRPr sz="1500" b="0" i="0" u="none" strike="noStrike" cap="none">
                <a:solidFill>
                  <a:schemeClr val="lt1"/>
                </a:solidFill>
                <a:latin typeface="Merriweather"/>
                <a:ea typeface="Merriweather"/>
                <a:cs typeface="Merriweather"/>
                <a:sym typeface="Merriweather"/>
              </a:defRPr>
            </a:lvl8pPr>
            <a:lvl9pPr marL="3657600" marR="0" lvl="8" indent="0" algn="ctr" rtl="0">
              <a:spcBef>
                <a:spcPts val="340"/>
              </a:spcBef>
              <a:buClr>
                <a:srgbClr val="D58F3E"/>
              </a:buClr>
              <a:buFont typeface="Noto Sans Symbols"/>
              <a:buNone/>
              <a:defRPr sz="1500" b="0" i="0" u="none" strike="noStrike" cap="none">
                <a:solidFill>
                  <a:schemeClr val="lt1"/>
                </a:solidFill>
                <a:latin typeface="Merriweather"/>
                <a:ea typeface="Merriweather"/>
                <a:cs typeface="Merriweather"/>
                <a:sym typeface="Merriweather"/>
              </a:defRPr>
            </a:lvl9pPr>
          </a:lstStyle>
          <a:p>
            <a:endParaRPr/>
          </a:p>
        </p:txBody>
      </p:sp>
      <p:sp>
        <p:nvSpPr>
          <p:cNvPr id="27" name="Shape 27"/>
          <p:cNvSpPr txBox="1">
            <a:spLocks noGrp="1"/>
          </p:cNvSpPr>
          <p:nvPr>
            <p:ph type="ctrTitle"/>
          </p:nvPr>
        </p:nvSpPr>
        <p:spPr>
          <a:xfrm>
            <a:off x="457200" y="1433732"/>
            <a:ext cx="8305799" cy="1981199"/>
          </a:xfrm>
          <a:prstGeom prst="rect">
            <a:avLst/>
          </a:prstGeom>
          <a:noFill/>
          <a:ln>
            <a:noFill/>
          </a:ln>
        </p:spPr>
        <p:txBody>
          <a:bodyPr lIns="91425" tIns="91425" rIns="91425" bIns="91425" anchor="b" anchorCtr="0"/>
          <a:lstStyle>
            <a:lvl1pPr marL="0" marR="0" lvl="0" indent="0" algn="ctr" rtl="0">
              <a:spcBef>
                <a:spcPts val="0"/>
              </a:spcBef>
              <a:buClr>
                <a:srgbClr val="F9F9F9"/>
              </a:buClr>
              <a:buFont typeface="Merriweather"/>
              <a:buNone/>
              <a:defRPr sz="48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28" name="Shape 28"/>
          <p:cNvCxnSpPr/>
          <p:nvPr/>
        </p:nvCxnSpPr>
        <p:spPr>
          <a:xfrm>
            <a:off x="1463625" y="3550126"/>
            <a:ext cx="2971799" cy="1587"/>
          </a:xfrm>
          <a:prstGeom prst="straightConnector1">
            <a:avLst/>
          </a:prstGeom>
          <a:noFill/>
          <a:ln w="9525" cap="flat" cmpd="sng">
            <a:solidFill>
              <a:srgbClr val="E8E8E7"/>
            </a:solidFill>
            <a:prstDash val="solid"/>
            <a:round/>
            <a:headEnd type="none" w="med" len="med"/>
            <a:tailEnd type="none" w="med" len="med"/>
          </a:ln>
        </p:spPr>
      </p:cxnSp>
      <p:cxnSp>
        <p:nvCxnSpPr>
          <p:cNvPr id="29" name="Shape 29"/>
          <p:cNvCxnSpPr/>
          <p:nvPr/>
        </p:nvCxnSpPr>
        <p:spPr>
          <a:xfrm>
            <a:off x="4708573" y="3550126"/>
            <a:ext cx="2971799" cy="1587"/>
          </a:xfrm>
          <a:prstGeom prst="straightConnector1">
            <a:avLst/>
          </a:prstGeom>
          <a:noFill/>
          <a:ln w="9525" cap="flat" cmpd="sng">
            <a:solidFill>
              <a:srgbClr val="E8E8E7"/>
            </a:solidFill>
            <a:prstDash val="solid"/>
            <a:round/>
            <a:headEnd type="none" w="med" len="med"/>
            <a:tailEnd type="none" w="med" len="med"/>
          </a:ln>
        </p:spPr>
      </p:cxnSp>
      <p:sp>
        <p:nvSpPr>
          <p:cNvPr id="30" name="Shape 30"/>
          <p:cNvSpPr/>
          <p:nvPr/>
        </p:nvSpPr>
        <p:spPr>
          <a:xfrm>
            <a:off x="4540348" y="3526301"/>
            <a:ext cx="45719" cy="45719"/>
          </a:xfrm>
          <a:prstGeom prst="ellipse">
            <a:avLst/>
          </a:prstGeom>
          <a:solidFill>
            <a:schemeClr val="accent2"/>
          </a:solidFill>
          <a:ln w="381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Merriweather"/>
              <a:ea typeface="Merriweather"/>
              <a:cs typeface="Merriweather"/>
              <a:sym typeface="Merriweather"/>
            </a:endParaRPr>
          </a:p>
        </p:txBody>
      </p:sp>
      <p:sp>
        <p:nvSpPr>
          <p:cNvPr id="31" name="Shape 31"/>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32" name="Shape 32"/>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
        <p:nvSpPr>
          <p:cNvPr id="33" name="Shape 33"/>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36" name="Shape 36"/>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37" name="Shape 37"/>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
        <p:nvSpPr>
          <p:cNvPr id="38" name="Shape 38"/>
          <p:cNvSpPr txBox="1">
            <a:spLocks noGrp="1"/>
          </p:cNvSpPr>
          <p:nvPr>
            <p:ph type="title"/>
          </p:nvPr>
        </p:nvSpPr>
        <p:spPr>
          <a:xfrm>
            <a:off x="685800" y="3505200"/>
            <a:ext cx="7924799" cy="1371599"/>
          </a:xfrm>
          <a:prstGeom prst="rect">
            <a:avLst/>
          </a:prstGeom>
          <a:noFill/>
          <a:ln>
            <a:noFill/>
          </a:ln>
        </p:spPr>
        <p:txBody>
          <a:bodyPr lIns="91425" tIns="91425" rIns="91425" bIns="91425" anchor="b" anchorCtr="0"/>
          <a:lstStyle>
            <a:lvl1pPr marL="0" marR="0" lvl="0" indent="0" algn="l" rtl="0">
              <a:spcBef>
                <a:spcPts val="0"/>
              </a:spcBef>
              <a:buClr>
                <a:srgbClr val="F9F9F9"/>
              </a:buClr>
              <a:buFont typeface="Merriweather"/>
              <a:buNone/>
              <a:defRPr sz="48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85800" y="4958864"/>
            <a:ext cx="7924799" cy="984736"/>
          </a:xfrm>
          <a:prstGeom prst="rect">
            <a:avLst/>
          </a:prstGeom>
          <a:noFill/>
          <a:ln>
            <a:noFill/>
          </a:ln>
        </p:spPr>
        <p:txBody>
          <a:bodyPr lIns="91425" tIns="91425" rIns="91425" bIns="91425" anchor="t" anchorCtr="0"/>
          <a:lstStyle>
            <a:lvl1pPr marL="0" marR="0" lvl="0" indent="0" algn="l" rtl="0">
              <a:spcBef>
                <a:spcPts val="600"/>
              </a:spcBef>
              <a:buClr>
                <a:schemeClr val="accent2"/>
              </a:buClr>
              <a:buFont typeface="Noto Sans Symbols"/>
              <a:buNone/>
              <a:defRPr sz="2000" b="0" i="0" u="none" strike="noStrike" cap="none">
                <a:solidFill>
                  <a:schemeClr val="lt2"/>
                </a:solidFill>
                <a:latin typeface="Merriweather"/>
                <a:ea typeface="Merriweather"/>
                <a:cs typeface="Merriweather"/>
                <a:sym typeface="Merriweather"/>
              </a:defRPr>
            </a:lvl1pPr>
            <a:lvl2pPr marL="640080" marR="0" lvl="1" indent="-284480" algn="l" rtl="0">
              <a:spcBef>
                <a:spcPts val="300"/>
              </a:spcBef>
              <a:buClr>
                <a:srgbClr val="D58F3E"/>
              </a:buClr>
              <a:buFont typeface="Noto Sans Symbols"/>
              <a:buNone/>
              <a:defRPr sz="1800" b="0" i="0" u="none" strike="noStrike" cap="none">
                <a:solidFill>
                  <a:schemeClr val="lt1"/>
                </a:solidFill>
                <a:latin typeface="Merriweather"/>
                <a:ea typeface="Merriweather"/>
                <a:cs typeface="Merriweather"/>
                <a:sym typeface="Merriweather"/>
              </a:defRPr>
            </a:lvl2pPr>
            <a:lvl3pPr marL="1005839" marR="0" lvl="2" indent="-231139" algn="l" rtl="0">
              <a:spcBef>
                <a:spcPts val="300"/>
              </a:spcBef>
              <a:buClr>
                <a:srgbClr val="B17733"/>
              </a:buClr>
              <a:buFont typeface="Noto Sans Symbols"/>
              <a:buNone/>
              <a:defRPr sz="1600" b="0" i="0" u="none" strike="noStrike" cap="none">
                <a:solidFill>
                  <a:schemeClr val="lt1"/>
                </a:solidFill>
                <a:latin typeface="Merriweather"/>
                <a:ea typeface="Merriweather"/>
                <a:cs typeface="Merriweather"/>
                <a:sym typeface="Merriweather"/>
              </a:defRPr>
            </a:lvl3pPr>
            <a:lvl4pPr marL="1280160" marR="0" lvl="3" indent="-238760" algn="l" rtl="0">
              <a:spcBef>
                <a:spcPts val="300"/>
              </a:spcBef>
              <a:buClr>
                <a:srgbClr val="D58F3E"/>
              </a:buClr>
              <a:buFont typeface="Noto Sans Symbols"/>
              <a:buNone/>
              <a:defRPr sz="1400" b="0" i="0" u="none" strike="noStrike" cap="none">
                <a:solidFill>
                  <a:schemeClr val="lt1"/>
                </a:solidFill>
                <a:latin typeface="Merriweather"/>
                <a:ea typeface="Merriweather"/>
                <a:cs typeface="Merriweather"/>
                <a:sym typeface="Merriweather"/>
              </a:defRPr>
            </a:lvl4pPr>
            <a:lvl5pPr marL="1554480" marR="0" lvl="4" indent="-233680" algn="l" rtl="0">
              <a:spcBef>
                <a:spcPts val="340"/>
              </a:spcBef>
              <a:buClr>
                <a:srgbClr val="D58F3E"/>
              </a:buClr>
              <a:buFont typeface="Noto Sans Symbols"/>
              <a:buNone/>
              <a:defRPr sz="14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cxnSp>
        <p:nvCxnSpPr>
          <p:cNvPr id="40" name="Shape 40"/>
          <p:cNvCxnSpPr/>
          <p:nvPr/>
        </p:nvCxnSpPr>
        <p:spPr>
          <a:xfrm>
            <a:off x="685800" y="4916992"/>
            <a:ext cx="7924799" cy="4301"/>
          </a:xfrm>
          <a:prstGeom prst="straightConnector1">
            <a:avLst/>
          </a:prstGeom>
          <a:noFill/>
          <a:ln w="9525" cap="flat" cmpd="sng">
            <a:solidFill>
              <a:srgbClr val="E9E9E8"/>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1"/>
        <p:cNvGrpSpPr/>
        <p:nvPr/>
      </p:nvGrpSpPr>
      <p:grpSpPr>
        <a:xfrm>
          <a:off x="0" y="0"/>
          <a:ext cx="0" cy="0"/>
          <a:chOff x="0" y="0"/>
          <a:chExt cx="0" cy="0"/>
        </a:xfrm>
      </p:grpSpPr>
      <p:sp>
        <p:nvSpPr>
          <p:cNvPr id="42" name="Shape 42"/>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43" name="Shape 43"/>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44" name="Shape 44"/>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
        <p:nvSpPr>
          <p:cNvPr id="45" name="Shape 45"/>
          <p:cNvSpPr txBox="1">
            <a:spLocks noGrp="1"/>
          </p:cNvSpPr>
          <p:nvPr>
            <p:ph type="title"/>
          </p:nvPr>
        </p:nvSpPr>
        <p:spPr>
          <a:xfrm>
            <a:off x="457200" y="152400"/>
            <a:ext cx="8229600" cy="1219199"/>
          </a:xfrm>
          <a:prstGeom prst="rect">
            <a:avLst/>
          </a:prstGeom>
          <a:noFill/>
          <a:ln>
            <a:noFill/>
          </a:ln>
        </p:spPr>
        <p:txBody>
          <a:bodyPr lIns="91425" tIns="91425" rIns="91425" bIns="91425" anchor="b" anchorCtr="0"/>
          <a:lstStyle>
            <a:lvl1pPr marL="0" marR="0" lvl="0" indent="0" algn="l" rtl="0">
              <a:spcBef>
                <a:spcPts val="0"/>
              </a:spcBef>
              <a:buClr>
                <a:srgbClr val="F9F9F9"/>
              </a:buClr>
              <a:buFont typeface="Merriweather"/>
              <a:buNone/>
              <a:defRPr sz="42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457200" y="1524000"/>
            <a:ext cx="4059936" cy="4572000"/>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47" name="Shape 47"/>
          <p:cNvSpPr txBox="1">
            <a:spLocks noGrp="1"/>
          </p:cNvSpPr>
          <p:nvPr>
            <p:ph type="body" idx="2"/>
          </p:nvPr>
        </p:nvSpPr>
        <p:spPr>
          <a:xfrm>
            <a:off x="4648200" y="1524000"/>
            <a:ext cx="4059936" cy="4572000"/>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
        <p:nvSpPr>
          <p:cNvPr id="50" name="Shape 50"/>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51" name="Shape 51"/>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52" name="Shape 52"/>
          <p:cNvSpPr txBox="1">
            <a:spLocks noGrp="1"/>
          </p:cNvSpPr>
          <p:nvPr>
            <p:ph type="body" idx="1"/>
          </p:nvPr>
        </p:nvSpPr>
        <p:spPr>
          <a:xfrm>
            <a:off x="457200" y="1399592"/>
            <a:ext cx="4040187" cy="762000"/>
          </a:xfrm>
          <a:prstGeom prst="rect">
            <a:avLst/>
          </a:prstGeom>
          <a:noFill/>
          <a:ln>
            <a:noFill/>
          </a:ln>
        </p:spPr>
        <p:txBody>
          <a:bodyPr lIns="91425" tIns="91425" rIns="91425" bIns="91425" anchor="b" anchorCtr="0"/>
          <a:lstStyle>
            <a:lvl1pPr marL="0" marR="0" lvl="0" indent="0" algn="l" rtl="0">
              <a:spcBef>
                <a:spcPts val="0"/>
              </a:spcBef>
              <a:buClr>
                <a:schemeClr val="accent2"/>
              </a:buClr>
              <a:buFont typeface="Noto Sans Symbols"/>
              <a:buNone/>
              <a:defRPr sz="2600" b="1" i="0" u="none" strike="noStrike" cap="none">
                <a:solidFill>
                  <a:schemeClr val="lt2"/>
                </a:solidFill>
                <a:latin typeface="Merriweather"/>
                <a:ea typeface="Merriweather"/>
                <a:cs typeface="Merriweather"/>
                <a:sym typeface="Merriweather"/>
              </a:defRPr>
            </a:lvl1pPr>
            <a:lvl2pPr marL="640080" marR="0" lvl="1" indent="-284480" algn="l" rtl="0">
              <a:spcBef>
                <a:spcPts val="300"/>
              </a:spcBef>
              <a:buClr>
                <a:srgbClr val="D58F3E"/>
              </a:buClr>
              <a:buFont typeface="Noto Sans Symbols"/>
              <a:buNone/>
              <a:defRPr sz="2000" b="1" i="0" u="none" strike="noStrike" cap="none">
                <a:solidFill>
                  <a:schemeClr val="lt2"/>
                </a:solidFill>
                <a:latin typeface="Merriweather"/>
                <a:ea typeface="Merriweather"/>
                <a:cs typeface="Merriweather"/>
                <a:sym typeface="Merriweather"/>
              </a:defRPr>
            </a:lvl2pPr>
            <a:lvl3pPr marL="1005839" marR="0" lvl="2" indent="-231139" algn="l" rtl="0">
              <a:spcBef>
                <a:spcPts val="300"/>
              </a:spcBef>
              <a:buClr>
                <a:srgbClr val="B17733"/>
              </a:buClr>
              <a:buFont typeface="Noto Sans Symbols"/>
              <a:buNone/>
              <a:defRPr sz="1800" b="1" i="0" u="none" strike="noStrike" cap="none">
                <a:solidFill>
                  <a:schemeClr val="lt1"/>
                </a:solidFill>
                <a:latin typeface="Merriweather"/>
                <a:ea typeface="Merriweather"/>
                <a:cs typeface="Merriweather"/>
                <a:sym typeface="Merriweather"/>
              </a:defRPr>
            </a:lvl3pPr>
            <a:lvl4pPr marL="1280160" marR="0" lvl="3" indent="-238760" algn="l" rtl="0">
              <a:spcBef>
                <a:spcPts val="300"/>
              </a:spcBef>
              <a:buClr>
                <a:srgbClr val="D58F3E"/>
              </a:buClr>
              <a:buFont typeface="Noto Sans Symbols"/>
              <a:buNone/>
              <a:defRPr sz="1600" b="1" i="0" u="none" strike="noStrike" cap="none">
                <a:solidFill>
                  <a:schemeClr val="lt1"/>
                </a:solidFill>
                <a:latin typeface="Merriweather"/>
                <a:ea typeface="Merriweather"/>
                <a:cs typeface="Merriweather"/>
                <a:sym typeface="Merriweather"/>
              </a:defRPr>
            </a:lvl4pPr>
            <a:lvl5pPr marL="1554480" marR="0" lvl="4" indent="-233680" algn="l" rtl="0">
              <a:spcBef>
                <a:spcPts val="340"/>
              </a:spcBef>
              <a:buClr>
                <a:srgbClr val="D58F3E"/>
              </a:buClr>
              <a:buFont typeface="Noto Sans Symbols"/>
              <a:buNone/>
              <a:defRPr sz="1600" b="1"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53" name="Shape 53"/>
          <p:cNvSpPr txBox="1">
            <a:spLocks noGrp="1"/>
          </p:cNvSpPr>
          <p:nvPr>
            <p:ph type="body" idx="2"/>
          </p:nvPr>
        </p:nvSpPr>
        <p:spPr>
          <a:xfrm>
            <a:off x="457200" y="2201896"/>
            <a:ext cx="4038599" cy="3913631"/>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54" name="Shape 54"/>
          <p:cNvSpPr txBox="1">
            <a:spLocks noGrp="1"/>
          </p:cNvSpPr>
          <p:nvPr>
            <p:ph type="body" idx="3"/>
          </p:nvPr>
        </p:nvSpPr>
        <p:spPr>
          <a:xfrm>
            <a:off x="4649787" y="2201896"/>
            <a:ext cx="4038599" cy="3913631"/>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55" name="Shape 55"/>
          <p:cNvSpPr txBox="1">
            <a:spLocks noGrp="1"/>
          </p:cNvSpPr>
          <p:nvPr>
            <p:ph type="title"/>
          </p:nvPr>
        </p:nvSpPr>
        <p:spPr>
          <a:xfrm>
            <a:off x="457200" y="155447"/>
            <a:ext cx="8229600" cy="1143000"/>
          </a:xfrm>
          <a:prstGeom prst="rect">
            <a:avLst/>
          </a:prstGeom>
          <a:noFill/>
          <a:ln>
            <a:noFill/>
          </a:ln>
        </p:spPr>
        <p:txBody>
          <a:bodyPr lIns="91425" tIns="91425" rIns="91425" bIns="91425" anchor="b" anchorCtr="0"/>
          <a:lstStyle>
            <a:lvl1pPr marL="0" marR="0" lvl="0" indent="0" algn="l" rtl="0">
              <a:spcBef>
                <a:spcPts val="0"/>
              </a:spcBef>
              <a:buClr>
                <a:srgbClr val="F9F9F9"/>
              </a:buClr>
              <a:buFont typeface="Merriweather"/>
              <a:buNone/>
              <a:defRPr sz="42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4"/>
          </p:nvPr>
        </p:nvSpPr>
        <p:spPr>
          <a:xfrm>
            <a:off x="4648200" y="1399592"/>
            <a:ext cx="4040187" cy="762000"/>
          </a:xfrm>
          <a:prstGeom prst="rect">
            <a:avLst/>
          </a:prstGeom>
          <a:noFill/>
          <a:ln>
            <a:noFill/>
          </a:ln>
        </p:spPr>
        <p:txBody>
          <a:bodyPr lIns="91425" tIns="91425" rIns="91425" bIns="91425" anchor="b" anchorCtr="0"/>
          <a:lstStyle>
            <a:lvl1pPr marL="0" marR="0" lvl="0" indent="0" algn="l" rtl="0">
              <a:spcBef>
                <a:spcPts val="0"/>
              </a:spcBef>
              <a:buClr>
                <a:schemeClr val="accent2"/>
              </a:buClr>
              <a:buFont typeface="Noto Sans Symbols"/>
              <a:buNone/>
              <a:defRPr sz="2600" b="1" i="0" u="none" strike="noStrike" cap="none">
                <a:solidFill>
                  <a:schemeClr val="lt2"/>
                </a:solidFill>
                <a:latin typeface="Merriweather"/>
                <a:ea typeface="Merriweather"/>
                <a:cs typeface="Merriweather"/>
                <a:sym typeface="Merriweather"/>
              </a:defRPr>
            </a:lvl1pPr>
            <a:lvl2pPr marL="640080" marR="0" lvl="1" indent="-284480" algn="l" rtl="0">
              <a:spcBef>
                <a:spcPts val="300"/>
              </a:spcBef>
              <a:buClr>
                <a:srgbClr val="D58F3E"/>
              </a:buClr>
              <a:buFont typeface="Noto Sans Symbols"/>
              <a:buNone/>
              <a:defRPr sz="2000" b="1" i="0" u="none" strike="noStrike" cap="none">
                <a:solidFill>
                  <a:schemeClr val="lt2"/>
                </a:solidFill>
                <a:latin typeface="Merriweather"/>
                <a:ea typeface="Merriweather"/>
                <a:cs typeface="Merriweather"/>
                <a:sym typeface="Merriweather"/>
              </a:defRPr>
            </a:lvl2pPr>
            <a:lvl3pPr marL="1005839" marR="0" lvl="2" indent="-231139" algn="l" rtl="0">
              <a:spcBef>
                <a:spcPts val="300"/>
              </a:spcBef>
              <a:buClr>
                <a:srgbClr val="B17733"/>
              </a:buClr>
              <a:buFont typeface="Noto Sans Symbols"/>
              <a:buNone/>
              <a:defRPr sz="1800" b="1" i="0" u="none" strike="noStrike" cap="none">
                <a:solidFill>
                  <a:schemeClr val="lt1"/>
                </a:solidFill>
                <a:latin typeface="Merriweather"/>
                <a:ea typeface="Merriweather"/>
                <a:cs typeface="Merriweather"/>
                <a:sym typeface="Merriweather"/>
              </a:defRPr>
            </a:lvl3pPr>
            <a:lvl4pPr marL="1280160" marR="0" lvl="3" indent="-238760" algn="l" rtl="0">
              <a:spcBef>
                <a:spcPts val="300"/>
              </a:spcBef>
              <a:buClr>
                <a:srgbClr val="D58F3E"/>
              </a:buClr>
              <a:buFont typeface="Noto Sans Symbols"/>
              <a:buNone/>
              <a:defRPr sz="1600" b="1" i="0" u="none" strike="noStrike" cap="none">
                <a:solidFill>
                  <a:schemeClr val="lt1"/>
                </a:solidFill>
                <a:latin typeface="Merriweather"/>
                <a:ea typeface="Merriweather"/>
                <a:cs typeface="Merriweather"/>
                <a:sym typeface="Merriweather"/>
              </a:defRPr>
            </a:lvl4pPr>
            <a:lvl5pPr marL="1554480" marR="0" lvl="4" indent="-233680" algn="l" rtl="0">
              <a:spcBef>
                <a:spcPts val="340"/>
              </a:spcBef>
              <a:buClr>
                <a:srgbClr val="D58F3E"/>
              </a:buClr>
              <a:buFont typeface="Noto Sans Symbols"/>
              <a:buNone/>
              <a:defRPr sz="1600" b="1"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cxnSp>
        <p:nvCxnSpPr>
          <p:cNvPr id="57" name="Shape 57"/>
          <p:cNvCxnSpPr/>
          <p:nvPr/>
        </p:nvCxnSpPr>
        <p:spPr>
          <a:xfrm>
            <a:off x="562945" y="2180218"/>
            <a:ext cx="3749040" cy="1587"/>
          </a:xfrm>
          <a:prstGeom prst="straightConnector1">
            <a:avLst/>
          </a:prstGeom>
          <a:noFill/>
          <a:ln w="12700" cap="flat" cmpd="sng">
            <a:solidFill>
              <a:srgbClr val="E8E8E7"/>
            </a:solidFill>
            <a:prstDash val="solid"/>
            <a:round/>
            <a:headEnd type="none" w="med" len="med"/>
            <a:tailEnd type="none" w="med" len="med"/>
          </a:ln>
        </p:spPr>
      </p:cxnSp>
      <p:cxnSp>
        <p:nvCxnSpPr>
          <p:cNvPr id="58" name="Shape 58"/>
          <p:cNvCxnSpPr/>
          <p:nvPr/>
        </p:nvCxnSpPr>
        <p:spPr>
          <a:xfrm>
            <a:off x="4754880" y="2180218"/>
            <a:ext cx="3749040" cy="1587"/>
          </a:xfrm>
          <a:prstGeom prst="straightConnector1">
            <a:avLst/>
          </a:prstGeom>
          <a:noFill/>
          <a:ln w="12700" cap="flat" cmpd="sng">
            <a:solidFill>
              <a:srgbClr val="E8E8E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61" name="Shape 61"/>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62" name="Shape 62"/>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
        <p:nvSpPr>
          <p:cNvPr id="63" name="Shape 63"/>
          <p:cNvSpPr txBox="1">
            <a:spLocks noGrp="1"/>
          </p:cNvSpPr>
          <p:nvPr>
            <p:ph type="title"/>
          </p:nvPr>
        </p:nvSpPr>
        <p:spPr>
          <a:xfrm>
            <a:off x="457200" y="152400"/>
            <a:ext cx="8229600" cy="1219199"/>
          </a:xfrm>
          <a:prstGeom prst="rect">
            <a:avLst/>
          </a:prstGeom>
          <a:noFill/>
          <a:ln>
            <a:noFill/>
          </a:ln>
        </p:spPr>
        <p:txBody>
          <a:bodyPr lIns="91425" tIns="91425" rIns="91425" bIns="91425" anchor="b" anchorCtr="0"/>
          <a:lstStyle>
            <a:lvl1pPr marL="0" marR="0" lvl="0" indent="0" algn="l" rtl="0">
              <a:spcBef>
                <a:spcPts val="0"/>
              </a:spcBef>
              <a:buClr>
                <a:srgbClr val="F9F9F9"/>
              </a:buClr>
              <a:buFont typeface="Merriweather"/>
              <a:buNone/>
              <a:defRPr sz="42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457200" y="457200"/>
            <a:ext cx="6248399" cy="5714999"/>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66" name="Shape 66"/>
          <p:cNvSpPr txBox="1">
            <a:spLocks noGrp="1"/>
          </p:cNvSpPr>
          <p:nvPr>
            <p:ph type="body" idx="2"/>
          </p:nvPr>
        </p:nvSpPr>
        <p:spPr>
          <a:xfrm>
            <a:off x="6781800" y="1600200"/>
            <a:ext cx="1984247" cy="3733800"/>
          </a:xfrm>
          <a:prstGeom prst="rect">
            <a:avLst/>
          </a:prstGeom>
          <a:noFill/>
          <a:ln>
            <a:noFill/>
          </a:ln>
        </p:spPr>
        <p:txBody>
          <a:bodyPr lIns="91425" tIns="91425" rIns="91425" bIns="91425" anchor="t" anchorCtr="0"/>
          <a:lstStyle>
            <a:lvl1pPr marL="0" marR="0" lvl="0" indent="0" algn="l" rtl="0">
              <a:lnSpc>
                <a:spcPct val="125000"/>
              </a:lnSpc>
              <a:spcBef>
                <a:spcPts val="600"/>
              </a:spcBef>
              <a:spcAft>
                <a:spcPts val="1000"/>
              </a:spcAft>
              <a:buClr>
                <a:schemeClr val="accent2"/>
              </a:buClr>
              <a:buFont typeface="Noto Sans Symbols"/>
              <a:buNone/>
              <a:defRPr sz="1600" b="0" i="0" u="none" strike="noStrike" cap="none">
                <a:solidFill>
                  <a:schemeClr val="lt2"/>
                </a:solidFill>
                <a:latin typeface="Merriweather"/>
                <a:ea typeface="Merriweather"/>
                <a:cs typeface="Merriweather"/>
                <a:sym typeface="Merriweather"/>
              </a:defRPr>
            </a:lvl1pPr>
            <a:lvl2pPr marL="640080" marR="0" lvl="1" indent="-284480" algn="l" rtl="0">
              <a:spcBef>
                <a:spcPts val="300"/>
              </a:spcBef>
              <a:buClr>
                <a:srgbClr val="D58F3E"/>
              </a:buClr>
              <a:buFont typeface="Noto Sans Symbols"/>
              <a:buNone/>
              <a:defRPr sz="1200" b="0" i="0" u="none" strike="noStrike" cap="none">
                <a:solidFill>
                  <a:schemeClr val="lt2"/>
                </a:solidFill>
                <a:latin typeface="Merriweather"/>
                <a:ea typeface="Merriweather"/>
                <a:cs typeface="Merriweather"/>
                <a:sym typeface="Merriweather"/>
              </a:defRPr>
            </a:lvl2pPr>
            <a:lvl3pPr marL="1005839" marR="0" lvl="2" indent="-231139" algn="l" rtl="0">
              <a:spcBef>
                <a:spcPts val="300"/>
              </a:spcBef>
              <a:buClr>
                <a:srgbClr val="B17733"/>
              </a:buClr>
              <a:buFont typeface="Noto Sans Symbols"/>
              <a:buNone/>
              <a:defRPr sz="1000" b="0" i="0" u="none" strike="noStrike" cap="none">
                <a:solidFill>
                  <a:schemeClr val="lt1"/>
                </a:solidFill>
                <a:latin typeface="Merriweather"/>
                <a:ea typeface="Merriweather"/>
                <a:cs typeface="Merriweather"/>
                <a:sym typeface="Merriweather"/>
              </a:defRPr>
            </a:lvl3pPr>
            <a:lvl4pPr marL="1280160" marR="0" lvl="3" indent="-238760" algn="l" rtl="0">
              <a:spcBef>
                <a:spcPts val="300"/>
              </a:spcBef>
              <a:buClr>
                <a:srgbClr val="D58F3E"/>
              </a:buClr>
              <a:buFont typeface="Noto Sans Symbols"/>
              <a:buNone/>
              <a:defRPr sz="900" b="0" i="0" u="none" strike="noStrike" cap="none">
                <a:solidFill>
                  <a:schemeClr val="lt1"/>
                </a:solidFill>
                <a:latin typeface="Merriweather"/>
                <a:ea typeface="Merriweather"/>
                <a:cs typeface="Merriweather"/>
                <a:sym typeface="Merriweather"/>
              </a:defRPr>
            </a:lvl4pPr>
            <a:lvl5pPr marL="1554480" marR="0" lvl="4" indent="-233680" algn="l" rtl="0">
              <a:spcBef>
                <a:spcPts val="340"/>
              </a:spcBef>
              <a:buClr>
                <a:srgbClr val="D58F3E"/>
              </a:buClr>
              <a:buFont typeface="Noto Sans Symbols"/>
              <a:buNone/>
              <a:defRPr sz="9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67" name="Shape 67"/>
          <p:cNvSpPr txBox="1">
            <a:spLocks noGrp="1"/>
          </p:cNvSpPr>
          <p:nvPr>
            <p:ph type="title"/>
          </p:nvPr>
        </p:nvSpPr>
        <p:spPr>
          <a:xfrm>
            <a:off x="6781800" y="457200"/>
            <a:ext cx="1981199" cy="1066799"/>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Merriweather"/>
              <a:buNone/>
              <a:defRPr sz="1800" b="1" i="0" u="none" strike="noStrike" cap="none">
                <a:solidFill>
                  <a:schemeClr val="lt2"/>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69" name="Shape 69"/>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
        <p:nvSpPr>
          <p:cNvPr id="70" name="Shape 70"/>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629400" y="457200"/>
            <a:ext cx="2057400" cy="1066799"/>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Merriweather"/>
              <a:buNone/>
              <a:defRPr sz="1800" b="1" i="0" u="none" strike="noStrike" cap="none">
                <a:solidFill>
                  <a:schemeClr val="lt2"/>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a:spLocks noGrp="1"/>
          </p:cNvSpPr>
          <p:nvPr>
            <p:ph type="pic" idx="2"/>
          </p:nvPr>
        </p:nvSpPr>
        <p:spPr>
          <a:xfrm>
            <a:off x="457200" y="457200"/>
            <a:ext cx="6019799" cy="5562600"/>
          </a:xfrm>
          <a:prstGeom prst="rect">
            <a:avLst/>
          </a:prstGeom>
          <a:solidFill>
            <a:srgbClr val="FFFDEB"/>
          </a:solidFill>
          <a:ln>
            <a:noFill/>
          </a:ln>
        </p:spPr>
        <p:txBody>
          <a:bodyPr lIns="91425" tIns="91425" rIns="91425" bIns="91425" anchor="t" anchorCtr="0"/>
          <a:lstStyle>
            <a:lvl1pPr marL="0" marR="0" lvl="0" indent="0" algn="l" rtl="0">
              <a:spcBef>
                <a:spcPts val="600"/>
              </a:spcBef>
              <a:buClr>
                <a:schemeClr val="accent2"/>
              </a:buClr>
              <a:buFont typeface="Noto Sans Symbols"/>
              <a:buNone/>
              <a:defRPr sz="3200" b="0" i="0" u="none" strike="noStrike" cap="none">
                <a:solidFill>
                  <a:schemeClr val="dk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74" name="Shape 74"/>
          <p:cNvSpPr txBox="1">
            <a:spLocks noGrp="1"/>
          </p:cNvSpPr>
          <p:nvPr>
            <p:ph type="body" idx="1"/>
          </p:nvPr>
        </p:nvSpPr>
        <p:spPr>
          <a:xfrm>
            <a:off x="6629400" y="1600200"/>
            <a:ext cx="2057400" cy="4419599"/>
          </a:xfrm>
          <a:prstGeom prst="rect">
            <a:avLst/>
          </a:prstGeom>
          <a:noFill/>
          <a:ln>
            <a:noFill/>
          </a:ln>
        </p:spPr>
        <p:txBody>
          <a:bodyPr lIns="91425" tIns="91425" rIns="91425" bIns="91425" anchor="t" anchorCtr="0"/>
          <a:lstStyle>
            <a:lvl1pPr marL="0" marR="0" lvl="0" indent="0" algn="l" rtl="0">
              <a:lnSpc>
                <a:spcPct val="125000"/>
              </a:lnSpc>
              <a:spcBef>
                <a:spcPts val="600"/>
              </a:spcBef>
              <a:spcAft>
                <a:spcPts val="1000"/>
              </a:spcAft>
              <a:buClr>
                <a:schemeClr val="accent2"/>
              </a:buClr>
              <a:buFont typeface="Noto Sans Symbols"/>
              <a:buNone/>
              <a:defRPr sz="1600" b="0" i="0" u="none" strike="noStrike" cap="none">
                <a:solidFill>
                  <a:schemeClr val="lt2"/>
                </a:solidFill>
                <a:latin typeface="Merriweather"/>
                <a:ea typeface="Merriweather"/>
                <a:cs typeface="Merriweather"/>
                <a:sym typeface="Merriweather"/>
              </a:defRPr>
            </a:lvl1pPr>
            <a:lvl2pPr marL="640080" marR="0" lvl="1" indent="-219710" algn="l" rtl="0">
              <a:spcBef>
                <a:spcPts val="300"/>
              </a:spcBef>
              <a:buClr>
                <a:srgbClr val="D58F3E"/>
              </a:buClr>
              <a:buSzPct val="85000"/>
              <a:buFont typeface="Noto Sans Symbols"/>
              <a:buChar char="●"/>
              <a:defRPr sz="1200" b="0" i="0" u="none" strike="noStrike" cap="none">
                <a:solidFill>
                  <a:schemeClr val="lt2"/>
                </a:solidFill>
                <a:latin typeface="Merriweather"/>
                <a:ea typeface="Merriweather"/>
                <a:cs typeface="Merriweather"/>
                <a:sym typeface="Merriweather"/>
              </a:defRPr>
            </a:lvl2pPr>
            <a:lvl3pPr marL="1005839" marR="0" lvl="2" indent="-177164" algn="l" rtl="0">
              <a:spcBef>
                <a:spcPts val="300"/>
              </a:spcBef>
              <a:buClr>
                <a:srgbClr val="B17733"/>
              </a:buClr>
              <a:buSzPct val="85000"/>
              <a:buFont typeface="Noto Sans Symbols"/>
              <a:buChar char="●"/>
              <a:defRPr sz="1000" b="0" i="0" u="none" strike="noStrike" cap="none">
                <a:solidFill>
                  <a:schemeClr val="lt1"/>
                </a:solidFill>
                <a:latin typeface="Merriweather"/>
                <a:ea typeface="Merriweather"/>
                <a:cs typeface="Merriweather"/>
                <a:sym typeface="Merriweather"/>
              </a:defRPr>
            </a:lvl3pPr>
            <a:lvl4pPr marL="1280160" marR="0" lvl="3" indent="-190182" algn="l" rtl="0">
              <a:spcBef>
                <a:spcPts val="300"/>
              </a:spcBef>
              <a:buClr>
                <a:srgbClr val="D58F3E"/>
              </a:buClr>
              <a:buSzPct val="85000"/>
              <a:buFont typeface="Noto Sans Symbols"/>
              <a:buChar char="●"/>
              <a:defRPr sz="900" b="0" i="0" u="none" strike="noStrike" cap="none">
                <a:solidFill>
                  <a:schemeClr val="lt1"/>
                </a:solidFill>
                <a:latin typeface="Merriweather"/>
                <a:ea typeface="Merriweather"/>
                <a:cs typeface="Merriweather"/>
                <a:sym typeface="Merriweather"/>
              </a:defRPr>
            </a:lvl4pPr>
            <a:lvl5pPr marL="1554480" marR="0" lvl="4" indent="-185102" algn="l" rtl="0">
              <a:spcBef>
                <a:spcPts val="340"/>
              </a:spcBef>
              <a:buClr>
                <a:srgbClr val="D58F3E"/>
              </a:buClr>
              <a:buSzPct val="85000"/>
              <a:buFont typeface="Noto Sans Symbols"/>
              <a:buChar char="●"/>
              <a:defRPr sz="9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75" name="Shape 75"/>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76" name="Shape 76"/>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a:solidFill>
                  <a:schemeClr val="lt2"/>
                </a:solidFill>
                <a:latin typeface="Merriweather"/>
                <a:ea typeface="Merriweather"/>
                <a:cs typeface="Merriweather"/>
                <a:sym typeface="Merriweather"/>
              </a:rPr>
              <a:t>‹#›</a:t>
            </a:fld>
            <a:endParaRPr lang="en-IN" sz="1600">
              <a:solidFill>
                <a:schemeClr val="lt2"/>
              </a:solidFill>
              <a:latin typeface="Merriweather"/>
              <a:ea typeface="Merriweather"/>
              <a:cs typeface="Merriweather"/>
              <a:sym typeface="Merriweather"/>
            </a:endParaRPr>
          </a:p>
        </p:txBody>
      </p:sp>
      <p:sp>
        <p:nvSpPr>
          <p:cNvPr id="77" name="Shape 77"/>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457200" y="1447800"/>
            <a:ext cx="8229600" cy="4678362"/>
          </a:xfrm>
          <a:prstGeom prst="rect">
            <a:avLst/>
          </a:prstGeom>
          <a:noFill/>
          <a:ln>
            <a:noFill/>
          </a:ln>
        </p:spPr>
        <p:txBody>
          <a:bodyPr lIns="91425" tIns="91425" rIns="91425" bIns="91425" anchor="t" anchorCtr="0"/>
          <a:lstStyle>
            <a:lvl1pPr marL="274320" marR="0" lvl="0" indent="-133985" algn="l" rtl="0">
              <a:spcBef>
                <a:spcPts val="600"/>
              </a:spcBef>
              <a:buClr>
                <a:schemeClr val="accent2"/>
              </a:buClr>
              <a:buSzPct val="85000"/>
              <a:buFont typeface="Noto Sans Symbols"/>
              <a:buChar char="●"/>
              <a:defRPr sz="2600" b="0" i="0" u="none" strike="noStrike" cap="none">
                <a:solidFill>
                  <a:schemeClr val="lt1"/>
                </a:solidFill>
                <a:latin typeface="Merriweather"/>
                <a:ea typeface="Merriweather"/>
                <a:cs typeface="Merriweather"/>
                <a:sym typeface="Merriweather"/>
              </a:defRPr>
            </a:lvl1pPr>
            <a:lvl2pPr marL="640080" marR="0" lvl="1" indent="-154940" algn="l" rtl="0">
              <a:spcBef>
                <a:spcPts val="300"/>
              </a:spcBef>
              <a:buClr>
                <a:srgbClr val="D58F3E"/>
              </a:buClr>
              <a:buSzPct val="85000"/>
              <a:buFont typeface="Noto Sans Symbols"/>
              <a:buChar char="●"/>
              <a:defRPr sz="2400" b="0" i="0" u="none" strike="noStrike" cap="none">
                <a:solidFill>
                  <a:schemeClr val="lt2"/>
                </a:solidFill>
                <a:latin typeface="Merriweather"/>
                <a:ea typeface="Merriweather"/>
                <a:cs typeface="Merriweather"/>
                <a:sym typeface="Merriweather"/>
              </a:defRPr>
            </a:lvl2pPr>
            <a:lvl3pPr marL="1005839" marR="0" lvl="2" indent="-117792" algn="l" rtl="0">
              <a:spcBef>
                <a:spcPts val="300"/>
              </a:spcBef>
              <a:buClr>
                <a:srgbClr val="B17733"/>
              </a:buClr>
              <a:buSzPct val="85000"/>
              <a:buFont typeface="Noto Sans Symbols"/>
              <a:buChar char="●"/>
              <a:defRPr sz="2100" b="0" i="0" u="none" strike="noStrike" cap="none">
                <a:solidFill>
                  <a:schemeClr val="lt1"/>
                </a:solidFill>
                <a:latin typeface="Merriweather"/>
                <a:ea typeface="Merriweather"/>
                <a:cs typeface="Merriweather"/>
                <a:sym typeface="Merriweather"/>
              </a:defRPr>
            </a:lvl3pPr>
            <a:lvl4pPr marL="1280160" marR="0" lvl="3" indent="-136207" algn="l" rtl="0">
              <a:spcBef>
                <a:spcPts val="300"/>
              </a:spcBef>
              <a:buClr>
                <a:srgbClr val="D58F3E"/>
              </a:buClr>
              <a:buSzPct val="85000"/>
              <a:buFont typeface="Noto Sans Symbols"/>
              <a:buChar char="●"/>
              <a:defRPr sz="1900" b="0" i="0" u="none" strike="noStrike" cap="none">
                <a:solidFill>
                  <a:schemeClr val="lt1"/>
                </a:solidFill>
                <a:latin typeface="Merriweather"/>
                <a:ea typeface="Merriweather"/>
                <a:cs typeface="Merriweather"/>
                <a:sym typeface="Merriweather"/>
              </a:defRPr>
            </a:lvl4pPr>
            <a:lvl5pPr marL="1554480" marR="0" lvl="4" indent="-1473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5pPr>
            <a:lvl6pPr marL="1828800" marR="0" lvl="5" indent="-136842" algn="l" rtl="0">
              <a:spcBef>
                <a:spcPts val="340"/>
              </a:spcBef>
              <a:buClr>
                <a:srgbClr val="D58F3E"/>
              </a:buClr>
              <a:buSzPct val="85000"/>
              <a:buFont typeface="Noto Sans Symbols"/>
              <a:buChar char="☞"/>
              <a:defRPr sz="1700" b="0" i="0" u="none" strike="noStrike" cap="none">
                <a:solidFill>
                  <a:schemeClr val="lt1"/>
                </a:solidFill>
                <a:latin typeface="Merriweather"/>
                <a:ea typeface="Merriweather"/>
                <a:cs typeface="Merriweather"/>
                <a:sym typeface="Merriweather"/>
              </a:defRPr>
            </a:lvl6pPr>
            <a:lvl7pPr marL="2011679" marR="0" lvl="6" indent="-96519" algn="l" rtl="0">
              <a:spcBef>
                <a:spcPts val="340"/>
              </a:spcBef>
              <a:buClr>
                <a:srgbClr val="D58F3E"/>
              </a:buClr>
              <a:buSzPct val="85000"/>
              <a:buFont typeface="Noto Sans Symbols"/>
              <a:buChar char="☞"/>
              <a:defRPr sz="1600" b="0" i="0" u="none" strike="noStrike" cap="none">
                <a:solidFill>
                  <a:schemeClr val="lt1"/>
                </a:solidFill>
                <a:latin typeface="Merriweather"/>
                <a:ea typeface="Merriweather"/>
                <a:cs typeface="Merriweather"/>
                <a:sym typeface="Merriweather"/>
              </a:defRPr>
            </a:lvl7pPr>
            <a:lvl8pPr marL="2286000" marR="0" lvl="7" indent="-10953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8pPr>
            <a:lvl9pPr marL="2560320" marR="0" lvl="8" indent="-104457" algn="l" rtl="0">
              <a:spcBef>
                <a:spcPts val="340"/>
              </a:spcBef>
              <a:buClr>
                <a:srgbClr val="D58F3E"/>
              </a:buClr>
              <a:buSzPct val="85000"/>
              <a:buFont typeface="Noto Sans Symbols"/>
              <a:buChar char="☞"/>
              <a:defRPr sz="1500" b="0" i="0" u="none" strike="noStrike" cap="none">
                <a:solidFill>
                  <a:schemeClr val="lt1"/>
                </a:solidFill>
                <a:latin typeface="Merriweather"/>
                <a:ea typeface="Merriweather"/>
                <a:cs typeface="Merriweather"/>
                <a:sym typeface="Merriweather"/>
              </a:defRPr>
            </a:lvl9pPr>
          </a:lstStyle>
          <a:p>
            <a:endParaRPr/>
          </a:p>
        </p:txBody>
      </p:sp>
      <p:sp>
        <p:nvSpPr>
          <p:cNvPr id="11" name="Shape 11"/>
          <p:cNvSpPr txBox="1">
            <a:spLocks noGrp="1"/>
          </p:cNvSpPr>
          <p:nvPr>
            <p:ph type="dt" idx="10"/>
          </p:nvPr>
        </p:nvSpPr>
        <p:spPr>
          <a:xfrm>
            <a:off x="5791200" y="6203667"/>
            <a:ext cx="2590800" cy="384047"/>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12" name="Shape 12"/>
          <p:cNvSpPr txBox="1">
            <a:spLocks noGrp="1"/>
          </p:cNvSpPr>
          <p:nvPr>
            <p:ph type="ftr" idx="11"/>
          </p:nvPr>
        </p:nvSpPr>
        <p:spPr>
          <a:xfrm>
            <a:off x="2133600" y="6203667"/>
            <a:ext cx="3581399" cy="384047"/>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chemeClr val="lt2"/>
                </a:solidFill>
                <a:latin typeface="Merriweather"/>
                <a:ea typeface="Merriweather"/>
                <a:cs typeface="Merriweather"/>
                <a:sym typeface="Merriweather"/>
              </a:defRPr>
            </a:lvl1pPr>
            <a:lvl2pPr marL="457200" marR="0" lvl="1" indent="0" algn="l" rtl="0">
              <a:spcBef>
                <a:spcPts val="0"/>
              </a:spcBef>
              <a:buNone/>
              <a:defRPr sz="1800" b="0" i="0" u="none" strike="noStrike" cap="none">
                <a:solidFill>
                  <a:schemeClr val="lt1"/>
                </a:solidFill>
                <a:latin typeface="Merriweather"/>
                <a:ea typeface="Merriweather"/>
                <a:cs typeface="Merriweather"/>
                <a:sym typeface="Merriweather"/>
              </a:defRPr>
            </a:lvl2pPr>
            <a:lvl3pPr marL="914400" marR="0" lvl="2" indent="0" algn="l" rtl="0">
              <a:spcBef>
                <a:spcPts val="0"/>
              </a:spcBef>
              <a:buNone/>
              <a:defRPr sz="1800" b="0" i="0" u="none" strike="noStrike" cap="none">
                <a:solidFill>
                  <a:schemeClr val="lt1"/>
                </a:solidFill>
                <a:latin typeface="Merriweather"/>
                <a:ea typeface="Merriweather"/>
                <a:cs typeface="Merriweather"/>
                <a:sym typeface="Merriweather"/>
              </a:defRPr>
            </a:lvl3pPr>
            <a:lvl4pPr marL="1371600" marR="0" lvl="3" indent="0" algn="l" rtl="0">
              <a:spcBef>
                <a:spcPts val="0"/>
              </a:spcBef>
              <a:buNone/>
              <a:defRPr sz="1800" b="0" i="0" u="none" strike="noStrike" cap="none">
                <a:solidFill>
                  <a:schemeClr val="lt1"/>
                </a:solidFill>
                <a:latin typeface="Merriweather"/>
                <a:ea typeface="Merriweather"/>
                <a:cs typeface="Merriweather"/>
                <a:sym typeface="Merriweather"/>
              </a:defRPr>
            </a:lvl4pPr>
            <a:lvl5pPr marL="1828800" marR="0" lvl="4" indent="0" algn="l" rtl="0">
              <a:spcBef>
                <a:spcPts val="0"/>
              </a:spcBef>
              <a:buNone/>
              <a:defRPr sz="1800" b="0" i="0" u="none" strike="noStrike" cap="none">
                <a:solidFill>
                  <a:schemeClr val="lt1"/>
                </a:solidFill>
                <a:latin typeface="Merriweather"/>
                <a:ea typeface="Merriweather"/>
                <a:cs typeface="Merriweather"/>
                <a:sym typeface="Merriweather"/>
              </a:defRPr>
            </a:lvl5pPr>
            <a:lvl6pPr marL="2286000" marR="0" lvl="5" indent="0" algn="l" rtl="0">
              <a:spcBef>
                <a:spcPts val="0"/>
              </a:spcBef>
              <a:buNone/>
              <a:defRPr sz="1800" b="0" i="0" u="none" strike="noStrike" cap="none">
                <a:solidFill>
                  <a:schemeClr val="lt1"/>
                </a:solidFill>
                <a:latin typeface="Merriweather"/>
                <a:ea typeface="Merriweather"/>
                <a:cs typeface="Merriweather"/>
                <a:sym typeface="Merriweather"/>
              </a:defRPr>
            </a:lvl6pPr>
            <a:lvl7pPr marL="2743200" marR="0" lvl="6" indent="0" algn="l" rtl="0">
              <a:spcBef>
                <a:spcPts val="0"/>
              </a:spcBef>
              <a:buNone/>
              <a:defRPr sz="1800" b="0" i="0" u="none" strike="noStrike" cap="none">
                <a:solidFill>
                  <a:schemeClr val="lt1"/>
                </a:solidFill>
                <a:latin typeface="Merriweather"/>
                <a:ea typeface="Merriweather"/>
                <a:cs typeface="Merriweather"/>
                <a:sym typeface="Merriweather"/>
              </a:defRPr>
            </a:lvl7pPr>
            <a:lvl8pPr marL="3200400" marR="0" lvl="7" indent="0" algn="l" rtl="0">
              <a:spcBef>
                <a:spcPts val="0"/>
              </a:spcBef>
              <a:buNone/>
              <a:defRPr sz="1800" b="0" i="0" u="none" strike="noStrike" cap="none">
                <a:solidFill>
                  <a:schemeClr val="lt1"/>
                </a:solidFill>
                <a:latin typeface="Merriweather"/>
                <a:ea typeface="Merriweather"/>
                <a:cs typeface="Merriweather"/>
                <a:sym typeface="Merriweather"/>
              </a:defRPr>
            </a:lvl8pPr>
            <a:lvl9pPr marL="3657600" marR="0" lvl="8" indent="0" algn="l" rtl="0">
              <a:spcBef>
                <a:spcPts val="0"/>
              </a:spcBef>
              <a:buNone/>
              <a:defRPr sz="1800" b="0" i="0" u="none" strike="noStrike" cap="none">
                <a:solidFill>
                  <a:schemeClr val="lt1"/>
                </a:solidFill>
                <a:latin typeface="Merriweather"/>
                <a:ea typeface="Merriweather"/>
                <a:cs typeface="Merriweather"/>
                <a:sym typeface="Merriweather"/>
              </a:defRPr>
            </a:lvl9pPr>
          </a:lstStyle>
          <a:p>
            <a:endParaRPr/>
          </a:p>
        </p:txBody>
      </p:sp>
      <p:sp>
        <p:nvSpPr>
          <p:cNvPr id="13" name="Shape 13"/>
          <p:cNvSpPr txBox="1">
            <a:spLocks noGrp="1"/>
          </p:cNvSpPr>
          <p:nvPr>
            <p:ph type="sldNum" idx="12"/>
          </p:nvPr>
        </p:nvSpPr>
        <p:spPr>
          <a:xfrm>
            <a:off x="8410575" y="6181530"/>
            <a:ext cx="609599" cy="457200"/>
          </a:xfrm>
          <a:prstGeom prst="rect">
            <a:avLst/>
          </a:prstGeom>
          <a:noFill/>
          <a:ln>
            <a:noFill/>
          </a:ln>
        </p:spPr>
        <p:txBody>
          <a:bodyPr lIns="0" tIns="0" rIns="0" bIns="0" anchor="ctr" anchorCtr="0">
            <a:noAutofit/>
          </a:bodyPr>
          <a:lstStyle/>
          <a:p>
            <a:pPr marL="0" marR="0" lvl="0" indent="0" algn="ctr" rtl="0">
              <a:spcBef>
                <a:spcPts val="0"/>
              </a:spcBef>
              <a:buSzPct val="25000"/>
              <a:buNone/>
            </a:pPr>
            <a:fld id="{00000000-1234-1234-1234-123412341234}" type="slidenum">
              <a:rPr lang="en-IN" sz="1600" b="0" i="0" u="none" strike="noStrike" cap="none">
                <a:solidFill>
                  <a:schemeClr val="lt2"/>
                </a:solidFill>
                <a:latin typeface="Merriweather"/>
                <a:ea typeface="Merriweather"/>
                <a:cs typeface="Merriweather"/>
                <a:sym typeface="Merriweather"/>
              </a:rPr>
              <a:t>‹#›</a:t>
            </a:fld>
            <a:endParaRPr lang="en-IN" sz="1600" b="0" i="0" u="none" strike="noStrike" cap="none">
              <a:solidFill>
                <a:schemeClr val="lt2"/>
              </a:solidFill>
              <a:latin typeface="Merriweather"/>
              <a:ea typeface="Merriweather"/>
              <a:cs typeface="Merriweather"/>
              <a:sym typeface="Merriweather"/>
            </a:endParaRPr>
          </a:p>
        </p:txBody>
      </p:sp>
      <p:sp>
        <p:nvSpPr>
          <p:cNvPr id="14" name="Shape 14"/>
          <p:cNvSpPr txBox="1">
            <a:spLocks noGrp="1"/>
          </p:cNvSpPr>
          <p:nvPr>
            <p:ph type="title"/>
          </p:nvPr>
        </p:nvSpPr>
        <p:spPr>
          <a:xfrm>
            <a:off x="457200" y="152400"/>
            <a:ext cx="8229600" cy="1219199"/>
          </a:xfrm>
          <a:prstGeom prst="rect">
            <a:avLst/>
          </a:prstGeom>
          <a:noFill/>
          <a:ln>
            <a:noFill/>
          </a:ln>
        </p:spPr>
        <p:txBody>
          <a:bodyPr lIns="91425" tIns="91425" rIns="91425" bIns="91425" anchor="b" anchorCtr="0"/>
          <a:lstStyle>
            <a:lvl1pPr marL="0" marR="0" lvl="0" indent="0" algn="l" rtl="0">
              <a:spcBef>
                <a:spcPts val="0"/>
              </a:spcBef>
              <a:buClr>
                <a:srgbClr val="F9F9F9"/>
              </a:buClr>
              <a:buFont typeface="Merriweather"/>
              <a:buNone/>
              <a:defRPr sz="4200" b="0" i="0" u="none" strike="noStrike" cap="none">
                <a:solidFill>
                  <a:srgbClr val="F9F9F9"/>
                </a:solidFill>
                <a:latin typeface="Merriweather"/>
                <a:ea typeface="Merriweather"/>
                <a:cs typeface="Merriweather"/>
                <a:sym typeface="Merriweather"/>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0033" y="2928933"/>
            <a:ext cx="8229600" cy="1219199"/>
          </a:xfrm>
          <a:prstGeom prst="rect">
            <a:avLst/>
          </a:prstGeom>
          <a:noFill/>
          <a:ln>
            <a:noFill/>
          </a:ln>
        </p:spPr>
        <p:txBody>
          <a:bodyPr lIns="91425" tIns="45700" rIns="91425" bIns="45700" anchor="b" anchorCtr="0">
            <a:noAutofit/>
          </a:bodyPr>
          <a:lstStyle/>
          <a:p>
            <a:pPr marL="0" marR="0" lvl="0" indent="0" algn="l" rtl="0">
              <a:spcBef>
                <a:spcPts val="0"/>
              </a:spcBef>
              <a:buClr>
                <a:srgbClr val="FFFF00"/>
              </a:buClr>
              <a:buSzPct val="25000"/>
              <a:buFont typeface="Merriweather"/>
              <a:buNone/>
            </a:pPr>
            <a:r>
              <a:rPr lang="en-IN" sz="3600" b="1" i="0" u="none" strike="noStrike" cap="none">
                <a:solidFill>
                  <a:srgbClr val="FFFF00"/>
                </a:solidFill>
                <a:latin typeface="Merriweather"/>
                <a:ea typeface="Merriweather"/>
                <a:cs typeface="Merriweather"/>
                <a:sym typeface="Merriweather"/>
              </a:rPr>
              <a:t>Hybrid Recommendation</a:t>
            </a:r>
            <a:r>
              <a:rPr lang="en-IN" sz="3600" b="1">
                <a:solidFill>
                  <a:srgbClr val="FFFF00"/>
                </a:solidFill>
              </a:rPr>
              <a:t> </a:t>
            </a:r>
            <a:r>
              <a:rPr lang="en-IN" sz="3600" b="1" i="0" u="none" strike="noStrike" cap="none">
                <a:solidFill>
                  <a:srgbClr val="FFFF00"/>
                </a:solidFill>
                <a:latin typeface="Merriweather"/>
                <a:ea typeface="Merriweather"/>
                <a:cs typeface="Merriweather"/>
                <a:sym typeface="Merriweather"/>
              </a:rPr>
              <a:t>Systems</a:t>
            </a:r>
            <a:br>
              <a:rPr lang="en-IN" sz="3700" b="1" i="0" u="none" strike="noStrike" cap="none">
                <a:solidFill>
                  <a:srgbClr val="FFFF00"/>
                </a:solidFill>
                <a:latin typeface="Merriweather"/>
                <a:ea typeface="Merriweather"/>
                <a:cs typeface="Merriweather"/>
                <a:sym typeface="Merriweather"/>
              </a:rPr>
            </a:br>
            <a:endParaRPr lang="en-IN" sz="3700" b="1" i="0" u="none" strike="noStrike" cap="none">
              <a:solidFill>
                <a:srgbClr val="FFFF00"/>
              </a:solidFill>
              <a:latin typeface="Merriweather"/>
              <a:ea typeface="Merriweather"/>
              <a:cs typeface="Merriweather"/>
              <a:sym typeface="Merriweather"/>
            </a:endParaRPr>
          </a:p>
        </p:txBody>
      </p:sp>
      <p:sp>
        <p:nvSpPr>
          <p:cNvPr id="95" name="Shape 95"/>
          <p:cNvSpPr/>
          <p:nvPr/>
        </p:nvSpPr>
        <p:spPr>
          <a:xfrm>
            <a:off x="2042326" y="4786325"/>
            <a:ext cx="6744600" cy="923400"/>
          </a:xfrm>
          <a:prstGeom prst="rect">
            <a:avLst/>
          </a:prstGeom>
          <a:noFill/>
          <a:ln>
            <a:noFill/>
          </a:ln>
        </p:spPr>
        <p:txBody>
          <a:bodyPr lIns="91425" tIns="45700" rIns="91425" bIns="45700" anchor="t" anchorCtr="0">
            <a:noAutofit/>
          </a:bodyPr>
          <a:lstStyle/>
          <a:p>
            <a:pPr marL="457200" marR="0" lvl="1" indent="0" algn="l" rtl="0">
              <a:spcBef>
                <a:spcPts val="0"/>
              </a:spcBef>
              <a:buSzPct val="25000"/>
              <a:buNone/>
            </a:pPr>
            <a:r>
              <a:rPr lang="en-IN" sz="1800" b="0" i="0" u="none" strike="noStrike" cap="none" dirty="0">
                <a:solidFill>
                  <a:schemeClr val="lt1"/>
                </a:solidFill>
                <a:latin typeface="Merriweather"/>
                <a:ea typeface="Merriweather"/>
                <a:cs typeface="Merriweather"/>
                <a:sym typeface="Merriweather"/>
              </a:rPr>
              <a:t>By -    </a:t>
            </a:r>
          </a:p>
          <a:p>
            <a:pPr marL="914400" marR="0" lvl="2" indent="0" algn="l" rtl="0">
              <a:spcBef>
                <a:spcPts val="0"/>
              </a:spcBef>
              <a:buSzPct val="25000"/>
              <a:buNone/>
            </a:pPr>
            <a:r>
              <a:rPr lang="en-IN" sz="1800" b="1" i="0" u="none" strike="noStrike" cap="none" dirty="0" err="1">
                <a:solidFill>
                  <a:schemeClr val="lt1"/>
                </a:solidFill>
                <a:latin typeface="Merriweather"/>
                <a:ea typeface="Merriweather"/>
                <a:cs typeface="Merriweather"/>
                <a:sym typeface="Merriweather"/>
              </a:rPr>
              <a:t>Mamta</a:t>
            </a:r>
            <a:r>
              <a:rPr lang="en-IN" sz="1800" b="1" i="0" u="none" strike="noStrike" cap="none" dirty="0">
                <a:solidFill>
                  <a:schemeClr val="lt1"/>
                </a:solidFill>
                <a:latin typeface="Merriweather"/>
                <a:ea typeface="Merriweather"/>
                <a:cs typeface="Merriweather"/>
                <a:sym typeface="Merriweather"/>
              </a:rPr>
              <a:t> </a:t>
            </a:r>
            <a:r>
              <a:rPr lang="en-IN" sz="1800" b="1" i="0" u="none" strike="noStrike" cap="none" dirty="0" err="1">
                <a:solidFill>
                  <a:schemeClr val="lt1"/>
                </a:solidFill>
                <a:latin typeface="Merriweather"/>
                <a:ea typeface="Merriweather"/>
                <a:cs typeface="Merriweather"/>
                <a:sym typeface="Merriweather"/>
              </a:rPr>
              <a:t>Kanvinde</a:t>
            </a:r>
            <a:r>
              <a:rPr lang="en-IN" sz="1800" b="1" i="0" u="none" strike="noStrike" cap="none" dirty="0">
                <a:solidFill>
                  <a:schemeClr val="lt1"/>
                </a:solidFill>
                <a:latin typeface="Merriweather"/>
                <a:ea typeface="Merriweather"/>
                <a:cs typeface="Merriweather"/>
                <a:sym typeface="Merriweather"/>
              </a:rPr>
              <a:t>                 </a:t>
            </a:r>
            <a:r>
              <a:rPr lang="en-IN" sz="1800" b="0" i="0" u="none" strike="noStrike" cap="none" dirty="0">
                <a:solidFill>
                  <a:schemeClr val="lt1"/>
                </a:solidFill>
                <a:latin typeface="Merriweather"/>
                <a:ea typeface="Merriweather"/>
                <a:cs typeface="Merriweather"/>
                <a:sym typeface="Merriweather"/>
              </a:rPr>
              <a:t>(A20345211  )</a:t>
            </a:r>
          </a:p>
          <a:p>
            <a:pPr marL="914400" marR="0" lvl="2" indent="0" algn="l" rtl="0">
              <a:spcBef>
                <a:spcPts val="0"/>
              </a:spcBef>
              <a:buSzPct val="25000"/>
              <a:buNone/>
            </a:pPr>
            <a:r>
              <a:rPr lang="en-IN" sz="1800" b="1" i="0" u="none" strike="noStrike" cap="none" dirty="0">
                <a:solidFill>
                  <a:schemeClr val="lt1"/>
                </a:solidFill>
                <a:latin typeface="Merriweather"/>
                <a:ea typeface="Merriweather"/>
                <a:cs typeface="Merriweather"/>
                <a:sym typeface="Merriweather"/>
              </a:rPr>
              <a:t>Pavithra</a:t>
            </a:r>
            <a:r>
              <a:rPr lang="en-IN" sz="1800" b="1" dirty="0">
                <a:solidFill>
                  <a:schemeClr val="lt1"/>
                </a:solidFill>
                <a:latin typeface="Merriweather"/>
                <a:ea typeface="Merriweather"/>
                <a:cs typeface="Merriweather"/>
                <a:sym typeface="Merriweather"/>
              </a:rPr>
              <a:t> </a:t>
            </a:r>
            <a:r>
              <a:rPr lang="en-IN" sz="1800" b="1" i="0" u="none" strike="noStrike" cap="none" dirty="0" err="1">
                <a:solidFill>
                  <a:schemeClr val="lt1"/>
                </a:solidFill>
                <a:latin typeface="Merriweather"/>
                <a:ea typeface="Merriweather"/>
                <a:cs typeface="Merriweather"/>
                <a:sym typeface="Merriweather"/>
              </a:rPr>
              <a:t>Kuttiyandi</a:t>
            </a:r>
            <a:r>
              <a:rPr lang="en-IN" sz="1800" b="1" i="0" u="none" strike="noStrike" cap="none" dirty="0">
                <a:solidFill>
                  <a:schemeClr val="lt1"/>
                </a:solidFill>
                <a:latin typeface="Merriweather"/>
                <a:ea typeface="Merriweather"/>
                <a:cs typeface="Merriweather"/>
                <a:sym typeface="Merriweather"/>
              </a:rPr>
              <a:t> </a:t>
            </a:r>
            <a:r>
              <a:rPr lang="en-IN" sz="1800" b="1" i="0" u="none" strike="noStrike" cap="none" dirty="0" err="1">
                <a:solidFill>
                  <a:schemeClr val="lt1"/>
                </a:solidFill>
                <a:latin typeface="Merriweather"/>
                <a:ea typeface="Merriweather"/>
                <a:cs typeface="Merriweather"/>
                <a:sym typeface="Merriweather"/>
              </a:rPr>
              <a:t>Chandrakasu</a:t>
            </a:r>
            <a:r>
              <a:rPr lang="en-IN" sz="1800" b="1" dirty="0">
                <a:solidFill>
                  <a:schemeClr val="lt1"/>
                </a:solidFill>
                <a:latin typeface="Merriweather"/>
                <a:ea typeface="Merriweather"/>
                <a:cs typeface="Merriweather"/>
                <a:sym typeface="Merriweather"/>
              </a:rPr>
              <a:t> </a:t>
            </a:r>
            <a:r>
              <a:rPr lang="en-IN" sz="1800" b="0" i="0" u="none" strike="noStrike" cap="none" dirty="0">
                <a:solidFill>
                  <a:schemeClr val="lt1"/>
                </a:solidFill>
                <a:latin typeface="Merriweather"/>
                <a:ea typeface="Merriweather"/>
                <a:cs typeface="Merriweather"/>
                <a:sym typeface="Merriweather"/>
              </a:rPr>
              <a:t>(A203</a:t>
            </a:r>
            <a:r>
              <a:rPr lang="en-IN" sz="1800" dirty="0">
                <a:solidFill>
                  <a:schemeClr val="lt1"/>
                </a:solidFill>
                <a:latin typeface="Merriweather"/>
                <a:ea typeface="Merriweather"/>
                <a:cs typeface="Merriweather"/>
                <a:sym typeface="Merriweather"/>
              </a:rPr>
              <a:t>53191</a:t>
            </a:r>
            <a:r>
              <a:rPr lang="en-IN" sz="1800" b="0" i="0" u="none" strike="noStrike" cap="none" dirty="0">
                <a:solidFill>
                  <a:schemeClr val="lt1"/>
                </a:solidFill>
                <a:latin typeface="Merriweather"/>
                <a:ea typeface="Merriweather"/>
                <a:cs typeface="Merriweather"/>
                <a:sym typeface="Merriweather"/>
              </a:rPr>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p:nvPr/>
        </p:nvSpPr>
        <p:spPr>
          <a:xfrm>
            <a:off x="3000364" y="428604"/>
            <a:ext cx="2860077"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3600" b="1">
                <a:solidFill>
                  <a:srgbClr val="FFFF00"/>
                </a:solidFill>
                <a:latin typeface="Cantata One"/>
                <a:ea typeface="Cantata One"/>
                <a:cs typeface="Cantata One"/>
                <a:sym typeface="Cantata One"/>
              </a:rPr>
              <a:t>References</a:t>
            </a:r>
          </a:p>
        </p:txBody>
      </p:sp>
      <p:sp>
        <p:nvSpPr>
          <p:cNvPr id="158" name="Shape 158"/>
          <p:cNvSpPr/>
          <p:nvPr/>
        </p:nvSpPr>
        <p:spPr>
          <a:xfrm>
            <a:off x="285719" y="1785924"/>
            <a:ext cx="8572560" cy="475377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600" dirty="0">
                <a:solidFill>
                  <a:schemeClr val="lt1"/>
                </a:solidFill>
                <a:latin typeface="Merriweather"/>
                <a:ea typeface="Merriweather"/>
                <a:cs typeface="Merriweather"/>
                <a:sym typeface="Merriweather"/>
              </a:rPr>
              <a:t>[1] </a:t>
            </a:r>
            <a:r>
              <a:rPr lang="en-IN" sz="1600" dirty="0" err="1">
                <a:solidFill>
                  <a:schemeClr val="lt1"/>
                </a:solidFill>
                <a:latin typeface="Merriweather"/>
                <a:ea typeface="Merriweather"/>
                <a:cs typeface="Merriweather"/>
                <a:sym typeface="Merriweather"/>
              </a:rPr>
              <a:t>Mustansar</a:t>
            </a:r>
            <a:r>
              <a:rPr lang="en-IN" sz="1600" dirty="0">
                <a:solidFill>
                  <a:schemeClr val="lt1"/>
                </a:solidFill>
                <a:latin typeface="Merriweather"/>
                <a:ea typeface="Merriweather"/>
                <a:cs typeface="Merriweather"/>
                <a:sym typeface="Merriweather"/>
              </a:rPr>
              <a:t> Ali </a:t>
            </a:r>
            <a:r>
              <a:rPr lang="en-IN" sz="1600" dirty="0" err="1">
                <a:solidFill>
                  <a:schemeClr val="lt1"/>
                </a:solidFill>
                <a:latin typeface="Merriweather"/>
                <a:ea typeface="Merriweather"/>
                <a:cs typeface="Merriweather"/>
                <a:sym typeface="Merriweather"/>
              </a:rPr>
              <a:t>Ghazanfar</a:t>
            </a:r>
            <a:r>
              <a:rPr lang="en-IN" sz="1600" dirty="0">
                <a:solidFill>
                  <a:schemeClr val="lt1"/>
                </a:solidFill>
                <a:latin typeface="Merriweather"/>
                <a:ea typeface="Merriweather"/>
                <a:cs typeface="Merriweather"/>
                <a:sym typeface="Merriweather"/>
              </a:rPr>
              <a:t> and Adam </a:t>
            </a:r>
            <a:r>
              <a:rPr lang="en-IN" sz="1600" dirty="0" err="1">
                <a:solidFill>
                  <a:schemeClr val="lt1"/>
                </a:solidFill>
                <a:latin typeface="Merriweather"/>
                <a:ea typeface="Merriweather"/>
                <a:cs typeface="Merriweather"/>
                <a:sym typeface="Merriweather"/>
              </a:rPr>
              <a:t>Prugel</a:t>
            </a:r>
            <a:r>
              <a:rPr lang="en-IN" sz="1600" dirty="0">
                <a:solidFill>
                  <a:schemeClr val="lt1"/>
                </a:solidFill>
                <a:latin typeface="Merriweather"/>
                <a:ea typeface="Merriweather"/>
                <a:cs typeface="Merriweather"/>
                <a:sym typeface="Merriweather"/>
              </a:rPr>
              <a:t>-Bennett, “A Scalable, Accurate Hybrid Recommender System”, in 2010 Third International Conference on Knowledge Discovery and Data Mining.</a:t>
            </a:r>
          </a:p>
          <a:p>
            <a:pPr marL="0" marR="0" lvl="0" indent="0" algn="l" rtl="0">
              <a:spcBef>
                <a:spcPts val="0"/>
              </a:spcBef>
              <a:buSzPct val="25000"/>
              <a:buNone/>
            </a:pPr>
            <a:endParaRPr lang="en-IN" sz="1600" dirty="0">
              <a:solidFill>
                <a:schemeClr val="lt1"/>
              </a:solidFill>
              <a:latin typeface="Merriweather"/>
              <a:ea typeface="Merriweather"/>
              <a:cs typeface="Merriweather"/>
              <a:sym typeface="Merriweather"/>
            </a:endParaRPr>
          </a:p>
          <a:p>
            <a:pPr marL="0" marR="0" lvl="0" indent="0" algn="l" rtl="0">
              <a:spcBef>
                <a:spcPts val="0"/>
              </a:spcBef>
              <a:buSzPct val="25000"/>
              <a:buNone/>
            </a:pPr>
            <a:r>
              <a:rPr lang="en-IN" sz="1600" dirty="0">
                <a:solidFill>
                  <a:schemeClr val="lt1"/>
                </a:solidFill>
                <a:latin typeface="Merriweather"/>
                <a:ea typeface="Merriweather"/>
                <a:cs typeface="Merriweather"/>
                <a:sym typeface="Merriweather"/>
              </a:rPr>
              <a:t>[2] B. </a:t>
            </a:r>
            <a:r>
              <a:rPr lang="en-IN" sz="1600" dirty="0" err="1">
                <a:solidFill>
                  <a:schemeClr val="lt1"/>
                </a:solidFill>
                <a:latin typeface="Merriweather"/>
                <a:ea typeface="Merriweather"/>
                <a:cs typeface="Merriweather"/>
                <a:sym typeface="Merriweather"/>
              </a:rPr>
              <a:t>Sarwar</a:t>
            </a:r>
            <a:r>
              <a:rPr lang="en-IN" sz="1600" dirty="0">
                <a:solidFill>
                  <a:schemeClr val="lt1"/>
                </a:solidFill>
                <a:latin typeface="Merriweather"/>
                <a:ea typeface="Merriweather"/>
                <a:cs typeface="Merriweather"/>
                <a:sym typeface="Merriweather"/>
              </a:rPr>
              <a:t>, G. </a:t>
            </a:r>
            <a:r>
              <a:rPr lang="en-IN" sz="1600" dirty="0" err="1">
                <a:solidFill>
                  <a:schemeClr val="lt1"/>
                </a:solidFill>
                <a:latin typeface="Merriweather"/>
                <a:ea typeface="Merriweather"/>
                <a:cs typeface="Merriweather"/>
                <a:sym typeface="Merriweather"/>
              </a:rPr>
              <a:t>Karypis</a:t>
            </a:r>
            <a:r>
              <a:rPr lang="en-IN" sz="1600" dirty="0">
                <a:solidFill>
                  <a:schemeClr val="lt1"/>
                </a:solidFill>
                <a:latin typeface="Merriweather"/>
                <a:ea typeface="Merriweather"/>
                <a:cs typeface="Merriweather"/>
                <a:sym typeface="Merriweather"/>
              </a:rPr>
              <a:t>, J. </a:t>
            </a:r>
            <a:r>
              <a:rPr lang="en-IN" sz="1600" dirty="0" err="1">
                <a:solidFill>
                  <a:schemeClr val="lt1"/>
                </a:solidFill>
                <a:latin typeface="Merriweather"/>
                <a:ea typeface="Merriweather"/>
                <a:cs typeface="Merriweather"/>
                <a:sym typeface="Merriweather"/>
              </a:rPr>
              <a:t>Konstan</a:t>
            </a:r>
            <a:r>
              <a:rPr lang="en-IN" sz="1600" dirty="0">
                <a:solidFill>
                  <a:schemeClr val="lt1"/>
                </a:solidFill>
                <a:latin typeface="Merriweather"/>
                <a:ea typeface="Merriweather"/>
                <a:cs typeface="Merriweather"/>
                <a:sym typeface="Merriweather"/>
              </a:rPr>
              <a:t>, and J. </a:t>
            </a:r>
            <a:r>
              <a:rPr lang="en-IN" sz="1600" dirty="0" err="1">
                <a:solidFill>
                  <a:schemeClr val="lt1"/>
                </a:solidFill>
                <a:latin typeface="Merriweather"/>
                <a:ea typeface="Merriweather"/>
                <a:cs typeface="Merriweather"/>
                <a:sym typeface="Merriweather"/>
              </a:rPr>
              <a:t>Reidl</a:t>
            </a:r>
            <a:r>
              <a:rPr lang="en-IN" sz="1600" dirty="0">
                <a:solidFill>
                  <a:schemeClr val="lt1"/>
                </a:solidFill>
                <a:latin typeface="Merriweather"/>
                <a:ea typeface="Merriweather"/>
                <a:cs typeface="Merriweather"/>
                <a:sym typeface="Merriweather"/>
              </a:rPr>
              <a:t>, “Item based collaborative filtering recommendation algorithms,” in Proceedings of the 10th international conference on World Wide Web. ACM New York, NY, USA, 2001, pp. 285–295.</a:t>
            </a:r>
          </a:p>
          <a:p>
            <a:pPr marL="0" marR="0" lvl="0" indent="0" algn="l" rtl="0">
              <a:spcBef>
                <a:spcPts val="0"/>
              </a:spcBef>
              <a:buSzPct val="25000"/>
              <a:buNone/>
            </a:pPr>
            <a:endParaRPr lang="en-IN" sz="1600" dirty="0">
              <a:solidFill>
                <a:schemeClr val="lt1"/>
              </a:solidFill>
              <a:latin typeface="Merriweather"/>
              <a:ea typeface="Merriweather"/>
              <a:cs typeface="Merriweather"/>
              <a:sym typeface="Merriweather"/>
            </a:endParaRPr>
          </a:p>
          <a:p>
            <a:pPr marL="0" marR="0" lvl="0" indent="0" algn="l" rtl="0">
              <a:spcBef>
                <a:spcPts val="0"/>
              </a:spcBef>
              <a:buSzPct val="25000"/>
              <a:buNone/>
            </a:pPr>
            <a:r>
              <a:rPr lang="en-IN" sz="1600" dirty="0">
                <a:solidFill>
                  <a:schemeClr val="lt1"/>
                </a:solidFill>
                <a:latin typeface="Merriweather"/>
                <a:ea typeface="Merriweather"/>
                <a:cs typeface="Merriweather"/>
                <a:sym typeface="Merriweather"/>
              </a:rPr>
              <a:t>[3]  D. </a:t>
            </a:r>
            <a:r>
              <a:rPr lang="en-IN" sz="1600" dirty="0" err="1">
                <a:solidFill>
                  <a:schemeClr val="lt1"/>
                </a:solidFill>
                <a:latin typeface="Merriweather"/>
                <a:ea typeface="Merriweather"/>
                <a:cs typeface="Merriweather"/>
                <a:sym typeface="Merriweather"/>
              </a:rPr>
              <a:t>Pennock</a:t>
            </a:r>
            <a:r>
              <a:rPr lang="en-IN" sz="1600" dirty="0">
                <a:solidFill>
                  <a:schemeClr val="lt1"/>
                </a:solidFill>
                <a:latin typeface="Merriweather"/>
                <a:ea typeface="Merriweather"/>
                <a:cs typeface="Merriweather"/>
                <a:sym typeface="Merriweather"/>
              </a:rPr>
              <a:t>, E. Horvitz, S. Lawrence, and C. Giles, “Collaborative ﬁltering by personality diagnosis: A hybrid memory and model-based approach,” in Proceedings of the 16th Conference on Uncertainty in Artiﬁcial Intelligence, 2000, pp. 473–480</a:t>
            </a:r>
          </a:p>
          <a:p>
            <a:pPr marL="0" marR="0" lvl="0" indent="0" algn="l" rtl="0">
              <a:spcBef>
                <a:spcPts val="0"/>
              </a:spcBef>
              <a:buSzPct val="25000"/>
              <a:buNone/>
            </a:pPr>
            <a:endParaRPr lang="en-IN" sz="1600" dirty="0">
              <a:solidFill>
                <a:schemeClr val="lt1"/>
              </a:solidFill>
              <a:latin typeface="Merriweather"/>
              <a:ea typeface="Merriweather"/>
              <a:cs typeface="Merriweather"/>
              <a:sym typeface="Merriweather"/>
            </a:endParaRPr>
          </a:p>
          <a:p>
            <a:pPr>
              <a:buSzPct val="25000"/>
            </a:pPr>
            <a:r>
              <a:rPr lang="en-US" sz="1600" dirty="0">
                <a:solidFill>
                  <a:schemeClr val="lt1"/>
                </a:solidFill>
                <a:latin typeface="Merriweather"/>
                <a:ea typeface="Merriweather"/>
                <a:cs typeface="Merriweather"/>
              </a:rPr>
              <a:t>[4] http://jmcauley.ucsd.edu/data/amazon/links.html</a:t>
            </a:r>
          </a:p>
          <a:p>
            <a:pPr>
              <a:buSzPct val="25000"/>
            </a:pPr>
            <a:endParaRPr lang="en-US" sz="1600" dirty="0">
              <a:solidFill>
                <a:schemeClr val="lt1"/>
              </a:solidFill>
              <a:latin typeface="Merriweather"/>
              <a:ea typeface="Merriweather"/>
              <a:cs typeface="Merriweather"/>
            </a:endParaRPr>
          </a:p>
          <a:p>
            <a:pPr>
              <a:buSzPct val="25000"/>
            </a:pPr>
            <a:r>
              <a:rPr lang="en-US" sz="1600" dirty="0">
                <a:solidFill>
                  <a:schemeClr val="lt1"/>
                </a:solidFill>
                <a:latin typeface="Merriweather"/>
                <a:ea typeface="Merriweather"/>
                <a:cs typeface="Merriweather"/>
              </a:rPr>
              <a:t>[5] http://www.quuxlabs.com/blog/2010/09/</a:t>
            </a:r>
          </a:p>
          <a:p>
            <a:pPr>
              <a:buSzPct val="25000"/>
            </a:pPr>
            <a:endParaRPr lang="en-US" sz="1600" dirty="0">
              <a:solidFill>
                <a:schemeClr val="lt1"/>
              </a:solidFill>
              <a:latin typeface="Merriweather"/>
              <a:ea typeface="Merriweather"/>
              <a:cs typeface="Merriweather"/>
            </a:endParaRPr>
          </a:p>
          <a:p>
            <a:pPr>
              <a:buSzPct val="25000"/>
            </a:pPr>
            <a:r>
              <a:rPr lang="en-US" sz="1600" dirty="0">
                <a:solidFill>
                  <a:schemeClr val="lt1"/>
                </a:solidFill>
                <a:latin typeface="Merriweather"/>
                <a:ea typeface="Merriweather"/>
                <a:cs typeface="Merriweather"/>
              </a:rPr>
              <a:t>[6] http://recommender-systems.org/hybrid-recommender-systems</a:t>
            </a:r>
          </a:p>
          <a:p>
            <a:pPr marL="0" marR="0" lvl="0" indent="0" algn="l" rtl="0">
              <a:spcBef>
                <a:spcPts val="0"/>
              </a:spcBef>
              <a:buSzPct val="25000"/>
              <a:buNone/>
            </a:pPr>
            <a:endParaRPr lang="en-IN" sz="1600" dirty="0">
              <a:solidFill>
                <a:schemeClr val="lt1"/>
              </a:solidFill>
              <a:latin typeface="Merriweather"/>
              <a:ea typeface="Merriweather"/>
              <a:cs typeface="Merriweather"/>
              <a:sym typeface="Merriweather"/>
            </a:endParaRPr>
          </a:p>
          <a:p>
            <a:pPr marL="0" marR="0" lvl="0" indent="0" algn="l" rtl="0">
              <a:spcBef>
                <a:spcPts val="0"/>
              </a:spcBef>
              <a:buSzPct val="25000"/>
              <a:buNone/>
            </a:pPr>
            <a:br>
              <a:rPr lang="en-IN" sz="1600" dirty="0">
                <a:solidFill>
                  <a:schemeClr val="lt1"/>
                </a:solidFill>
                <a:latin typeface="Merriweather"/>
                <a:ea typeface="Merriweather"/>
                <a:cs typeface="Merriweather"/>
                <a:sym typeface="Merriweather"/>
              </a:rPr>
            </a:br>
            <a:endParaRPr lang="en-IN" sz="1600" dirty="0">
              <a:solidFill>
                <a:schemeClr val="lt1"/>
              </a:solidFill>
              <a:latin typeface="Merriweather"/>
              <a:ea typeface="Merriweather"/>
              <a:cs typeface="Merriweather"/>
              <a:sym typeface="Merriweathe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500033" y="2428867"/>
            <a:ext cx="8229600" cy="1219199"/>
          </a:xfrm>
          <a:prstGeom prst="rect">
            <a:avLst/>
          </a:prstGeom>
          <a:noFill/>
          <a:ln>
            <a:noFill/>
          </a:ln>
        </p:spPr>
        <p:txBody>
          <a:bodyPr lIns="91425" tIns="45700" rIns="91425" bIns="45700" anchor="b" anchorCtr="0">
            <a:noAutofit/>
          </a:bodyPr>
          <a:lstStyle/>
          <a:p>
            <a:pPr marL="0" marR="0" lvl="0" indent="0" algn="ctr" rtl="0">
              <a:spcBef>
                <a:spcPts val="0"/>
              </a:spcBef>
              <a:buClr>
                <a:srgbClr val="FFFF00"/>
              </a:buClr>
              <a:buSzPct val="25000"/>
              <a:buFont typeface="Merriweather"/>
              <a:buNone/>
            </a:pPr>
            <a:r>
              <a:rPr lang="en-IN" sz="4200" b="0" i="0" u="none" strike="noStrike" cap="none">
                <a:solidFill>
                  <a:srgbClr val="FFFF00"/>
                </a:solidFill>
                <a:latin typeface="Merriweather"/>
                <a:ea typeface="Merriweather"/>
                <a:cs typeface="Merriweather"/>
                <a:sym typeface="Merriweather"/>
              </a:rPr>
              <a:t>END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p:nvPr/>
        </p:nvSpPr>
        <p:spPr>
          <a:xfrm>
            <a:off x="2500298" y="785793"/>
            <a:ext cx="4000527"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3600" b="1" i="0" u="none" strike="noStrike" cap="none">
                <a:solidFill>
                  <a:srgbClr val="FFFF00"/>
                </a:solidFill>
                <a:latin typeface="Cantata One"/>
                <a:ea typeface="Cantata One"/>
                <a:cs typeface="Cantata One"/>
                <a:sym typeface="Cantata One"/>
              </a:rPr>
              <a:t>Introduction</a:t>
            </a:r>
          </a:p>
        </p:txBody>
      </p:sp>
      <p:sp>
        <p:nvSpPr>
          <p:cNvPr id="101" name="Shape 101"/>
          <p:cNvSpPr txBox="1"/>
          <p:nvPr/>
        </p:nvSpPr>
        <p:spPr>
          <a:xfrm>
            <a:off x="714347" y="2214553"/>
            <a:ext cx="7643865" cy="2554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600" b="0" i="0" u="none" strike="noStrike" cap="none">
                <a:solidFill>
                  <a:schemeClr val="lt1"/>
                </a:solidFill>
                <a:latin typeface="Merriweather"/>
                <a:ea typeface="Merriweather"/>
                <a:cs typeface="Merriweather"/>
                <a:sym typeface="Merriweather"/>
              </a:rPr>
              <a:t>With a substantial increase in number of buyers on ecommerce websites like Amazon and EBay, the data for each user goes on increasing exponentially. As a result of this overwhelming amount of data it is difficult to determine the importance of data for satisfying the buying needs of each user separately. For example, suggesting similar items to a user based on his recent search history, likes or ratings. This problem highlights the significance of filtering irrelevant information from the data. This filtering can be achieved with the help of recommender systems. The recommender systems are used vastly for predicting items for a particular user that he may be interested in based on his buying information. Ecommerce services rely heavily on these systems to get maximum possible buyers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p:nvPr/>
        </p:nvSpPr>
        <p:spPr>
          <a:xfrm>
            <a:off x="214282" y="1357298"/>
            <a:ext cx="871543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600">
                <a:solidFill>
                  <a:schemeClr val="lt1"/>
                </a:solidFill>
                <a:latin typeface="Merriweather"/>
                <a:ea typeface="Merriweather"/>
                <a:cs typeface="Merriweather"/>
                <a:sym typeface="Merriweather"/>
              </a:rPr>
              <a:t>The information overload creates a potential problem, which is how to filter and efficiently deliver relevant information to a user. This problem highlights a need for information extraction systems that can filter unseen information and can predict whether a user would like a given resource. </a:t>
            </a:r>
          </a:p>
          <a:p>
            <a:pPr marL="0" marR="0" lvl="0" indent="0" algn="l" rtl="0">
              <a:spcBef>
                <a:spcPts val="0"/>
              </a:spcBef>
              <a:buNone/>
            </a:pPr>
            <a:endParaRPr sz="1600">
              <a:solidFill>
                <a:schemeClr val="lt1"/>
              </a:solidFill>
              <a:latin typeface="Merriweather"/>
              <a:ea typeface="Merriweather"/>
              <a:cs typeface="Merriweather"/>
              <a:sym typeface="Merriweather"/>
            </a:endParaRPr>
          </a:p>
          <a:p>
            <a:pPr marL="0" marR="0" lvl="0" indent="0" algn="l" rtl="0">
              <a:spcBef>
                <a:spcPts val="0"/>
              </a:spcBef>
              <a:buNone/>
            </a:pPr>
            <a:endParaRPr sz="1600">
              <a:solidFill>
                <a:schemeClr val="lt1"/>
              </a:solidFill>
              <a:latin typeface="Merriweather"/>
              <a:ea typeface="Merriweather"/>
              <a:cs typeface="Merriweather"/>
              <a:sym typeface="Merriweather"/>
            </a:endParaRPr>
          </a:p>
        </p:txBody>
      </p:sp>
      <p:sp>
        <p:nvSpPr>
          <p:cNvPr id="107" name="Shape 107"/>
          <p:cNvSpPr/>
          <p:nvPr/>
        </p:nvSpPr>
        <p:spPr>
          <a:xfrm>
            <a:off x="928662" y="642918"/>
            <a:ext cx="7358114"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3600" b="1" cap="none">
                <a:solidFill>
                  <a:srgbClr val="FFFF00"/>
                </a:solidFill>
                <a:latin typeface="Cantata One"/>
                <a:ea typeface="Cantata One"/>
                <a:cs typeface="Cantata One"/>
                <a:sym typeface="Cantata One"/>
              </a:rPr>
              <a:t>Problem Statement</a:t>
            </a:r>
          </a:p>
        </p:txBody>
      </p:sp>
      <p:sp>
        <p:nvSpPr>
          <p:cNvPr id="108" name="Shape 108"/>
          <p:cNvSpPr/>
          <p:nvPr/>
        </p:nvSpPr>
        <p:spPr>
          <a:xfrm>
            <a:off x="3206214" y="3062573"/>
            <a:ext cx="3929090" cy="46166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IN" sz="2400" b="1" dirty="0">
                <a:solidFill>
                  <a:srgbClr val="FFFF00"/>
                </a:solidFill>
                <a:latin typeface="Cantata One"/>
                <a:ea typeface="Cantata One"/>
                <a:cs typeface="Cantata One"/>
                <a:sym typeface="Cantata One"/>
              </a:rPr>
              <a:t>Model</a:t>
            </a:r>
          </a:p>
        </p:txBody>
      </p:sp>
      <p:sp>
        <p:nvSpPr>
          <p:cNvPr id="109" name="Shape 109"/>
          <p:cNvSpPr/>
          <p:nvPr/>
        </p:nvSpPr>
        <p:spPr>
          <a:xfrm>
            <a:off x="285720" y="3906073"/>
            <a:ext cx="8643997" cy="2308323"/>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100000"/>
              <a:buFont typeface="Noto Sans Symbols"/>
              <a:buChar char="✓"/>
            </a:pPr>
            <a:r>
              <a:rPr lang="en-IN" sz="1600" dirty="0">
                <a:solidFill>
                  <a:schemeClr val="lt1"/>
                </a:solidFill>
                <a:latin typeface="Merriweather"/>
                <a:ea typeface="Merriweather"/>
                <a:cs typeface="Merriweather"/>
                <a:sym typeface="Merriweather"/>
              </a:rPr>
              <a:t>Let </a:t>
            </a:r>
            <a:r>
              <a:rPr lang="en-IN" sz="1600" i="1" dirty="0">
                <a:solidFill>
                  <a:schemeClr val="lt1"/>
                </a:solidFill>
                <a:latin typeface="Merriweather"/>
                <a:ea typeface="Merriweather"/>
                <a:cs typeface="Merriweather"/>
                <a:sym typeface="Merriweather"/>
              </a:rPr>
              <a:t>M </a:t>
            </a:r>
            <a:r>
              <a:rPr lang="en-IN" sz="1600" dirty="0">
                <a:solidFill>
                  <a:schemeClr val="lt1"/>
                </a:solidFill>
                <a:latin typeface="Merriweather"/>
                <a:ea typeface="Merriweather"/>
                <a:cs typeface="Merriweather"/>
                <a:sym typeface="Merriweather"/>
              </a:rPr>
              <a:t>= </a:t>
            </a:r>
            <a:r>
              <a:rPr lang="en-IN" sz="1600" i="1" dirty="0">
                <a:solidFill>
                  <a:schemeClr val="lt1"/>
                </a:solidFill>
                <a:latin typeface="Merriweather"/>
                <a:ea typeface="Merriweather"/>
                <a:cs typeface="Merriweather"/>
                <a:sym typeface="Merriweather"/>
              </a:rPr>
              <a:t>{ m</a:t>
            </a:r>
            <a:r>
              <a:rPr lang="en-IN" sz="1600" dirty="0">
                <a:solidFill>
                  <a:schemeClr val="lt1"/>
                </a:solidFill>
                <a:latin typeface="Merriweather"/>
                <a:ea typeface="Merriweather"/>
                <a:cs typeface="Merriweather"/>
                <a:sym typeface="Merriweather"/>
              </a:rPr>
              <a:t>1</a:t>
            </a:r>
            <a:r>
              <a:rPr lang="en-IN" sz="1600" i="1" dirty="0">
                <a:solidFill>
                  <a:schemeClr val="lt1"/>
                </a:solidFill>
                <a:latin typeface="Merriweather"/>
                <a:ea typeface="Merriweather"/>
                <a:cs typeface="Merriweather"/>
                <a:sym typeface="Merriweather"/>
              </a:rPr>
              <a:t>,m</a:t>
            </a:r>
            <a:r>
              <a:rPr lang="en-IN" sz="1600" dirty="0">
                <a:solidFill>
                  <a:schemeClr val="lt1"/>
                </a:solidFill>
                <a:latin typeface="Merriweather"/>
                <a:ea typeface="Merriweather"/>
                <a:cs typeface="Merriweather"/>
                <a:sym typeface="Merriweather"/>
              </a:rPr>
              <a:t>2</a:t>
            </a:r>
            <a:r>
              <a:rPr lang="en-IN" sz="1600" i="1" dirty="0">
                <a:solidFill>
                  <a:schemeClr val="lt1"/>
                </a:solidFill>
                <a:latin typeface="Merriweather"/>
                <a:ea typeface="Merriweather"/>
                <a:cs typeface="Merriweather"/>
                <a:sym typeface="Merriweather"/>
              </a:rPr>
              <a:t>,…,mx } </a:t>
            </a:r>
            <a:r>
              <a:rPr lang="en-IN" sz="1600" dirty="0">
                <a:solidFill>
                  <a:schemeClr val="lt1"/>
                </a:solidFill>
                <a:latin typeface="Merriweather"/>
                <a:ea typeface="Merriweather"/>
                <a:cs typeface="Merriweather"/>
                <a:sym typeface="Merriweather"/>
              </a:rPr>
              <a:t>be the set of all users,</a:t>
            </a:r>
          </a:p>
          <a:p>
            <a:pPr marL="0" marR="0" lvl="0" indent="0" algn="l" rtl="0">
              <a:spcBef>
                <a:spcPts val="0"/>
              </a:spcBef>
              <a:buClr>
                <a:schemeClr val="lt1"/>
              </a:buClr>
              <a:buFont typeface="Noto Sans Symbols"/>
              <a:buNone/>
            </a:pPr>
            <a:endParaRPr sz="1600" dirty="0">
              <a:solidFill>
                <a:schemeClr val="lt1"/>
              </a:solidFill>
              <a:latin typeface="Merriweather"/>
              <a:ea typeface="Merriweather"/>
              <a:cs typeface="Merriweather"/>
              <a:sym typeface="Merriweather"/>
            </a:endParaRPr>
          </a:p>
          <a:p>
            <a:pPr marL="0" marR="0" lvl="0" indent="0" algn="l" rtl="0">
              <a:spcBef>
                <a:spcPts val="0"/>
              </a:spcBef>
              <a:buClr>
                <a:schemeClr val="lt1"/>
              </a:buClr>
              <a:buSzPct val="100000"/>
              <a:buFont typeface="Noto Sans Symbols"/>
              <a:buChar char="✓"/>
            </a:pPr>
            <a:r>
              <a:rPr lang="en-IN" sz="1600" i="1" dirty="0">
                <a:solidFill>
                  <a:schemeClr val="lt1"/>
                </a:solidFill>
                <a:latin typeface="Merriweather"/>
                <a:ea typeface="Merriweather"/>
                <a:cs typeface="Merriweather"/>
                <a:sym typeface="Merriweather"/>
              </a:rPr>
              <a:t>N </a:t>
            </a:r>
            <a:r>
              <a:rPr lang="en-IN" sz="1600" dirty="0">
                <a:solidFill>
                  <a:schemeClr val="lt1"/>
                </a:solidFill>
                <a:latin typeface="Merriweather"/>
                <a:ea typeface="Merriweather"/>
                <a:cs typeface="Merriweather"/>
                <a:sym typeface="Merriweather"/>
              </a:rPr>
              <a:t>= </a:t>
            </a:r>
            <a:r>
              <a:rPr lang="en-IN" sz="1600" i="1" dirty="0">
                <a:solidFill>
                  <a:schemeClr val="lt1"/>
                </a:solidFill>
                <a:latin typeface="Merriweather"/>
                <a:ea typeface="Merriweather"/>
                <a:cs typeface="Merriweather"/>
                <a:sym typeface="Merriweather"/>
              </a:rPr>
              <a:t>{ n</a:t>
            </a:r>
            <a:r>
              <a:rPr lang="en-IN" sz="1600" dirty="0">
                <a:solidFill>
                  <a:schemeClr val="lt1"/>
                </a:solidFill>
                <a:latin typeface="Merriweather"/>
                <a:ea typeface="Merriweather"/>
                <a:cs typeface="Merriweather"/>
                <a:sym typeface="Merriweather"/>
              </a:rPr>
              <a:t>1</a:t>
            </a:r>
            <a:r>
              <a:rPr lang="en-IN" sz="1600" i="1" dirty="0">
                <a:solidFill>
                  <a:schemeClr val="lt1"/>
                </a:solidFill>
                <a:latin typeface="Merriweather"/>
                <a:ea typeface="Merriweather"/>
                <a:cs typeface="Merriweather"/>
                <a:sym typeface="Merriweather"/>
              </a:rPr>
              <a:t>, n</a:t>
            </a:r>
            <a:r>
              <a:rPr lang="en-IN" sz="1600" dirty="0">
                <a:solidFill>
                  <a:schemeClr val="lt1"/>
                </a:solidFill>
                <a:latin typeface="Merriweather"/>
                <a:ea typeface="Merriweather"/>
                <a:cs typeface="Merriweather"/>
                <a:sym typeface="Merriweather"/>
              </a:rPr>
              <a:t>2</a:t>
            </a:r>
            <a:r>
              <a:rPr lang="en-IN" sz="1600" i="1" dirty="0">
                <a:solidFill>
                  <a:schemeClr val="lt1"/>
                </a:solidFill>
                <a:latin typeface="Merriweather"/>
                <a:ea typeface="Merriweather"/>
                <a:cs typeface="Merriweather"/>
                <a:sym typeface="Merriweather"/>
              </a:rPr>
              <a:t>, … , </a:t>
            </a:r>
            <a:r>
              <a:rPr lang="en-IN" sz="1600" i="1" dirty="0" err="1">
                <a:solidFill>
                  <a:schemeClr val="lt1"/>
                </a:solidFill>
                <a:latin typeface="Merriweather"/>
                <a:ea typeface="Merriweather"/>
                <a:cs typeface="Merriweather"/>
                <a:sym typeface="Merriweather"/>
              </a:rPr>
              <a:t>ny</a:t>
            </a:r>
            <a:r>
              <a:rPr lang="en-IN" sz="1600" i="1" dirty="0">
                <a:solidFill>
                  <a:schemeClr val="lt1"/>
                </a:solidFill>
                <a:latin typeface="Merriweather"/>
                <a:ea typeface="Merriweather"/>
                <a:cs typeface="Merriweather"/>
                <a:sym typeface="Merriweather"/>
              </a:rPr>
              <a:t> } </a:t>
            </a:r>
            <a:r>
              <a:rPr lang="en-IN" sz="1600" dirty="0">
                <a:solidFill>
                  <a:schemeClr val="lt1"/>
                </a:solidFill>
                <a:latin typeface="Merriweather"/>
                <a:ea typeface="Merriweather"/>
                <a:cs typeface="Merriweather"/>
                <a:sym typeface="Merriweather"/>
              </a:rPr>
              <a:t>be the set of all possible items that can be recommended.</a:t>
            </a:r>
          </a:p>
          <a:p>
            <a:pPr marL="0" marR="0" lvl="0" indent="0" algn="l" rtl="0">
              <a:spcBef>
                <a:spcPts val="0"/>
              </a:spcBef>
              <a:buClr>
                <a:schemeClr val="lt1"/>
              </a:buClr>
              <a:buFont typeface="Noto Sans Symbols"/>
              <a:buNone/>
            </a:pPr>
            <a:endParaRPr sz="1600" dirty="0">
              <a:solidFill>
                <a:schemeClr val="lt1"/>
              </a:solidFill>
              <a:latin typeface="Merriweather"/>
              <a:ea typeface="Merriweather"/>
              <a:cs typeface="Merriweather"/>
              <a:sym typeface="Merriweather"/>
            </a:endParaRPr>
          </a:p>
          <a:p>
            <a:pPr marL="0" marR="0" lvl="0" indent="0" algn="l" rtl="0">
              <a:spcBef>
                <a:spcPts val="0"/>
              </a:spcBef>
              <a:buClr>
                <a:schemeClr val="lt1"/>
              </a:buClr>
              <a:buSzPct val="100000"/>
              <a:buFont typeface="Noto Sans Symbols"/>
              <a:buChar char="✓"/>
            </a:pPr>
            <a:r>
              <a:rPr lang="en-IN" sz="1600" dirty="0">
                <a:solidFill>
                  <a:schemeClr val="lt1"/>
                </a:solidFill>
                <a:latin typeface="Merriweather"/>
                <a:ea typeface="Merriweather"/>
                <a:cs typeface="Merriweather"/>
                <a:sym typeface="Merriweather"/>
              </a:rPr>
              <a:t>UTILITY FUNCTION: </a:t>
            </a:r>
            <a:r>
              <a:rPr lang="en-IN" sz="1600" i="1" dirty="0">
                <a:solidFill>
                  <a:schemeClr val="lt1"/>
                </a:solidFill>
                <a:latin typeface="Merriweather"/>
                <a:ea typeface="Merriweather"/>
                <a:cs typeface="Merriweather"/>
                <a:sym typeface="Merriweather"/>
              </a:rPr>
              <a:t>u </a:t>
            </a:r>
            <a:r>
              <a:rPr lang="en-IN" sz="1600" dirty="0">
                <a:solidFill>
                  <a:schemeClr val="lt1"/>
                </a:solidFill>
                <a:latin typeface="Merriweather"/>
                <a:ea typeface="Merriweather"/>
                <a:cs typeface="Merriweather"/>
                <a:sym typeface="Merriweather"/>
              </a:rPr>
              <a:t>: </a:t>
            </a:r>
            <a:r>
              <a:rPr lang="en-IN" sz="1600" i="1" dirty="0">
                <a:solidFill>
                  <a:schemeClr val="lt1"/>
                </a:solidFill>
                <a:latin typeface="Merriweather"/>
                <a:ea typeface="Merriweather"/>
                <a:cs typeface="Merriweather"/>
                <a:sym typeface="Merriweather"/>
              </a:rPr>
              <a:t>M × N →R         (</a:t>
            </a:r>
            <a:r>
              <a:rPr lang="en-IN" sz="1600" dirty="0">
                <a:solidFill>
                  <a:schemeClr val="lt1"/>
                </a:solidFill>
                <a:latin typeface="Merriweather"/>
                <a:ea typeface="Merriweather"/>
                <a:cs typeface="Merriweather"/>
                <a:sym typeface="Merriweather"/>
              </a:rPr>
              <a:t>where </a:t>
            </a:r>
            <a:r>
              <a:rPr lang="en-IN" sz="1600" i="1" dirty="0">
                <a:solidFill>
                  <a:schemeClr val="lt1"/>
                </a:solidFill>
                <a:latin typeface="Merriweather"/>
                <a:ea typeface="Merriweather"/>
                <a:cs typeface="Merriweather"/>
                <a:sym typeface="Merriweather"/>
              </a:rPr>
              <a:t>R </a:t>
            </a:r>
            <a:r>
              <a:rPr lang="en-IN" sz="1600" dirty="0">
                <a:solidFill>
                  <a:schemeClr val="lt1"/>
                </a:solidFill>
                <a:latin typeface="Merriweather"/>
                <a:ea typeface="Merriweather"/>
                <a:cs typeface="Merriweather"/>
                <a:sym typeface="Merriweather"/>
              </a:rPr>
              <a:t>is a totally ordered set of ratings )</a:t>
            </a:r>
          </a:p>
          <a:p>
            <a:pPr marL="0" marR="0" lvl="0" indent="0" algn="l" rtl="0">
              <a:spcBef>
                <a:spcPts val="0"/>
              </a:spcBef>
              <a:buClr>
                <a:schemeClr val="lt1"/>
              </a:buClr>
              <a:buFont typeface="Noto Sans Symbols"/>
              <a:buNone/>
            </a:pPr>
            <a:endParaRPr sz="1600" dirty="0">
              <a:solidFill>
                <a:schemeClr val="lt1"/>
              </a:solidFill>
              <a:latin typeface="Merriweather"/>
              <a:ea typeface="Merriweather"/>
              <a:cs typeface="Merriweather"/>
              <a:sym typeface="Merriweather"/>
            </a:endParaRPr>
          </a:p>
          <a:p>
            <a:pPr marL="0" marR="0" lvl="0" indent="0" algn="l" rtl="0">
              <a:spcBef>
                <a:spcPts val="0"/>
              </a:spcBef>
              <a:buClr>
                <a:schemeClr val="lt1"/>
              </a:buClr>
              <a:buSzPct val="100000"/>
              <a:buFont typeface="Noto Sans Symbols"/>
              <a:buChar char="✓"/>
            </a:pPr>
            <a:r>
              <a:rPr lang="en-IN" sz="1600" dirty="0">
                <a:solidFill>
                  <a:schemeClr val="lt1"/>
                </a:solidFill>
                <a:latin typeface="Merriweather"/>
                <a:ea typeface="Merriweather"/>
                <a:cs typeface="Merriweather"/>
                <a:sym typeface="Merriweather"/>
              </a:rPr>
              <a:t>Now for each user </a:t>
            </a:r>
            <a:r>
              <a:rPr lang="en-IN" sz="1600" i="1" dirty="0" err="1">
                <a:solidFill>
                  <a:schemeClr val="lt1"/>
                </a:solidFill>
                <a:latin typeface="Merriweather"/>
                <a:ea typeface="Merriweather"/>
                <a:cs typeface="Merriweather"/>
                <a:sym typeface="Merriweather"/>
              </a:rPr>
              <a:t>i</a:t>
            </a:r>
            <a:r>
              <a:rPr lang="en-IN" sz="1600" i="1" dirty="0">
                <a:solidFill>
                  <a:schemeClr val="lt1"/>
                </a:solidFill>
                <a:latin typeface="Merriweather"/>
                <a:ea typeface="Merriweather"/>
                <a:cs typeface="Merriweather"/>
                <a:sym typeface="Merriweather"/>
              </a:rPr>
              <a:t> ∈</a:t>
            </a:r>
            <a:r>
              <a:rPr lang="en-IN" sz="1600" dirty="0">
                <a:solidFill>
                  <a:schemeClr val="lt1"/>
                </a:solidFill>
                <a:latin typeface="Merriweather"/>
                <a:ea typeface="Merriweather"/>
                <a:cs typeface="Merriweather"/>
                <a:sym typeface="Merriweather"/>
              </a:rPr>
              <a:t> </a:t>
            </a:r>
            <a:r>
              <a:rPr lang="en-IN" sz="1600" i="1" dirty="0">
                <a:solidFill>
                  <a:schemeClr val="lt1"/>
                </a:solidFill>
                <a:latin typeface="Merriweather"/>
                <a:ea typeface="Merriweather"/>
                <a:cs typeface="Merriweather"/>
                <a:sym typeface="Merriweather"/>
              </a:rPr>
              <a:t>M</a:t>
            </a:r>
            <a:r>
              <a:rPr lang="en-IN" sz="1600" dirty="0">
                <a:solidFill>
                  <a:schemeClr val="lt1"/>
                </a:solidFill>
                <a:latin typeface="Merriweather"/>
                <a:ea typeface="Merriweather"/>
                <a:cs typeface="Merriweather"/>
                <a:sym typeface="Merriweather"/>
              </a:rPr>
              <a:t>, the aim of a recommender system is to choose that item </a:t>
            </a:r>
            <a:r>
              <a:rPr lang="en-IN" sz="1600" i="1" dirty="0">
                <a:solidFill>
                  <a:schemeClr val="lt1"/>
                </a:solidFill>
                <a:latin typeface="Merriweather"/>
                <a:ea typeface="Merriweather"/>
                <a:cs typeface="Merriweather"/>
                <a:sym typeface="Merriweather"/>
              </a:rPr>
              <a:t>j∈ N </a:t>
            </a:r>
            <a:r>
              <a:rPr lang="en-IN" sz="1600" dirty="0">
                <a:solidFill>
                  <a:schemeClr val="lt1"/>
                </a:solidFill>
                <a:latin typeface="Merriweather"/>
                <a:ea typeface="Merriweather"/>
                <a:cs typeface="Merriweather"/>
                <a:sym typeface="Merriweather"/>
              </a:rPr>
              <a:t>which maximizes the user’s utility. We can specify this as follows:</a:t>
            </a:r>
          </a:p>
          <a:p>
            <a:pPr marL="457200" marR="0" lvl="1" indent="0" algn="l" rtl="0">
              <a:spcBef>
                <a:spcPts val="0"/>
              </a:spcBef>
              <a:buSzPct val="25000"/>
              <a:buNone/>
            </a:pPr>
            <a:r>
              <a:rPr lang="en-IN" sz="1600" b="0" i="1" u="none" strike="noStrike" cap="none" dirty="0">
                <a:solidFill>
                  <a:schemeClr val="lt1"/>
                </a:solidFill>
                <a:latin typeface="Merriweather"/>
                <a:ea typeface="Merriweather"/>
                <a:cs typeface="Merriweather"/>
                <a:sym typeface="Merriweather"/>
              </a:rPr>
              <a:t>	→</a:t>
            </a:r>
            <a:r>
              <a:rPr lang="en-IN" sz="1600" b="0" i="1" u="none" strike="noStrike" cap="none" dirty="0" err="1">
                <a:solidFill>
                  <a:schemeClr val="lt1"/>
                </a:solidFill>
                <a:latin typeface="Merriweather"/>
                <a:ea typeface="Merriweather"/>
                <a:cs typeface="Merriweather"/>
                <a:sym typeface="Merriweather"/>
              </a:rPr>
              <a:t>Nji</a:t>
            </a:r>
            <a:r>
              <a:rPr lang="en-IN" sz="1600" b="0" i="0" u="none" strike="noStrike" cap="none" dirty="0">
                <a:solidFill>
                  <a:schemeClr val="lt1"/>
                </a:solidFill>
                <a:latin typeface="Merriweather"/>
                <a:ea typeface="Merriweather"/>
                <a:cs typeface="Merriweather"/>
                <a:sym typeface="Merriweather"/>
              </a:rPr>
              <a:t>= </a:t>
            </a:r>
            <a:r>
              <a:rPr lang="en-IN" sz="1600" b="0" i="0" u="none" strike="noStrike" cap="none" dirty="0" err="1">
                <a:solidFill>
                  <a:schemeClr val="lt1"/>
                </a:solidFill>
                <a:latin typeface="Merriweather"/>
                <a:ea typeface="Merriweather"/>
                <a:cs typeface="Merriweather"/>
                <a:sym typeface="Merriweather"/>
              </a:rPr>
              <a:t>argmax</a:t>
            </a:r>
            <a:r>
              <a:rPr lang="en-IN" sz="1600" b="0" i="1" u="none" strike="noStrike" cap="none" dirty="0">
                <a:solidFill>
                  <a:schemeClr val="lt1"/>
                </a:solidFill>
                <a:latin typeface="Merriweather"/>
                <a:ea typeface="Merriweather"/>
                <a:cs typeface="Merriweather"/>
                <a:sym typeface="Merriweather"/>
              </a:rPr>
              <a:t> u</a:t>
            </a:r>
            <a:r>
              <a:rPr lang="en-IN" sz="1600" b="0" i="0" u="none" strike="noStrike" cap="none" dirty="0">
                <a:solidFill>
                  <a:schemeClr val="lt1"/>
                </a:solidFill>
                <a:latin typeface="Merriweather"/>
                <a:ea typeface="Merriweather"/>
                <a:cs typeface="Merriweather"/>
                <a:sym typeface="Merriweather"/>
              </a:rPr>
              <a:t>(</a:t>
            </a:r>
            <a:r>
              <a:rPr lang="en-IN" sz="1600" b="0" i="1" u="none" strike="noStrike" cap="none" dirty="0" err="1">
                <a:solidFill>
                  <a:schemeClr val="lt1"/>
                </a:solidFill>
                <a:latin typeface="Merriweather"/>
                <a:ea typeface="Merriweather"/>
                <a:cs typeface="Merriweather"/>
                <a:sym typeface="Merriweather"/>
              </a:rPr>
              <a:t>Mi</a:t>
            </a:r>
            <a:r>
              <a:rPr lang="en-IN" sz="1600" b="0" i="1" u="none" strike="noStrike" cap="none" dirty="0">
                <a:solidFill>
                  <a:schemeClr val="lt1"/>
                </a:solidFill>
                <a:latin typeface="Merriweather"/>
                <a:ea typeface="Merriweather"/>
                <a:cs typeface="Merriweather"/>
                <a:sym typeface="Merriweather"/>
              </a:rPr>
              <a:t>, </a:t>
            </a:r>
            <a:r>
              <a:rPr lang="en-IN" sz="1600" b="0" i="1" u="none" strike="noStrike" cap="none" dirty="0" err="1">
                <a:solidFill>
                  <a:schemeClr val="lt1"/>
                </a:solidFill>
                <a:latin typeface="Merriweather"/>
                <a:ea typeface="Merriweather"/>
                <a:cs typeface="Merriweather"/>
                <a:sym typeface="Merriweather"/>
              </a:rPr>
              <a:t>Nj</a:t>
            </a:r>
            <a:r>
              <a:rPr lang="en-IN" sz="1600" b="0" i="1" u="none" strike="noStrike" cap="none" dirty="0">
                <a:solidFill>
                  <a:schemeClr val="lt1"/>
                </a:solidFill>
                <a:latin typeface="Merriweather"/>
                <a:ea typeface="Merriweather"/>
                <a:cs typeface="Merriweather"/>
                <a:sym typeface="Merriweather"/>
              </a:rPr>
              <a:t>)</a:t>
            </a:r>
          </a:p>
        </p:txBody>
      </p:sp>
      <p:graphicFrame>
        <p:nvGraphicFramePr>
          <p:cNvPr id="6" name="Table 5"/>
          <p:cNvGraphicFramePr>
            <a:graphicFrameLocks noGrp="1"/>
          </p:cNvGraphicFramePr>
          <p:nvPr>
            <p:extLst>
              <p:ext uri="{D42A27DB-BD31-4B8C-83A1-F6EECF244321}">
                <p14:modId xmlns:p14="http://schemas.microsoft.com/office/powerpoint/2010/main" val="1125677943"/>
              </p:ext>
            </p:extLst>
          </p:nvPr>
        </p:nvGraphicFramePr>
        <p:xfrm>
          <a:off x="5564652" y="2575034"/>
          <a:ext cx="3141304" cy="1591415"/>
        </p:xfrm>
        <a:graphic>
          <a:graphicData uri="http://schemas.openxmlformats.org/drawingml/2006/table">
            <a:tbl>
              <a:tblPr firstRow="1" bandRow="1">
                <a:tableStyleId>{69C7853C-536D-4A76-A0AE-DD22124D55A5}</a:tableStyleId>
              </a:tblPr>
              <a:tblGrid>
                <a:gridCol w="785326">
                  <a:extLst>
                    <a:ext uri="{9D8B030D-6E8A-4147-A177-3AD203B41FA5}">
                      <a16:colId xmlns:a16="http://schemas.microsoft.com/office/drawing/2014/main" val="2442173958"/>
                    </a:ext>
                  </a:extLst>
                </a:gridCol>
                <a:gridCol w="785326">
                  <a:extLst>
                    <a:ext uri="{9D8B030D-6E8A-4147-A177-3AD203B41FA5}">
                      <a16:colId xmlns:a16="http://schemas.microsoft.com/office/drawing/2014/main" val="3186329503"/>
                    </a:ext>
                  </a:extLst>
                </a:gridCol>
                <a:gridCol w="785326">
                  <a:extLst>
                    <a:ext uri="{9D8B030D-6E8A-4147-A177-3AD203B41FA5}">
                      <a16:colId xmlns:a16="http://schemas.microsoft.com/office/drawing/2014/main" val="2877057055"/>
                    </a:ext>
                  </a:extLst>
                </a:gridCol>
                <a:gridCol w="785326">
                  <a:extLst>
                    <a:ext uri="{9D8B030D-6E8A-4147-A177-3AD203B41FA5}">
                      <a16:colId xmlns:a16="http://schemas.microsoft.com/office/drawing/2014/main" val="698675980"/>
                    </a:ext>
                  </a:extLst>
                </a:gridCol>
              </a:tblGrid>
              <a:tr h="416235">
                <a:tc>
                  <a:txBody>
                    <a:bodyPr/>
                    <a:lstStyle/>
                    <a:p>
                      <a:endParaRPr lang="en-US" dirty="0"/>
                    </a:p>
                  </a:txBody>
                  <a:tcPr/>
                </a:tc>
                <a:tc>
                  <a:txBody>
                    <a:bodyPr/>
                    <a:lstStyle/>
                    <a:p>
                      <a:r>
                        <a:rPr lang="en-US" dirty="0"/>
                        <a:t>Item 1</a:t>
                      </a:r>
                    </a:p>
                  </a:txBody>
                  <a:tcPr/>
                </a:tc>
                <a:tc>
                  <a:txBody>
                    <a:bodyPr/>
                    <a:lstStyle/>
                    <a:p>
                      <a:r>
                        <a:rPr lang="en-US" dirty="0"/>
                        <a:t>Item 2</a:t>
                      </a:r>
                    </a:p>
                  </a:txBody>
                  <a:tcPr/>
                </a:tc>
                <a:tc>
                  <a:txBody>
                    <a:bodyPr/>
                    <a:lstStyle/>
                    <a:p>
                      <a:r>
                        <a:rPr lang="en-US" dirty="0"/>
                        <a:t>Items3</a:t>
                      </a:r>
                    </a:p>
                  </a:txBody>
                  <a:tcPr/>
                </a:tc>
                <a:extLst>
                  <a:ext uri="{0D108BD9-81ED-4DB2-BD59-A6C34878D82A}">
                    <a16:rowId xmlns:a16="http://schemas.microsoft.com/office/drawing/2014/main" val="669795922"/>
                  </a:ext>
                </a:extLst>
              </a:tr>
              <a:tr h="587590">
                <a:tc>
                  <a:txBody>
                    <a:bodyPr/>
                    <a:lstStyle/>
                    <a:p>
                      <a:r>
                        <a:rPr lang="en-US" dirty="0"/>
                        <a:t>User 1</a:t>
                      </a:r>
                    </a:p>
                  </a:txBody>
                  <a:tcPr/>
                </a:tc>
                <a:tc>
                  <a:txBody>
                    <a:bodyPr/>
                    <a:lstStyle/>
                    <a:p>
                      <a:r>
                        <a:rPr lang="en-US" dirty="0"/>
                        <a:t>4</a:t>
                      </a:r>
                    </a:p>
                  </a:txBody>
                  <a:tcPr/>
                </a:tc>
                <a:tc>
                  <a:txBody>
                    <a:bodyPr/>
                    <a:lstStyle/>
                    <a:p>
                      <a:r>
                        <a:rPr lang="en-US" dirty="0"/>
                        <a:t>2</a:t>
                      </a:r>
                    </a:p>
                  </a:txBody>
                  <a:tcPr/>
                </a:tc>
                <a:tc>
                  <a:txBody>
                    <a:bodyPr/>
                    <a:lstStyle/>
                    <a:p>
                      <a:r>
                        <a:rPr lang="en-US" dirty="0"/>
                        <a:t>?</a:t>
                      </a:r>
                    </a:p>
                  </a:txBody>
                  <a:tcPr/>
                </a:tc>
                <a:extLst>
                  <a:ext uri="{0D108BD9-81ED-4DB2-BD59-A6C34878D82A}">
                    <a16:rowId xmlns:a16="http://schemas.microsoft.com/office/drawing/2014/main" val="3613070551"/>
                  </a:ext>
                </a:extLst>
              </a:tr>
              <a:tr h="587590">
                <a:tc>
                  <a:txBody>
                    <a:bodyPr/>
                    <a:lstStyle/>
                    <a:p>
                      <a:r>
                        <a:rPr lang="en-US" dirty="0"/>
                        <a:t>User 2</a:t>
                      </a:r>
                    </a:p>
                  </a:txBody>
                  <a:tcPr/>
                </a:tc>
                <a:tc>
                  <a:txBody>
                    <a:bodyPr/>
                    <a:lstStyle/>
                    <a:p>
                      <a:r>
                        <a:rPr lang="en-US" dirty="0"/>
                        <a:t>5</a:t>
                      </a:r>
                    </a:p>
                  </a:txBody>
                  <a:tcPr/>
                </a:tc>
                <a:tc>
                  <a:txBody>
                    <a:bodyPr/>
                    <a:lstStyle/>
                    <a:p>
                      <a:r>
                        <a:rPr lang="en-US" dirty="0"/>
                        <a:t>?</a:t>
                      </a:r>
                    </a:p>
                  </a:txBody>
                  <a:tcPr/>
                </a:tc>
                <a:tc>
                  <a:txBody>
                    <a:bodyPr/>
                    <a:lstStyle/>
                    <a:p>
                      <a:r>
                        <a:rPr lang="en-US" dirty="0"/>
                        <a:t>3</a:t>
                      </a:r>
                    </a:p>
                  </a:txBody>
                  <a:tcPr/>
                </a:tc>
                <a:extLst>
                  <a:ext uri="{0D108BD9-81ED-4DB2-BD59-A6C34878D82A}">
                    <a16:rowId xmlns:a16="http://schemas.microsoft.com/office/drawing/2014/main" val="2632297026"/>
                  </a:ext>
                </a:extLst>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p:nvPr/>
        </p:nvSpPr>
        <p:spPr>
          <a:xfrm>
            <a:off x="1643041" y="285728"/>
            <a:ext cx="5286411"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3600" b="1" cap="none">
                <a:solidFill>
                  <a:srgbClr val="FFFF00"/>
                </a:solidFill>
                <a:latin typeface="Cantata One"/>
                <a:ea typeface="Cantata One"/>
                <a:cs typeface="Cantata One"/>
                <a:sym typeface="Cantata One"/>
              </a:rPr>
              <a:t>Data </a:t>
            </a:r>
          </a:p>
        </p:txBody>
      </p:sp>
      <p:sp>
        <p:nvSpPr>
          <p:cNvPr id="141" name="Shape 141"/>
          <p:cNvSpPr txBox="1"/>
          <p:nvPr/>
        </p:nvSpPr>
        <p:spPr>
          <a:xfrm>
            <a:off x="571472" y="2214553"/>
            <a:ext cx="7786741" cy="206210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Merriweather"/>
              <a:buAutoNum type="arabicPeriod"/>
            </a:pPr>
            <a:r>
              <a:rPr lang="en-IN" sz="1600">
                <a:solidFill>
                  <a:schemeClr val="lt1"/>
                </a:solidFill>
                <a:latin typeface="Merriweather"/>
                <a:ea typeface="Merriweather"/>
                <a:cs typeface="Merriweather"/>
                <a:sym typeface="Merriweather"/>
              </a:rPr>
              <a:t>A downloaded dataset of Amazon product reviews is used for this project</a:t>
            </a:r>
          </a:p>
          <a:p>
            <a:pPr marL="342900" marR="0" lvl="0" indent="-342900" algn="l" rtl="0">
              <a:spcBef>
                <a:spcPts val="0"/>
              </a:spcBef>
              <a:buClr>
                <a:schemeClr val="lt1"/>
              </a:buClr>
              <a:buFont typeface="Merriweather"/>
              <a:buNone/>
            </a:pPr>
            <a:endParaRPr sz="1600">
              <a:solidFill>
                <a:schemeClr val="lt1"/>
              </a:solidFill>
              <a:latin typeface="Merriweather"/>
              <a:ea typeface="Merriweather"/>
              <a:cs typeface="Merriweather"/>
              <a:sym typeface="Merriweather"/>
            </a:endParaRPr>
          </a:p>
          <a:p>
            <a:pPr marL="342900" marR="0" lvl="0" indent="-342900" algn="l" rtl="0">
              <a:spcBef>
                <a:spcPts val="0"/>
              </a:spcBef>
              <a:buClr>
                <a:schemeClr val="lt1"/>
              </a:buClr>
              <a:buFont typeface="Merriweather"/>
              <a:buNone/>
            </a:pPr>
            <a:endParaRPr sz="1600">
              <a:solidFill>
                <a:schemeClr val="lt1"/>
              </a:solidFill>
              <a:latin typeface="Merriweather"/>
              <a:ea typeface="Merriweather"/>
              <a:cs typeface="Merriweather"/>
              <a:sym typeface="Merriweather"/>
            </a:endParaRPr>
          </a:p>
          <a:p>
            <a:pPr marL="342900" marR="0" lvl="0" indent="-342900" algn="l" rtl="0">
              <a:spcBef>
                <a:spcPts val="0"/>
              </a:spcBef>
              <a:buClr>
                <a:schemeClr val="lt1"/>
              </a:buClr>
              <a:buSzPct val="100000"/>
              <a:buFont typeface="Merriweather"/>
              <a:buAutoNum type="arabicPeriod"/>
            </a:pPr>
            <a:r>
              <a:rPr lang="en-IN" sz="1600">
                <a:solidFill>
                  <a:schemeClr val="lt1"/>
                </a:solidFill>
                <a:latin typeface="Merriweather"/>
                <a:ea typeface="Merriweather"/>
                <a:cs typeface="Merriweather"/>
                <a:sym typeface="Merriweather"/>
              </a:rPr>
              <a:t>This dataset contains 3 million unique users, 4 million unique items, and 5 million ratings within the scale of 1 (bad) to 5 (excellent). To increase the scability of data set, we filtered the dataset to contain only the users that have rated atleast 30 items and also filtered the items that have been rated by atleast 2 users.</a:t>
            </a:r>
          </a:p>
          <a:p>
            <a:pPr marL="342900" marR="0" lvl="0" indent="-342900" algn="l" rtl="0">
              <a:spcBef>
                <a:spcPts val="0"/>
              </a:spcBef>
              <a:buClr>
                <a:schemeClr val="lt1"/>
              </a:buClr>
              <a:buFont typeface="Merriweather"/>
              <a:buNone/>
            </a:pPr>
            <a:endParaRPr sz="1600">
              <a:solidFill>
                <a:schemeClr val="lt1"/>
              </a:solidFill>
              <a:latin typeface="Merriweather"/>
              <a:ea typeface="Merriweather"/>
              <a:cs typeface="Merriweather"/>
              <a:sym typeface="Merriweather"/>
            </a:endParaRPr>
          </a:p>
        </p:txBody>
      </p:sp>
    </p:spTree>
    <p:extLst>
      <p:ext uri="{BB962C8B-B14F-4D97-AF65-F5344CB8AC3E}">
        <p14:creationId xmlns:p14="http://schemas.microsoft.com/office/powerpoint/2010/main" val="412482514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p:nvPr/>
        </p:nvSpPr>
        <p:spPr>
          <a:xfrm>
            <a:off x="500033" y="285728"/>
            <a:ext cx="7858180"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3600" b="1" cap="none">
                <a:solidFill>
                  <a:srgbClr val="FFFF00"/>
                </a:solidFill>
                <a:latin typeface="Cantata One"/>
                <a:ea typeface="Cantata One"/>
                <a:cs typeface="Cantata One"/>
                <a:sym typeface="Cantata One"/>
              </a:rPr>
              <a:t>Approach: Content Based</a:t>
            </a:r>
            <a:r>
              <a:rPr lang="en-IN" sz="3600" b="1">
                <a:solidFill>
                  <a:srgbClr val="FFFF00"/>
                </a:solidFill>
                <a:latin typeface="Merriweather"/>
                <a:ea typeface="Merriweather"/>
                <a:cs typeface="Merriweather"/>
                <a:sym typeface="Merriweather"/>
              </a:rPr>
              <a:t> </a:t>
            </a:r>
          </a:p>
          <a:p>
            <a:pPr marL="0" marR="0" lvl="0" indent="0" algn="ctr" rtl="0">
              <a:spcBef>
                <a:spcPts val="0"/>
              </a:spcBef>
              <a:buNone/>
            </a:pPr>
            <a:endParaRPr sz="3600" b="1" cap="none">
              <a:solidFill>
                <a:srgbClr val="FFFF00"/>
              </a:solidFill>
              <a:latin typeface="Cantata One"/>
              <a:ea typeface="Cantata One"/>
              <a:cs typeface="Cantata One"/>
              <a:sym typeface="Cantata One"/>
            </a:endParaRPr>
          </a:p>
        </p:txBody>
      </p:sp>
      <p:sp>
        <p:nvSpPr>
          <p:cNvPr id="115" name="Shape 115"/>
          <p:cNvSpPr txBox="1"/>
          <p:nvPr/>
        </p:nvSpPr>
        <p:spPr>
          <a:xfrm>
            <a:off x="214282" y="1071545"/>
            <a:ext cx="8572528" cy="329829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600" dirty="0">
                <a:solidFill>
                  <a:schemeClr val="lt1"/>
                </a:solidFill>
                <a:latin typeface="Merriweather"/>
                <a:ea typeface="Merriweather"/>
                <a:cs typeface="Merriweather"/>
                <a:sym typeface="Merriweather"/>
              </a:rPr>
              <a:t>MAIN IDEA: Recommend items to customer x  similar to  previous items rated highly by x ( textual reviews also considered )</a:t>
            </a:r>
          </a:p>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For each item, create item profile</a:t>
            </a:r>
          </a:p>
          <a:p>
            <a:pPr marL="1257300" marR="0" lvl="2" indent="-342900" algn="l" rtl="0">
              <a:spcBef>
                <a:spcPts val="0"/>
              </a:spcBef>
              <a:buClr>
                <a:schemeClr val="lt1"/>
              </a:buClr>
              <a:buSzPct val="100000"/>
              <a:buFont typeface="Merriweather"/>
              <a:buAutoNum type="alphaLcParenR"/>
            </a:pPr>
            <a:r>
              <a:rPr lang="en-IN" sz="1600" b="0" i="0" u="none" strike="noStrike" cap="none" dirty="0">
                <a:solidFill>
                  <a:schemeClr val="lt1"/>
                </a:solidFill>
                <a:latin typeface="Merriweather"/>
                <a:ea typeface="Merriweather"/>
                <a:cs typeface="Merriweather"/>
                <a:sym typeface="Merriweather"/>
              </a:rPr>
              <a:t>Textual </a:t>
            </a:r>
            <a:r>
              <a:rPr lang="en-IN" sz="1600" b="0" i="0" u="none" strike="noStrike" cap="none" dirty="0" err="1">
                <a:solidFill>
                  <a:schemeClr val="lt1"/>
                </a:solidFill>
                <a:latin typeface="Merriweather"/>
                <a:ea typeface="Merriweather"/>
                <a:cs typeface="Merriweather"/>
                <a:sym typeface="Merriweather"/>
              </a:rPr>
              <a:t>fetaures</a:t>
            </a:r>
            <a:r>
              <a:rPr lang="en-IN" sz="1600" b="0" i="0" u="none" strike="noStrike" cap="none" dirty="0">
                <a:solidFill>
                  <a:schemeClr val="lt1"/>
                </a:solidFill>
                <a:latin typeface="Merriweather"/>
                <a:ea typeface="Merriweather"/>
                <a:cs typeface="Merriweather"/>
                <a:sym typeface="Merriweather"/>
              </a:rPr>
              <a:t> : set of important words in each text</a:t>
            </a:r>
          </a:p>
          <a:p>
            <a:pPr marL="1257300" marR="0" lvl="2" indent="-342900" algn="l" rtl="0">
              <a:spcBef>
                <a:spcPts val="0"/>
              </a:spcBef>
              <a:buClr>
                <a:schemeClr val="lt1"/>
              </a:buClr>
              <a:buSzPct val="100000"/>
              <a:buFont typeface="Merriweather"/>
              <a:buAutoNum type="alphaLcParenR"/>
            </a:pPr>
            <a:r>
              <a:rPr lang="en-IN" sz="1600" b="0" i="0" u="none" strike="noStrike" cap="none" dirty="0">
                <a:solidFill>
                  <a:schemeClr val="lt1"/>
                </a:solidFill>
                <a:latin typeface="Merriweather"/>
                <a:ea typeface="Merriweather"/>
                <a:cs typeface="Merriweather"/>
                <a:sym typeface="Merriweather"/>
              </a:rPr>
              <a:t>TF-IDF matrix: Heuristic approach to pick important features</a:t>
            </a:r>
          </a:p>
          <a:p>
            <a:pPr marL="1257300" marR="0" lvl="2" indent="-342900" algn="l" rtl="0">
              <a:spcBef>
                <a:spcPts val="0"/>
              </a:spcBef>
              <a:buClr>
                <a:schemeClr val="lt1"/>
              </a:buClr>
              <a:buSzPct val="100000"/>
              <a:buFont typeface="Merriweather"/>
              <a:buAutoNum type="alphaLcParenR"/>
            </a:pPr>
            <a:r>
              <a:rPr lang="en-IN" sz="1600" b="0" i="0" u="none" strike="noStrike" cap="none" dirty="0" err="1">
                <a:solidFill>
                  <a:schemeClr val="lt1"/>
                </a:solidFill>
                <a:latin typeface="Merriweather"/>
                <a:ea typeface="Merriweather"/>
                <a:cs typeface="Merriweather"/>
                <a:sym typeface="Merriweather"/>
              </a:rPr>
              <a:t>TFij</a:t>
            </a:r>
            <a:r>
              <a:rPr lang="en-IN" sz="1600" b="0" i="0" u="none" strike="noStrike" cap="none" dirty="0">
                <a:solidFill>
                  <a:schemeClr val="lt1"/>
                </a:solidFill>
                <a:latin typeface="Merriweather"/>
                <a:ea typeface="Merriweather"/>
                <a:cs typeface="Merriweather"/>
                <a:sym typeface="Merriweather"/>
              </a:rPr>
              <a:t>-=</a:t>
            </a:r>
            <a:r>
              <a:rPr lang="en-IN" sz="1600" b="0" i="0" u="none" strike="noStrike" cap="none" dirty="0" err="1">
                <a:solidFill>
                  <a:schemeClr val="lt1"/>
                </a:solidFill>
                <a:latin typeface="Merriweather"/>
                <a:ea typeface="Merriweather"/>
                <a:cs typeface="Merriweather"/>
                <a:sym typeface="Merriweather"/>
              </a:rPr>
              <a:t>fij</a:t>
            </a:r>
            <a:r>
              <a:rPr lang="en-IN" sz="1600" b="0" i="0" u="none" strike="noStrike" cap="none" dirty="0">
                <a:solidFill>
                  <a:schemeClr val="lt1"/>
                </a:solidFill>
                <a:latin typeface="Merriweather"/>
                <a:ea typeface="Merriweather"/>
                <a:cs typeface="Merriweather"/>
                <a:sym typeface="Merriweather"/>
              </a:rPr>
              <a:t>/max(</a:t>
            </a:r>
            <a:r>
              <a:rPr lang="en-IN" sz="1600" b="0" i="0" u="none" strike="noStrike" cap="none" dirty="0" err="1">
                <a:solidFill>
                  <a:schemeClr val="lt1"/>
                </a:solidFill>
                <a:latin typeface="Merriweather"/>
                <a:ea typeface="Merriweather"/>
                <a:cs typeface="Merriweather"/>
                <a:sym typeface="Merriweather"/>
              </a:rPr>
              <a:t>fkj</a:t>
            </a:r>
            <a:r>
              <a:rPr lang="en-IN" sz="1600" b="0" i="0" u="none" strike="noStrike" cap="none" dirty="0">
                <a:solidFill>
                  <a:schemeClr val="lt1"/>
                </a:solidFill>
                <a:latin typeface="Merriweather"/>
                <a:ea typeface="Merriweather"/>
                <a:cs typeface="Merriweather"/>
                <a:sym typeface="Merriweather"/>
              </a:rPr>
              <a:t>)	 {</a:t>
            </a:r>
            <a:r>
              <a:rPr lang="en-IN" sz="1600" b="0" i="0" u="none" strike="noStrike" cap="none" dirty="0" err="1">
                <a:solidFill>
                  <a:schemeClr val="lt1"/>
                </a:solidFill>
                <a:latin typeface="Merriweather"/>
                <a:ea typeface="Merriweather"/>
                <a:cs typeface="Merriweather"/>
                <a:sym typeface="Merriweather"/>
              </a:rPr>
              <a:t>Fij</a:t>
            </a:r>
            <a:r>
              <a:rPr lang="en-IN" sz="1600" b="0" i="0" u="none" strike="noStrike" cap="none" dirty="0">
                <a:solidFill>
                  <a:schemeClr val="lt1"/>
                </a:solidFill>
                <a:latin typeface="Merriweather"/>
                <a:ea typeface="Merriweather"/>
                <a:cs typeface="Merriweather"/>
                <a:sym typeface="Merriweather"/>
              </a:rPr>
              <a:t>→ frequency of the term}</a:t>
            </a:r>
          </a:p>
          <a:p>
            <a:pPr marL="1257300" marR="0" lvl="2" indent="-342900" algn="l" rtl="0">
              <a:spcBef>
                <a:spcPts val="0"/>
              </a:spcBef>
              <a:buClr>
                <a:schemeClr val="lt1"/>
              </a:buClr>
              <a:buSzPct val="100000"/>
              <a:buFont typeface="Merriweather"/>
              <a:buAutoNum type="alphaLcParenR"/>
            </a:pPr>
            <a:r>
              <a:rPr lang="en-IN" sz="1600" b="0" i="0" u="none" strike="noStrike" cap="none" dirty="0" err="1">
                <a:solidFill>
                  <a:schemeClr val="lt1"/>
                </a:solidFill>
                <a:latin typeface="Merriweather"/>
                <a:ea typeface="Merriweather"/>
                <a:cs typeface="Merriweather"/>
                <a:sym typeface="Merriweather"/>
              </a:rPr>
              <a:t>IDFi</a:t>
            </a:r>
            <a:r>
              <a:rPr lang="en-IN" sz="1600" b="0" i="0" u="none" strike="noStrike" cap="none" dirty="0">
                <a:solidFill>
                  <a:schemeClr val="lt1"/>
                </a:solidFill>
                <a:latin typeface="Merriweather"/>
                <a:ea typeface="Merriweather"/>
                <a:cs typeface="Merriweather"/>
                <a:sym typeface="Merriweather"/>
              </a:rPr>
              <a:t>=log(N/</a:t>
            </a:r>
            <a:r>
              <a:rPr lang="en-IN" sz="1600" b="0" i="0" u="none" strike="noStrike" cap="none" dirty="0" err="1">
                <a:solidFill>
                  <a:schemeClr val="lt1"/>
                </a:solidFill>
                <a:latin typeface="Merriweather"/>
                <a:ea typeface="Merriweather"/>
                <a:cs typeface="Merriweather"/>
                <a:sym typeface="Merriweather"/>
              </a:rPr>
              <a:t>ni</a:t>
            </a:r>
            <a:r>
              <a:rPr lang="en-IN" sz="1600" b="0" i="0" u="none" strike="noStrike" cap="none" dirty="0">
                <a:solidFill>
                  <a:schemeClr val="lt1"/>
                </a:solidFill>
                <a:latin typeface="Merriweather"/>
                <a:ea typeface="Merriweather"/>
                <a:cs typeface="Merriweather"/>
                <a:sym typeface="Merriweather"/>
              </a:rPr>
              <a:t>)   	 {</a:t>
            </a:r>
            <a:r>
              <a:rPr lang="en-IN" sz="1600" b="0" i="0" u="none" strike="noStrike" cap="none" dirty="0" err="1">
                <a:solidFill>
                  <a:schemeClr val="lt1"/>
                </a:solidFill>
                <a:latin typeface="Merriweather"/>
                <a:ea typeface="Merriweather"/>
                <a:cs typeface="Merriweather"/>
                <a:sym typeface="Merriweather"/>
              </a:rPr>
              <a:t>ni→number</a:t>
            </a:r>
            <a:r>
              <a:rPr lang="en-IN" sz="1600" b="0" i="0" u="none" strike="noStrike" cap="none" dirty="0">
                <a:solidFill>
                  <a:schemeClr val="lt1"/>
                </a:solidFill>
                <a:latin typeface="Merriweather"/>
                <a:ea typeface="Merriweather"/>
                <a:cs typeface="Merriweather"/>
                <a:sym typeface="Merriweather"/>
              </a:rPr>
              <a:t> of items that mention I,N=total number of items}</a:t>
            </a:r>
          </a:p>
          <a:p>
            <a:pPr marL="1257300" marR="0" lvl="2" indent="-342900" algn="l" rtl="0">
              <a:spcBef>
                <a:spcPts val="0"/>
              </a:spcBef>
              <a:buClr>
                <a:schemeClr val="lt1"/>
              </a:buClr>
              <a:buSzPct val="100000"/>
              <a:buFont typeface="Merriweather"/>
              <a:buAutoNum type="alphaLcParenR"/>
            </a:pPr>
            <a:r>
              <a:rPr lang="en-IN" sz="1600" b="0" i="0" u="none" strike="noStrike" cap="none" dirty="0">
                <a:solidFill>
                  <a:schemeClr val="lt1"/>
                </a:solidFill>
                <a:latin typeface="Merriweather"/>
                <a:ea typeface="Merriweather"/>
                <a:cs typeface="Merriweather"/>
                <a:sym typeface="Merriweather"/>
              </a:rPr>
              <a:t>TF-IDF </a:t>
            </a:r>
            <a:r>
              <a:rPr lang="en-IN" sz="1600" b="0" i="0" u="none" strike="noStrike" cap="none" dirty="0" err="1">
                <a:solidFill>
                  <a:schemeClr val="lt1"/>
                </a:solidFill>
                <a:latin typeface="Merriweather"/>
                <a:ea typeface="Merriweather"/>
                <a:cs typeface="Merriweather"/>
                <a:sym typeface="Merriweather"/>
              </a:rPr>
              <a:t>score→wij</a:t>
            </a:r>
            <a:r>
              <a:rPr lang="en-IN" sz="1600" b="0" i="0" u="none" strike="noStrike" cap="none" dirty="0">
                <a:solidFill>
                  <a:schemeClr val="lt1"/>
                </a:solidFill>
                <a:latin typeface="Merriweather"/>
                <a:ea typeface="Merriweather"/>
                <a:cs typeface="Merriweather"/>
                <a:sym typeface="Merriweather"/>
              </a:rPr>
              <a:t>=</a:t>
            </a:r>
            <a:r>
              <a:rPr lang="en-IN" sz="1600" b="0" i="0" u="none" strike="noStrike" cap="none" dirty="0" err="1">
                <a:solidFill>
                  <a:schemeClr val="lt1"/>
                </a:solidFill>
                <a:latin typeface="Merriweather"/>
                <a:ea typeface="Merriweather"/>
                <a:cs typeface="Merriweather"/>
                <a:sym typeface="Merriweather"/>
              </a:rPr>
              <a:t>Tfij</a:t>
            </a:r>
            <a:r>
              <a:rPr lang="en-IN" sz="1600" b="0" i="0" u="none" strike="noStrike" cap="none" dirty="0">
                <a:solidFill>
                  <a:schemeClr val="lt1"/>
                </a:solidFill>
                <a:latin typeface="Merriweather"/>
                <a:ea typeface="Merriweather"/>
                <a:cs typeface="Merriweather"/>
                <a:sym typeface="Merriweather"/>
              </a:rPr>
              <a:t>*</a:t>
            </a:r>
            <a:r>
              <a:rPr lang="en-IN" sz="1600" b="0" i="0" u="none" strike="noStrike" cap="none" dirty="0" err="1">
                <a:solidFill>
                  <a:schemeClr val="lt1"/>
                </a:solidFill>
                <a:latin typeface="Merriweather"/>
                <a:ea typeface="Merriweather"/>
                <a:cs typeface="Merriweather"/>
                <a:sym typeface="Merriweather"/>
              </a:rPr>
              <a:t>IDFi</a:t>
            </a:r>
            <a:endParaRPr lang="en-IN" sz="1600" b="0" i="0" u="none" strike="noStrike" cap="none" dirty="0">
              <a:solidFill>
                <a:schemeClr val="lt1"/>
              </a:solidFill>
              <a:latin typeface="Merriweather"/>
              <a:ea typeface="Merriweather"/>
              <a:cs typeface="Merriweather"/>
              <a:sym typeface="Merriweather"/>
            </a:endParaRPr>
          </a:p>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Create user profile by calculating the weighted average of rated item profiles</a:t>
            </a:r>
          </a:p>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Execute heuristic prediction algorithm</a:t>
            </a:r>
          </a:p>
          <a:p>
            <a:pPr marL="1257300" marR="0" lvl="2" indent="-342900" algn="l" rtl="0">
              <a:spcBef>
                <a:spcPts val="0"/>
              </a:spcBef>
              <a:buClr>
                <a:schemeClr val="lt1"/>
              </a:buClr>
              <a:buSzPct val="100000"/>
              <a:buFont typeface="Merriweather"/>
              <a:buAutoNum type="alphaLcParenR"/>
            </a:pPr>
            <a:r>
              <a:rPr lang="en-IN" sz="1600" b="0" i="0" u="none" strike="noStrike" cap="none" dirty="0">
                <a:solidFill>
                  <a:schemeClr val="lt1"/>
                </a:solidFill>
                <a:latin typeface="Merriweather"/>
                <a:ea typeface="Merriweather"/>
                <a:cs typeface="Merriweather"/>
                <a:sym typeface="Merriweather"/>
              </a:rPr>
              <a:t>Cosine similarities</a:t>
            </a:r>
          </a:p>
          <a:p>
            <a:pPr marL="1257300" marR="0" lvl="2" indent="-342900" algn="l" rtl="0">
              <a:spcBef>
                <a:spcPts val="0"/>
              </a:spcBef>
              <a:buClr>
                <a:schemeClr val="lt1"/>
              </a:buClr>
              <a:buSzPct val="100000"/>
              <a:buFont typeface="Merriweather"/>
              <a:buAutoNum type="alphaLcParenR"/>
            </a:pPr>
            <a:r>
              <a:rPr lang="en-IN" sz="1600" b="0" i="0" u="none" strike="noStrike" cap="none" dirty="0">
                <a:solidFill>
                  <a:schemeClr val="lt1"/>
                </a:solidFill>
                <a:latin typeface="Merriweather"/>
                <a:ea typeface="Merriweather"/>
                <a:cs typeface="Merriweather"/>
                <a:sym typeface="Merriweather"/>
              </a:rPr>
              <a:t>U(</a:t>
            </a:r>
            <a:r>
              <a:rPr lang="en-IN" sz="1600" b="0" i="0" u="none" strike="noStrike" cap="none" dirty="0" err="1">
                <a:solidFill>
                  <a:schemeClr val="lt1"/>
                </a:solidFill>
                <a:latin typeface="Merriweather"/>
                <a:ea typeface="Merriweather"/>
                <a:cs typeface="Merriweather"/>
                <a:sym typeface="Merriweather"/>
              </a:rPr>
              <a:t>x,i</a:t>
            </a:r>
            <a:r>
              <a:rPr lang="en-IN" sz="1600" b="0" i="0" u="none" strike="noStrike" cap="none" dirty="0">
                <a:solidFill>
                  <a:schemeClr val="lt1"/>
                </a:solidFill>
                <a:latin typeface="Merriweather"/>
                <a:ea typeface="Merriweather"/>
                <a:cs typeface="Merriweather"/>
                <a:sym typeface="Merriweather"/>
              </a:rPr>
              <a:t>)=cos(</a:t>
            </a:r>
            <a:r>
              <a:rPr lang="en-IN" sz="1600" b="0" i="0" u="none" strike="noStrike" cap="none" dirty="0" err="1">
                <a:solidFill>
                  <a:schemeClr val="lt1"/>
                </a:solidFill>
                <a:latin typeface="Merriweather"/>
                <a:ea typeface="Merriweather"/>
                <a:cs typeface="Merriweather"/>
                <a:sym typeface="Merriweather"/>
              </a:rPr>
              <a:t>x,i</a:t>
            </a:r>
            <a:r>
              <a:rPr lang="en-IN" sz="1600" b="0" i="0" u="none" strike="noStrike" cap="none" dirty="0">
                <a:solidFill>
                  <a:schemeClr val="lt1"/>
                </a:solidFill>
                <a:latin typeface="Merriweather"/>
                <a:ea typeface="Merriweather"/>
                <a:cs typeface="Merriweather"/>
                <a:sym typeface="Merriweather"/>
              </a:rPr>
              <a:t>)=</a:t>
            </a:r>
            <a:r>
              <a:rPr lang="en-IN" sz="1600" b="0" i="0" u="none" strike="noStrike" cap="none" dirty="0" err="1">
                <a:solidFill>
                  <a:schemeClr val="lt1"/>
                </a:solidFill>
                <a:latin typeface="Merriweather"/>
                <a:ea typeface="Merriweather"/>
                <a:cs typeface="Merriweather"/>
                <a:sym typeface="Merriweather"/>
              </a:rPr>
              <a:t>x.i</a:t>
            </a:r>
            <a:r>
              <a:rPr lang="en-IN" sz="1600" b="0" i="0" u="none" strike="noStrike" cap="none" dirty="0">
                <a:solidFill>
                  <a:schemeClr val="lt1"/>
                </a:solidFill>
                <a:latin typeface="Merriweather"/>
                <a:ea typeface="Merriweather"/>
                <a:cs typeface="Merriweather"/>
                <a:sym typeface="Merriweather"/>
              </a:rPr>
              <a:t>/||x||.||</a:t>
            </a:r>
            <a:r>
              <a:rPr lang="en-IN" sz="1600" b="0" i="0" u="none" strike="noStrike" cap="none" dirty="0" err="1">
                <a:solidFill>
                  <a:schemeClr val="lt1"/>
                </a:solidFill>
                <a:latin typeface="Merriweather"/>
                <a:ea typeface="Merriweather"/>
                <a:cs typeface="Merriweather"/>
                <a:sym typeface="Merriweather"/>
              </a:rPr>
              <a:t>i</a:t>
            </a:r>
            <a:r>
              <a:rPr lang="en-IN" sz="1600" b="0" i="0" u="none" strike="noStrike" cap="none" dirty="0">
                <a:solidFill>
                  <a:schemeClr val="lt1"/>
                </a:solidFill>
                <a:latin typeface="Merriweather"/>
                <a:ea typeface="Merriweather"/>
                <a:cs typeface="Merriweather"/>
                <a:sym typeface="Merriweather"/>
              </a:rPr>
              <a:t>||</a:t>
            </a:r>
          </a:p>
        </p:txBody>
      </p:sp>
      <p:sp>
        <p:nvSpPr>
          <p:cNvPr id="116" name="Shape 116"/>
          <p:cNvSpPr txBox="1"/>
          <p:nvPr/>
        </p:nvSpPr>
        <p:spPr>
          <a:xfrm>
            <a:off x="3214677" y="5000635"/>
            <a:ext cx="342902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rgbClr val="FFFF00"/>
                </a:solidFill>
                <a:latin typeface="Cantata One"/>
                <a:ea typeface="Cantata One"/>
                <a:cs typeface="Cantata One"/>
                <a:sym typeface="Cantata One"/>
              </a:rPr>
              <a:t>Cons</a:t>
            </a:r>
          </a:p>
        </p:txBody>
      </p:sp>
      <p:sp>
        <p:nvSpPr>
          <p:cNvPr id="117" name="Shape 117"/>
          <p:cNvSpPr txBox="1"/>
          <p:nvPr/>
        </p:nvSpPr>
        <p:spPr>
          <a:xfrm>
            <a:off x="571472" y="4508611"/>
            <a:ext cx="7786741" cy="584774"/>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No need to rely on other users. Each user has his own data</a:t>
            </a:r>
          </a:p>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Able to recommend unpopular items</a:t>
            </a:r>
          </a:p>
        </p:txBody>
      </p:sp>
      <p:sp>
        <p:nvSpPr>
          <p:cNvPr id="118" name="Shape 118"/>
          <p:cNvSpPr txBox="1"/>
          <p:nvPr/>
        </p:nvSpPr>
        <p:spPr>
          <a:xfrm>
            <a:off x="3340801" y="4242979"/>
            <a:ext cx="342902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dirty="0">
                <a:solidFill>
                  <a:srgbClr val="FFFF00"/>
                </a:solidFill>
                <a:latin typeface="Cantata One"/>
                <a:ea typeface="Cantata One"/>
                <a:cs typeface="Cantata One"/>
                <a:sym typeface="Cantata One"/>
              </a:rPr>
              <a:t>Pros</a:t>
            </a:r>
          </a:p>
        </p:txBody>
      </p:sp>
      <p:sp>
        <p:nvSpPr>
          <p:cNvPr id="119" name="Shape 119"/>
          <p:cNvSpPr/>
          <p:nvPr/>
        </p:nvSpPr>
        <p:spPr>
          <a:xfrm>
            <a:off x="571472" y="5500701"/>
            <a:ext cx="8572528" cy="584774"/>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Finding appropriate features is difficult</a:t>
            </a:r>
          </a:p>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Overspecialization : Never recommends items outside user’s content profile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285719" y="1571612"/>
            <a:ext cx="8643997" cy="27267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IN" sz="1600" b="1" dirty="0">
                <a:solidFill>
                  <a:schemeClr val="lt1"/>
                </a:solidFill>
                <a:latin typeface="Merriweather"/>
                <a:ea typeface="Merriweather"/>
                <a:cs typeface="Merriweather"/>
                <a:sym typeface="Merriweather"/>
              </a:rPr>
              <a:t>Collaborative filtering recommender system:</a:t>
            </a:r>
          </a:p>
          <a:p>
            <a:pPr marL="0" marR="0" lvl="0" indent="0" algn="l" rtl="0">
              <a:spcBef>
                <a:spcPts val="0"/>
              </a:spcBef>
              <a:spcAft>
                <a:spcPts val="0"/>
              </a:spcAft>
              <a:buClr>
                <a:schemeClr val="lt1"/>
              </a:buClr>
              <a:buSzPct val="100000"/>
              <a:buFont typeface="Merriweather"/>
              <a:buChar char="•"/>
            </a:pPr>
            <a:r>
              <a:rPr lang="en-IN" sz="1600" b="1" dirty="0">
                <a:solidFill>
                  <a:schemeClr val="lt1"/>
                </a:solidFill>
                <a:latin typeface="Merriweather"/>
                <a:ea typeface="Merriweather"/>
                <a:cs typeface="Merriweather"/>
                <a:sym typeface="Merriweather"/>
              </a:rPr>
              <a:t>T</a:t>
            </a:r>
            <a:r>
              <a:rPr lang="en-IN" sz="1600" dirty="0">
                <a:solidFill>
                  <a:schemeClr val="lt1"/>
                </a:solidFill>
                <a:latin typeface="Merriweather"/>
                <a:ea typeface="Merriweather"/>
                <a:cs typeface="Merriweather"/>
                <a:sym typeface="Merriweather"/>
              </a:rPr>
              <a:t>his model uses </a:t>
            </a:r>
            <a:r>
              <a:rPr lang="en-IN" sz="1600" b="1" i="1" u="sng" dirty="0">
                <a:solidFill>
                  <a:schemeClr val="lt1"/>
                </a:solidFill>
                <a:latin typeface="Merriweather"/>
                <a:ea typeface="Merriweather"/>
                <a:cs typeface="Merriweather"/>
                <a:sym typeface="Merriweather"/>
              </a:rPr>
              <a:t>factorization </a:t>
            </a:r>
            <a:r>
              <a:rPr lang="en-IN" sz="1600" dirty="0">
                <a:solidFill>
                  <a:schemeClr val="lt1"/>
                </a:solidFill>
                <a:latin typeface="Merriweather"/>
                <a:ea typeface="Merriweather"/>
                <a:cs typeface="Merriweather"/>
                <a:sym typeface="Merriweather"/>
              </a:rPr>
              <a:t>method to compute</a:t>
            </a:r>
            <a:r>
              <a:rPr lang="en-IN" sz="1600" b="1" dirty="0">
                <a:solidFill>
                  <a:schemeClr val="lt1"/>
                </a:solidFill>
                <a:latin typeface="Merriweather"/>
                <a:ea typeface="Merriweather"/>
                <a:cs typeface="Merriweather"/>
                <a:sym typeface="Merriweather"/>
              </a:rPr>
              <a:t> </a:t>
            </a:r>
            <a:r>
              <a:rPr lang="en-IN" sz="1600" b="1" i="1" u="sng" dirty="0">
                <a:solidFill>
                  <a:schemeClr val="lt1"/>
                </a:solidFill>
                <a:latin typeface="Merriweather"/>
                <a:ea typeface="Merriweather"/>
                <a:cs typeface="Merriweather"/>
                <a:sym typeface="Merriweather"/>
              </a:rPr>
              <a:t>similarities</a:t>
            </a:r>
            <a:r>
              <a:rPr lang="en-IN" sz="1600" b="1" dirty="0">
                <a:solidFill>
                  <a:schemeClr val="lt1"/>
                </a:solidFill>
                <a:latin typeface="Merriweather"/>
                <a:ea typeface="Merriweather"/>
                <a:cs typeface="Merriweather"/>
                <a:sym typeface="Merriweather"/>
              </a:rPr>
              <a:t> </a:t>
            </a:r>
            <a:r>
              <a:rPr lang="en-IN" sz="1600" dirty="0">
                <a:solidFill>
                  <a:schemeClr val="lt1"/>
                </a:solidFill>
                <a:latin typeface="Merriweather"/>
                <a:ea typeface="Merriweather"/>
                <a:cs typeface="Merriweather"/>
                <a:sym typeface="Merriweather"/>
              </a:rPr>
              <a:t>between k users.</a:t>
            </a:r>
          </a:p>
          <a:p>
            <a:pPr marL="0" marR="0" lvl="0" indent="0" algn="l" rtl="0">
              <a:spcBef>
                <a:spcPts val="0"/>
              </a:spcBef>
              <a:spcAft>
                <a:spcPts val="0"/>
              </a:spcAft>
              <a:buClr>
                <a:schemeClr val="lt1"/>
              </a:buClr>
              <a:buSzPct val="100000"/>
            </a:pPr>
            <a:r>
              <a:rPr lang="en-IN" sz="1600" dirty="0">
                <a:solidFill>
                  <a:schemeClr val="lt1"/>
                </a:solidFill>
                <a:latin typeface="Merriweather"/>
                <a:ea typeface="Merriweather"/>
                <a:cs typeface="Merriweather"/>
                <a:sym typeface="Merriweather"/>
              </a:rPr>
              <a:t> </a:t>
            </a:r>
          </a:p>
          <a:p>
            <a:pPr marL="0" marR="0" lvl="0" indent="0" algn="l" rtl="0">
              <a:spcBef>
                <a:spcPts val="0"/>
              </a:spcBef>
              <a:spcAft>
                <a:spcPts val="0"/>
              </a:spcAft>
              <a:buClr>
                <a:schemeClr val="lt1"/>
              </a:buClr>
              <a:buSzPct val="100000"/>
            </a:pPr>
            <a:r>
              <a:rPr lang="en-IN" sz="1600" dirty="0">
                <a:solidFill>
                  <a:schemeClr val="lt1"/>
                </a:solidFill>
                <a:latin typeface="Merriweather"/>
                <a:ea typeface="Merriweather"/>
                <a:cs typeface="Merriweather"/>
                <a:sym typeface="Merriweather"/>
              </a:rPr>
              <a:t>The steps are as follows:</a:t>
            </a:r>
          </a:p>
          <a:p>
            <a:pPr marL="342900" marR="0" lvl="0" indent="-342900" algn="l" rtl="0">
              <a:spcBef>
                <a:spcPts val="0"/>
              </a:spcBef>
              <a:spcAft>
                <a:spcPts val="0"/>
              </a:spcAft>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Utility matrix is derived by utility function: </a:t>
            </a:r>
            <a:r>
              <a:rPr lang="en-IN" sz="1600" i="1" dirty="0">
                <a:solidFill>
                  <a:schemeClr val="lt1"/>
                </a:solidFill>
                <a:latin typeface="Merriweather"/>
                <a:ea typeface="Merriweather"/>
                <a:cs typeface="Merriweather"/>
                <a:sym typeface="Merriweather"/>
              </a:rPr>
              <a:t>u </a:t>
            </a:r>
            <a:r>
              <a:rPr lang="en-IN" sz="1600" dirty="0">
                <a:solidFill>
                  <a:schemeClr val="lt1"/>
                </a:solidFill>
                <a:latin typeface="Merriweather"/>
                <a:ea typeface="Merriweather"/>
                <a:cs typeface="Merriweather"/>
                <a:sym typeface="Merriweather"/>
              </a:rPr>
              <a:t>: </a:t>
            </a:r>
            <a:r>
              <a:rPr lang="en-IN" sz="1600" i="1" dirty="0">
                <a:solidFill>
                  <a:schemeClr val="lt1"/>
                </a:solidFill>
                <a:latin typeface="Merriweather"/>
                <a:ea typeface="Merriweather"/>
                <a:cs typeface="Merriweather"/>
                <a:sym typeface="Merriweather"/>
              </a:rPr>
              <a:t>M × N →R</a:t>
            </a:r>
          </a:p>
          <a:p>
            <a:pPr marL="342900" marR="0" lvl="0" indent="-342900" algn="l" rtl="0">
              <a:spcBef>
                <a:spcPts val="0"/>
              </a:spcBef>
              <a:spcAft>
                <a:spcPts val="0"/>
              </a:spcAft>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A random matrix U of length equal to the number of users and a random I matrix equal to the number of items is then generated for k most similar items. K=2 for our algorithms.</a:t>
            </a:r>
          </a:p>
          <a:p>
            <a:pPr marL="342900" marR="0" lvl="0" indent="-342900" algn="l" rtl="0">
              <a:spcBef>
                <a:spcPts val="0"/>
              </a:spcBef>
              <a:spcAft>
                <a:spcPts val="0"/>
              </a:spcAft>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For given number of iterations, matrix multiplications of R, U and I are executed to ultimately predict the ratings for each item by that user.</a:t>
            </a:r>
          </a:p>
        </p:txBody>
      </p:sp>
      <p:sp>
        <p:nvSpPr>
          <p:cNvPr id="125" name="Shape 125"/>
          <p:cNvSpPr/>
          <p:nvPr/>
        </p:nvSpPr>
        <p:spPr>
          <a:xfrm>
            <a:off x="571472" y="285728"/>
            <a:ext cx="7858180"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2800" b="1" dirty="0">
                <a:solidFill>
                  <a:srgbClr val="FFFF00"/>
                </a:solidFill>
                <a:latin typeface="Cantata One"/>
                <a:ea typeface="Cantata One"/>
                <a:cs typeface="Cantata One"/>
                <a:sym typeface="Cantata One"/>
              </a:rPr>
              <a:t>Approach: Collaborative Filter</a:t>
            </a:r>
          </a:p>
          <a:p>
            <a:pPr marL="0" marR="0" lvl="0" indent="0" algn="ctr" rtl="0">
              <a:spcBef>
                <a:spcPts val="0"/>
              </a:spcBef>
              <a:buSzPct val="25000"/>
              <a:buNone/>
            </a:pPr>
            <a:r>
              <a:rPr lang="en-IN" sz="2800" b="1" dirty="0">
                <a:solidFill>
                  <a:srgbClr val="FFFF00"/>
                </a:solidFill>
                <a:latin typeface="Cantata One"/>
                <a:ea typeface="Cantata One"/>
                <a:cs typeface="Cantata One"/>
                <a:sym typeface="Cantata One"/>
              </a:rPr>
              <a:t>(Item – based , User-based)</a:t>
            </a:r>
          </a:p>
          <a:p>
            <a:pPr marL="0" marR="0" lvl="0" indent="0" algn="ctr" rtl="0">
              <a:spcBef>
                <a:spcPts val="0"/>
              </a:spcBef>
              <a:buNone/>
            </a:pPr>
            <a:endParaRPr sz="3600" b="1" dirty="0">
              <a:solidFill>
                <a:srgbClr val="FFFF00"/>
              </a:solidFill>
              <a:latin typeface="Cantata One"/>
              <a:ea typeface="Cantata One"/>
              <a:cs typeface="Cantata One"/>
              <a:sym typeface="Cantata One"/>
            </a:endParaRPr>
          </a:p>
        </p:txBody>
      </p:sp>
      <p:sp>
        <p:nvSpPr>
          <p:cNvPr id="126" name="Shape 126"/>
          <p:cNvSpPr txBox="1"/>
          <p:nvPr/>
        </p:nvSpPr>
        <p:spPr>
          <a:xfrm>
            <a:off x="3143240" y="4929198"/>
            <a:ext cx="342902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IN" sz="1800" b="1">
                <a:solidFill>
                  <a:srgbClr val="FFFF00"/>
                </a:solidFill>
                <a:latin typeface="Cantata One"/>
                <a:ea typeface="Cantata One"/>
                <a:cs typeface="Cantata One"/>
                <a:sym typeface="Cantata One"/>
              </a:rPr>
              <a:t>Cons</a:t>
            </a:r>
          </a:p>
        </p:txBody>
      </p:sp>
      <p:sp>
        <p:nvSpPr>
          <p:cNvPr id="127" name="Shape 127"/>
          <p:cNvSpPr txBox="1"/>
          <p:nvPr/>
        </p:nvSpPr>
        <p:spPr>
          <a:xfrm>
            <a:off x="214283" y="4421369"/>
            <a:ext cx="5156504" cy="584774"/>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No content required.</a:t>
            </a:r>
          </a:p>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can produce personalized recommendations.</a:t>
            </a:r>
          </a:p>
        </p:txBody>
      </p:sp>
      <p:sp>
        <p:nvSpPr>
          <p:cNvPr id="128" name="Shape 128"/>
          <p:cNvSpPr txBox="1"/>
          <p:nvPr/>
        </p:nvSpPr>
        <p:spPr>
          <a:xfrm>
            <a:off x="3143240" y="3929066"/>
            <a:ext cx="342902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IN" sz="1800" b="1" dirty="0">
              <a:solidFill>
                <a:srgbClr val="FFFF00"/>
              </a:solidFill>
              <a:latin typeface="Cantata One"/>
              <a:ea typeface="Cantata One"/>
              <a:cs typeface="Cantata One"/>
              <a:sym typeface="Cantata One"/>
            </a:endParaRPr>
          </a:p>
          <a:p>
            <a:pPr marL="0" marR="0" lvl="0" indent="0" algn="l" rtl="0">
              <a:spcBef>
                <a:spcPts val="0"/>
              </a:spcBef>
              <a:buSzPct val="25000"/>
              <a:buNone/>
            </a:pPr>
            <a:r>
              <a:rPr lang="en-IN" sz="1800" b="1" dirty="0">
                <a:solidFill>
                  <a:srgbClr val="FFFF00"/>
                </a:solidFill>
                <a:latin typeface="Cantata One"/>
                <a:ea typeface="Cantata One"/>
                <a:cs typeface="Cantata One"/>
                <a:sym typeface="Cantata One"/>
              </a:rPr>
              <a:t>Pros</a:t>
            </a:r>
          </a:p>
        </p:txBody>
      </p:sp>
      <p:sp>
        <p:nvSpPr>
          <p:cNvPr id="129" name="Shape 129"/>
          <p:cNvSpPr/>
          <p:nvPr/>
        </p:nvSpPr>
        <p:spPr>
          <a:xfrm>
            <a:off x="214282" y="5291728"/>
            <a:ext cx="5997332" cy="584774"/>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Cold start(doesn’t work if there are no ratings available)</a:t>
            </a:r>
          </a:p>
          <a:p>
            <a:pPr marL="342900" marR="0" lvl="0" indent="-342900" algn="l" rtl="0">
              <a:spcBef>
                <a:spcPts val="0"/>
              </a:spcBef>
              <a:buClr>
                <a:schemeClr val="lt1"/>
              </a:buClr>
              <a:buSzPct val="100000"/>
              <a:buFont typeface="Merriweather"/>
              <a:buAutoNum type="arabicPeriod"/>
            </a:pPr>
            <a:r>
              <a:rPr lang="en-IN" sz="1600" dirty="0">
                <a:solidFill>
                  <a:schemeClr val="lt1"/>
                </a:solidFill>
                <a:latin typeface="Merriweather"/>
                <a:ea typeface="Merriweather"/>
                <a:cs typeface="Merriweather"/>
                <a:sym typeface="Merriweather"/>
              </a:rPr>
              <a:t>sparsity</a:t>
            </a:r>
          </a:p>
        </p:txBody>
      </p:sp>
      <p:graphicFrame>
        <p:nvGraphicFramePr>
          <p:cNvPr id="9" name="Table 8"/>
          <p:cNvGraphicFramePr>
            <a:graphicFrameLocks noGrp="1"/>
          </p:cNvGraphicFramePr>
          <p:nvPr>
            <p:extLst>
              <p:ext uri="{D42A27DB-BD31-4B8C-83A1-F6EECF244321}">
                <p14:modId xmlns:p14="http://schemas.microsoft.com/office/powerpoint/2010/main" val="1647893239"/>
              </p:ext>
            </p:extLst>
          </p:nvPr>
        </p:nvGraphicFramePr>
        <p:xfrm>
          <a:off x="5533121" y="4232479"/>
          <a:ext cx="3141304" cy="1762770"/>
        </p:xfrm>
        <a:graphic>
          <a:graphicData uri="http://schemas.openxmlformats.org/drawingml/2006/table">
            <a:tbl>
              <a:tblPr firstRow="1" bandRow="1">
                <a:tableStyleId>{69C7853C-536D-4A76-A0AE-DD22124D55A5}</a:tableStyleId>
              </a:tblPr>
              <a:tblGrid>
                <a:gridCol w="785326">
                  <a:extLst>
                    <a:ext uri="{9D8B030D-6E8A-4147-A177-3AD203B41FA5}">
                      <a16:colId xmlns:a16="http://schemas.microsoft.com/office/drawing/2014/main" val="2442173958"/>
                    </a:ext>
                  </a:extLst>
                </a:gridCol>
                <a:gridCol w="785326">
                  <a:extLst>
                    <a:ext uri="{9D8B030D-6E8A-4147-A177-3AD203B41FA5}">
                      <a16:colId xmlns:a16="http://schemas.microsoft.com/office/drawing/2014/main" val="3186329503"/>
                    </a:ext>
                  </a:extLst>
                </a:gridCol>
                <a:gridCol w="785326">
                  <a:extLst>
                    <a:ext uri="{9D8B030D-6E8A-4147-A177-3AD203B41FA5}">
                      <a16:colId xmlns:a16="http://schemas.microsoft.com/office/drawing/2014/main" val="2877057055"/>
                    </a:ext>
                  </a:extLst>
                </a:gridCol>
                <a:gridCol w="785326">
                  <a:extLst>
                    <a:ext uri="{9D8B030D-6E8A-4147-A177-3AD203B41FA5}">
                      <a16:colId xmlns:a16="http://schemas.microsoft.com/office/drawing/2014/main" val="698675980"/>
                    </a:ext>
                  </a:extLst>
                </a:gridCol>
              </a:tblGrid>
              <a:tr h="587590">
                <a:tc>
                  <a:txBody>
                    <a:bodyPr/>
                    <a:lstStyle/>
                    <a:p>
                      <a:endParaRPr lang="en-US" dirty="0"/>
                    </a:p>
                  </a:txBody>
                  <a:tcPr/>
                </a:tc>
                <a:tc>
                  <a:txBody>
                    <a:bodyPr/>
                    <a:lstStyle/>
                    <a:p>
                      <a:r>
                        <a:rPr lang="en-US" dirty="0"/>
                        <a:t>Item 1</a:t>
                      </a:r>
                    </a:p>
                  </a:txBody>
                  <a:tcPr/>
                </a:tc>
                <a:tc>
                  <a:txBody>
                    <a:bodyPr/>
                    <a:lstStyle/>
                    <a:p>
                      <a:r>
                        <a:rPr lang="en-US" dirty="0"/>
                        <a:t>Item 2</a:t>
                      </a:r>
                    </a:p>
                  </a:txBody>
                  <a:tcPr/>
                </a:tc>
                <a:tc>
                  <a:txBody>
                    <a:bodyPr/>
                    <a:lstStyle/>
                    <a:p>
                      <a:r>
                        <a:rPr lang="en-US" dirty="0"/>
                        <a:t>Items3</a:t>
                      </a:r>
                    </a:p>
                  </a:txBody>
                  <a:tcPr/>
                </a:tc>
                <a:extLst>
                  <a:ext uri="{0D108BD9-81ED-4DB2-BD59-A6C34878D82A}">
                    <a16:rowId xmlns:a16="http://schemas.microsoft.com/office/drawing/2014/main" val="669795922"/>
                  </a:ext>
                </a:extLst>
              </a:tr>
              <a:tr h="587590">
                <a:tc>
                  <a:txBody>
                    <a:bodyPr/>
                    <a:lstStyle/>
                    <a:p>
                      <a:r>
                        <a:rPr lang="en-US" dirty="0"/>
                        <a:t>User 1</a:t>
                      </a:r>
                    </a:p>
                  </a:txBody>
                  <a:tcPr/>
                </a:tc>
                <a:tc>
                  <a:txBody>
                    <a:bodyPr/>
                    <a:lstStyle/>
                    <a:p>
                      <a:r>
                        <a:rPr lang="en-US" dirty="0"/>
                        <a:t>4</a:t>
                      </a:r>
                    </a:p>
                  </a:txBody>
                  <a:tcPr/>
                </a:tc>
                <a:tc>
                  <a:txBody>
                    <a:bodyPr/>
                    <a:lstStyle/>
                    <a:p>
                      <a:r>
                        <a:rPr lang="en-US" dirty="0"/>
                        <a:t>2</a:t>
                      </a:r>
                    </a:p>
                  </a:txBody>
                  <a:tcPr/>
                </a:tc>
                <a:tc>
                  <a:txBody>
                    <a:bodyPr/>
                    <a:lstStyle/>
                    <a:p>
                      <a:r>
                        <a:rPr lang="en-US" dirty="0"/>
                        <a:t>?</a:t>
                      </a:r>
                    </a:p>
                  </a:txBody>
                  <a:tcPr/>
                </a:tc>
                <a:extLst>
                  <a:ext uri="{0D108BD9-81ED-4DB2-BD59-A6C34878D82A}">
                    <a16:rowId xmlns:a16="http://schemas.microsoft.com/office/drawing/2014/main" val="3613070551"/>
                  </a:ext>
                </a:extLst>
              </a:tr>
              <a:tr h="587590">
                <a:tc>
                  <a:txBody>
                    <a:bodyPr/>
                    <a:lstStyle/>
                    <a:p>
                      <a:r>
                        <a:rPr lang="en-US" dirty="0"/>
                        <a:t>User 2</a:t>
                      </a:r>
                    </a:p>
                  </a:txBody>
                  <a:tcPr/>
                </a:tc>
                <a:tc>
                  <a:txBody>
                    <a:bodyPr/>
                    <a:lstStyle/>
                    <a:p>
                      <a:r>
                        <a:rPr lang="en-US" dirty="0"/>
                        <a:t>5</a:t>
                      </a:r>
                    </a:p>
                  </a:txBody>
                  <a:tcPr/>
                </a:tc>
                <a:tc>
                  <a:txBody>
                    <a:bodyPr/>
                    <a:lstStyle/>
                    <a:p>
                      <a:r>
                        <a:rPr lang="en-US" dirty="0"/>
                        <a:t>?</a:t>
                      </a:r>
                    </a:p>
                  </a:txBody>
                  <a:tcPr/>
                </a:tc>
                <a:tc>
                  <a:txBody>
                    <a:bodyPr/>
                    <a:lstStyle/>
                    <a:p>
                      <a:r>
                        <a:rPr lang="en-US" dirty="0"/>
                        <a:t>3</a:t>
                      </a:r>
                    </a:p>
                  </a:txBody>
                  <a:tcPr/>
                </a:tc>
                <a:extLst>
                  <a:ext uri="{0D108BD9-81ED-4DB2-BD59-A6C34878D82A}">
                    <a16:rowId xmlns:a16="http://schemas.microsoft.com/office/drawing/2014/main" val="2632297026"/>
                  </a:ext>
                </a:extLst>
              </a:tr>
            </a:tbl>
          </a:graphicData>
        </a:graphic>
      </p:graphicFrame>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428595" y="428604"/>
            <a:ext cx="8358246" cy="175432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3600" b="1">
                <a:solidFill>
                  <a:srgbClr val="FFFF00"/>
                </a:solidFill>
                <a:latin typeface="Cantata One"/>
                <a:ea typeface="Cantata One"/>
                <a:cs typeface="Cantata One"/>
                <a:sym typeface="Cantata One"/>
              </a:rPr>
              <a:t>Approach: Proposed Algorithm</a:t>
            </a:r>
          </a:p>
          <a:p>
            <a:pPr marL="0" marR="0" lvl="0" indent="0" algn="ctr" rtl="0">
              <a:spcBef>
                <a:spcPts val="0"/>
              </a:spcBef>
              <a:buSzPct val="25000"/>
              <a:buNone/>
            </a:pPr>
            <a:r>
              <a:rPr lang="en-IN" sz="3600" b="1">
                <a:solidFill>
                  <a:srgbClr val="FFFF00"/>
                </a:solidFill>
                <a:latin typeface="Cantata One"/>
                <a:ea typeface="Cantata One"/>
                <a:cs typeface="Cantata One"/>
                <a:sym typeface="Cantata One"/>
              </a:rPr>
              <a:t>-Hybrid System</a:t>
            </a:r>
          </a:p>
          <a:p>
            <a:pPr marL="0" marR="0" lvl="0" indent="0" algn="ctr" rtl="0">
              <a:spcBef>
                <a:spcPts val="0"/>
              </a:spcBef>
              <a:buNone/>
            </a:pPr>
            <a:endParaRPr sz="3600" b="1">
              <a:solidFill>
                <a:srgbClr val="FFFF00"/>
              </a:solidFill>
              <a:latin typeface="Cantata One"/>
              <a:ea typeface="Cantata One"/>
              <a:cs typeface="Cantata One"/>
              <a:sym typeface="Cantata One"/>
            </a:endParaRPr>
          </a:p>
        </p:txBody>
      </p:sp>
      <p:sp>
        <p:nvSpPr>
          <p:cNvPr id="135" name="Shape 135"/>
          <p:cNvSpPr/>
          <p:nvPr/>
        </p:nvSpPr>
        <p:spPr>
          <a:xfrm>
            <a:off x="357158" y="1928801"/>
            <a:ext cx="8143931" cy="4154983"/>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Merriweather"/>
              <a:buNone/>
            </a:pPr>
            <a:r>
              <a:rPr lang="en-IN" sz="2800" b="1" i="0" u="none" strike="noStrike" cap="none" dirty="0">
                <a:solidFill>
                  <a:schemeClr val="lt1"/>
                </a:solidFill>
                <a:latin typeface="Merriweather"/>
                <a:ea typeface="Merriweather"/>
                <a:cs typeface="Merriweather"/>
                <a:sym typeface="Merriweather"/>
              </a:rPr>
              <a:t>Step-1</a:t>
            </a:r>
          </a:p>
          <a:p>
            <a:pPr marL="0" marR="0" lvl="0" indent="0" algn="ctr" rtl="0">
              <a:lnSpc>
                <a:spcPct val="100000"/>
              </a:lnSpc>
              <a:spcBef>
                <a:spcPts val="0"/>
              </a:spcBef>
              <a:spcAft>
                <a:spcPts val="0"/>
              </a:spcAft>
              <a:buClr>
                <a:schemeClr val="lt1"/>
              </a:buClr>
              <a:buFont typeface="Merriweather"/>
              <a:buNone/>
            </a:pPr>
            <a:endParaRPr sz="2800" b="0" i="0" u="none" strike="noStrike" cap="none"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lt1"/>
              </a:buClr>
              <a:buSzPct val="25000"/>
              <a:buFont typeface="Merriweather"/>
              <a:buNone/>
            </a:pPr>
            <a:r>
              <a:rPr lang="en-IN" sz="1600" dirty="0">
                <a:solidFill>
                  <a:schemeClr val="lt1"/>
                </a:solidFill>
                <a:latin typeface="Merriweather"/>
                <a:ea typeface="Merriweather"/>
                <a:cs typeface="Merriweather"/>
                <a:sym typeface="Merriweather"/>
              </a:rPr>
              <a:t>Use Content based system  features </a:t>
            </a:r>
            <a:r>
              <a:rPr lang="en-IN" sz="1600" dirty="0" err="1">
                <a:solidFill>
                  <a:schemeClr val="lt1"/>
                </a:solidFill>
                <a:latin typeface="Merriweather"/>
                <a:ea typeface="Merriweather"/>
                <a:cs typeface="Merriweather"/>
                <a:sym typeface="Merriweather"/>
              </a:rPr>
              <a:t>i.e</a:t>
            </a:r>
            <a:r>
              <a:rPr lang="en-IN" sz="1600" dirty="0">
                <a:solidFill>
                  <a:schemeClr val="lt1"/>
                </a:solidFill>
                <a:latin typeface="Merriweather"/>
                <a:ea typeface="Merriweather"/>
                <a:cs typeface="Merriweather"/>
                <a:sym typeface="Merriweather"/>
              </a:rPr>
              <a:t> the user profile obtained from TF-IDF matrix and previous utility matrix to get predictions</a:t>
            </a:r>
          </a:p>
          <a:p>
            <a:pPr marL="0" marR="0" lvl="0" indent="0" algn="l" rtl="0">
              <a:spcBef>
                <a:spcPts val="0"/>
              </a:spcBef>
              <a:spcAft>
                <a:spcPts val="0"/>
              </a:spcAft>
              <a:buSzPct val="25000"/>
              <a:buNone/>
            </a:pPr>
            <a:r>
              <a:rPr lang="en-IN" sz="1600" dirty="0">
                <a:solidFill>
                  <a:schemeClr val="lt1"/>
                </a:solidFill>
                <a:latin typeface="Merriweather"/>
                <a:ea typeface="Merriweather"/>
                <a:cs typeface="Merriweather"/>
                <a:sym typeface="Merriweather"/>
              </a:rPr>
              <a:t>	</a:t>
            </a:r>
          </a:p>
          <a:p>
            <a:pPr marL="0" marR="0" lvl="0" indent="0" algn="l" rtl="0">
              <a:spcBef>
                <a:spcPts val="0"/>
              </a:spcBef>
              <a:spcAft>
                <a:spcPts val="0"/>
              </a:spcAft>
              <a:buNone/>
            </a:pPr>
            <a:endParaRPr sz="1600"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lt1"/>
              </a:buClr>
              <a:buFont typeface="Merriweather"/>
              <a:buNone/>
            </a:pPr>
            <a:endParaRPr sz="1600" b="0" i="0" u="none" strike="noStrike" cap="none" dirty="0">
              <a:solidFill>
                <a:schemeClr val="lt1"/>
              </a:solidFill>
              <a:latin typeface="Merriweather"/>
              <a:ea typeface="Merriweather"/>
              <a:cs typeface="Merriweather"/>
              <a:sym typeface="Merriweather"/>
            </a:endParaRPr>
          </a:p>
          <a:p>
            <a:pPr marL="0" marR="0" lvl="0" indent="0" algn="ctr" rtl="0">
              <a:lnSpc>
                <a:spcPct val="100000"/>
              </a:lnSpc>
              <a:spcBef>
                <a:spcPts val="0"/>
              </a:spcBef>
              <a:spcAft>
                <a:spcPts val="0"/>
              </a:spcAft>
              <a:buClr>
                <a:schemeClr val="lt1"/>
              </a:buClr>
              <a:buSzPct val="25000"/>
              <a:buFont typeface="Merriweather"/>
              <a:buNone/>
            </a:pPr>
            <a:r>
              <a:rPr lang="en-IN" sz="2400" b="1" i="0" u="none" strike="noStrike" cap="none" dirty="0">
                <a:solidFill>
                  <a:schemeClr val="lt1"/>
                </a:solidFill>
                <a:latin typeface="Merriweather"/>
                <a:ea typeface="Merriweather"/>
                <a:cs typeface="Merriweather"/>
                <a:sym typeface="Merriweather"/>
              </a:rPr>
              <a:t>Step-2</a:t>
            </a:r>
          </a:p>
          <a:p>
            <a:pPr marL="0" marR="0" lvl="0" indent="0" algn="ctr" rtl="0">
              <a:lnSpc>
                <a:spcPct val="100000"/>
              </a:lnSpc>
              <a:spcBef>
                <a:spcPts val="0"/>
              </a:spcBef>
              <a:spcAft>
                <a:spcPts val="0"/>
              </a:spcAft>
              <a:buClr>
                <a:schemeClr val="lt1"/>
              </a:buClr>
              <a:buFont typeface="Merriweather"/>
              <a:buNone/>
            </a:pPr>
            <a:endParaRPr sz="2400"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lt1"/>
              </a:buClr>
              <a:buSzPct val="25000"/>
              <a:buFont typeface="Merriweather"/>
              <a:buNone/>
            </a:pPr>
            <a:r>
              <a:rPr lang="en-IN" sz="1600" dirty="0">
                <a:solidFill>
                  <a:schemeClr val="lt1"/>
                </a:solidFill>
                <a:latin typeface="Merriweather"/>
                <a:ea typeface="Merriweather"/>
                <a:cs typeface="Merriweather"/>
                <a:sym typeface="Merriweather"/>
              </a:rPr>
              <a:t>Compute the similarity between items of utility matrix using factorization method.</a:t>
            </a:r>
          </a:p>
          <a:p>
            <a:pPr marL="0" marR="0" lvl="0" indent="0" algn="l" rtl="0">
              <a:lnSpc>
                <a:spcPct val="100000"/>
              </a:lnSpc>
              <a:spcBef>
                <a:spcPts val="0"/>
              </a:spcBef>
              <a:spcAft>
                <a:spcPts val="0"/>
              </a:spcAft>
              <a:buClr>
                <a:schemeClr val="lt1"/>
              </a:buClr>
              <a:buFont typeface="Merriweather"/>
              <a:buNone/>
            </a:pPr>
            <a:endParaRPr sz="1600" dirty="0">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lt1"/>
              </a:buClr>
              <a:buFont typeface="Merriweather"/>
              <a:buNone/>
            </a:pPr>
            <a:endParaRPr sz="1600" dirty="0">
              <a:solidFill>
                <a:schemeClr val="lt1"/>
              </a:solidFill>
              <a:latin typeface="Merriweather"/>
              <a:ea typeface="Merriweather"/>
              <a:cs typeface="Merriweather"/>
              <a:sym typeface="Merriweather"/>
            </a:endParaRPr>
          </a:p>
          <a:p>
            <a:pPr marL="0" marR="0" lvl="0" indent="0" algn="l" rtl="0">
              <a:spcBef>
                <a:spcPts val="0"/>
              </a:spcBef>
              <a:spcAft>
                <a:spcPts val="0"/>
              </a:spcAft>
              <a:buSzPct val="25000"/>
              <a:buNone/>
            </a:pPr>
            <a:r>
              <a:rPr lang="en-IN" sz="1600" dirty="0">
                <a:solidFill>
                  <a:schemeClr val="lt1"/>
                </a:solidFill>
                <a:latin typeface="Merriweather"/>
                <a:ea typeface="Merriweather"/>
                <a:cs typeface="Merriweather"/>
                <a:sym typeface="Merriweather"/>
              </a:rPr>
              <a:t> </a:t>
            </a:r>
          </a:p>
          <a:p>
            <a:pPr marL="0" marR="0" lvl="0" indent="0" algn="l" rtl="0">
              <a:lnSpc>
                <a:spcPct val="100000"/>
              </a:lnSpc>
              <a:spcBef>
                <a:spcPts val="0"/>
              </a:spcBef>
              <a:spcAft>
                <a:spcPts val="0"/>
              </a:spcAft>
              <a:buClr>
                <a:schemeClr val="lt1"/>
              </a:buClr>
              <a:buFont typeface="Merriweather"/>
              <a:buNone/>
            </a:pPr>
            <a:endParaRPr sz="1600" b="0" i="0" u="none" strike="noStrike" cap="none" dirty="0">
              <a:solidFill>
                <a:schemeClr val="lt1"/>
              </a:solidFill>
              <a:latin typeface="Merriweather"/>
              <a:ea typeface="Merriweather"/>
              <a:cs typeface="Merriweather"/>
              <a:sym typeface="Merriweathe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p:nvPr/>
        </p:nvSpPr>
        <p:spPr>
          <a:xfrm>
            <a:off x="1714480" y="357165"/>
            <a:ext cx="6429420"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2800" b="1" cap="none" dirty="0">
                <a:solidFill>
                  <a:srgbClr val="FFFF00"/>
                </a:solidFill>
                <a:latin typeface="Cantata One"/>
                <a:ea typeface="Cantata One"/>
                <a:cs typeface="Cantata One"/>
                <a:sym typeface="Cantata One"/>
              </a:rPr>
              <a:t>Results and Performance</a:t>
            </a:r>
          </a:p>
        </p:txBody>
      </p:sp>
      <p:sp>
        <p:nvSpPr>
          <p:cNvPr id="2" name="TextBox 1"/>
          <p:cNvSpPr txBox="1"/>
          <p:nvPr/>
        </p:nvSpPr>
        <p:spPr>
          <a:xfrm>
            <a:off x="724405" y="4478375"/>
            <a:ext cx="7882757" cy="2062103"/>
          </a:xfrm>
          <a:prstGeom prst="rect">
            <a:avLst/>
          </a:prstGeom>
          <a:noFill/>
        </p:spPr>
        <p:txBody>
          <a:bodyPr wrap="square" rtlCol="0">
            <a:spAutoFit/>
          </a:bodyPr>
          <a:lstStyle/>
          <a:p>
            <a:pPr lvl="0" algn="ctr"/>
            <a:r>
              <a:rPr lang="en-IN" dirty="0">
                <a:solidFill>
                  <a:srgbClr val="FFFF00"/>
                </a:solidFill>
                <a:latin typeface="Merriweather"/>
                <a:ea typeface="Merriweather"/>
                <a:cs typeface="Merriweather"/>
                <a:sym typeface="Merriweather"/>
              </a:rPr>
              <a:t>TOP RECOMMENDATIONS (</a:t>
            </a:r>
            <a:r>
              <a:rPr lang="en-IN" i="1" dirty="0">
                <a:solidFill>
                  <a:srgbClr val="FFFF00"/>
                </a:solidFill>
                <a:latin typeface="Merriweather"/>
                <a:ea typeface="Merriweather"/>
                <a:cs typeface="Merriweather"/>
                <a:sym typeface="Merriweather"/>
              </a:rPr>
              <a:t>single user – sample )</a:t>
            </a:r>
            <a:endParaRPr lang="en-IN" dirty="0">
              <a:solidFill>
                <a:srgbClr val="FFFF00"/>
              </a:solidFill>
              <a:latin typeface="Merriweather"/>
              <a:ea typeface="Merriweather"/>
              <a:cs typeface="Merriweather"/>
              <a:sym typeface="Merriweather"/>
            </a:endParaRPr>
          </a:p>
          <a:p>
            <a:endParaRPr lang="en-US" dirty="0">
              <a:solidFill>
                <a:schemeClr val="lt1"/>
              </a:solidFill>
              <a:latin typeface="Merriweather"/>
              <a:ea typeface="Merriweather"/>
              <a:cs typeface="Merriweather"/>
            </a:endParaRPr>
          </a:p>
          <a:p>
            <a:r>
              <a:rPr lang="en-US" sz="1200" dirty="0">
                <a:solidFill>
                  <a:schemeClr val="lt1"/>
                </a:solidFill>
                <a:latin typeface="Merriweather"/>
                <a:ea typeface="Merriweather"/>
                <a:cs typeface="Merriweather"/>
              </a:rPr>
              <a:t>User: A1MVH1WLYDHZ49</a:t>
            </a:r>
            <a:br>
              <a:rPr lang="en-US" sz="1200" dirty="0">
                <a:solidFill>
                  <a:schemeClr val="lt1"/>
                </a:solidFill>
                <a:latin typeface="Merriweather"/>
                <a:ea typeface="Merriweather"/>
                <a:cs typeface="Merriweather"/>
              </a:rPr>
            </a:br>
            <a:br>
              <a:rPr lang="en-US" sz="1200" dirty="0">
                <a:solidFill>
                  <a:schemeClr val="lt1"/>
                </a:solidFill>
                <a:latin typeface="Merriweather"/>
                <a:ea typeface="Merriweather"/>
                <a:cs typeface="Merriweather"/>
              </a:rPr>
            </a:br>
            <a:r>
              <a:rPr lang="en-US" sz="1200" dirty="0">
                <a:solidFill>
                  <a:schemeClr val="lt1"/>
                </a:solidFill>
                <a:latin typeface="Merriweather"/>
                <a:ea typeface="Merriweather"/>
                <a:cs typeface="Merriweather"/>
              </a:rPr>
              <a:t>Top 5 item recommendations: </a:t>
            </a:r>
            <a:br>
              <a:rPr lang="en-US" sz="1200" dirty="0">
                <a:solidFill>
                  <a:schemeClr val="lt1"/>
                </a:solidFill>
                <a:latin typeface="Merriweather"/>
                <a:ea typeface="Merriweather"/>
                <a:cs typeface="Merriweather"/>
              </a:rPr>
            </a:br>
            <a:r>
              <a:rPr lang="en-US" sz="1200" dirty="0">
                <a:solidFill>
                  <a:schemeClr val="lt1"/>
                </a:solidFill>
                <a:latin typeface="Merriweather"/>
                <a:ea typeface="Merriweather"/>
                <a:cs typeface="Merriweather"/>
              </a:rPr>
              <a:t>item-B00JBIVXGC</a:t>
            </a:r>
            <a:br>
              <a:rPr lang="en-US" sz="1200" dirty="0">
                <a:solidFill>
                  <a:schemeClr val="lt1"/>
                </a:solidFill>
                <a:latin typeface="Merriweather"/>
                <a:ea typeface="Merriweather"/>
                <a:cs typeface="Merriweather"/>
              </a:rPr>
            </a:br>
            <a:r>
              <a:rPr lang="en-US" sz="1200" dirty="0">
                <a:solidFill>
                  <a:schemeClr val="lt1"/>
                </a:solidFill>
                <a:latin typeface="Merriweather"/>
                <a:ea typeface="Merriweather"/>
                <a:cs typeface="Merriweather"/>
              </a:rPr>
              <a:t>item-B00GTSM8FW</a:t>
            </a:r>
            <a:br>
              <a:rPr lang="en-US" sz="1200" dirty="0">
                <a:solidFill>
                  <a:schemeClr val="lt1"/>
                </a:solidFill>
                <a:latin typeface="Merriweather"/>
                <a:ea typeface="Merriweather"/>
                <a:cs typeface="Merriweather"/>
              </a:rPr>
            </a:br>
            <a:r>
              <a:rPr lang="en-US" sz="1200" dirty="0">
                <a:solidFill>
                  <a:schemeClr val="lt1"/>
                </a:solidFill>
                <a:latin typeface="Merriweather"/>
                <a:ea typeface="Merriweather"/>
                <a:cs typeface="Merriweather"/>
              </a:rPr>
              <a:t>item-B00CPWTRGE</a:t>
            </a:r>
            <a:br>
              <a:rPr lang="en-US" sz="1200" dirty="0">
                <a:solidFill>
                  <a:schemeClr val="lt1"/>
                </a:solidFill>
                <a:latin typeface="Merriweather"/>
                <a:ea typeface="Merriweather"/>
                <a:cs typeface="Merriweather"/>
              </a:rPr>
            </a:br>
            <a:r>
              <a:rPr lang="en-US" sz="1200" dirty="0">
                <a:solidFill>
                  <a:schemeClr val="lt1"/>
                </a:solidFill>
                <a:latin typeface="Merriweather"/>
                <a:ea typeface="Merriweather"/>
                <a:cs typeface="Merriweather"/>
              </a:rPr>
              <a:t>item-B00BZ4X3ZE</a:t>
            </a:r>
            <a:br>
              <a:rPr lang="en-US" sz="1200" dirty="0">
                <a:solidFill>
                  <a:schemeClr val="lt1"/>
                </a:solidFill>
                <a:latin typeface="Merriweather"/>
                <a:ea typeface="Merriweather"/>
                <a:cs typeface="Merriweather"/>
              </a:rPr>
            </a:br>
            <a:r>
              <a:rPr lang="en-US" sz="1200" dirty="0">
                <a:solidFill>
                  <a:schemeClr val="lt1"/>
                </a:solidFill>
                <a:latin typeface="Merriweather"/>
                <a:ea typeface="Merriweather"/>
                <a:cs typeface="Merriweather"/>
              </a:rPr>
              <a:t>item-B009ZX8ZJG</a:t>
            </a:r>
          </a:p>
        </p:txBody>
      </p:sp>
      <p:graphicFrame>
        <p:nvGraphicFramePr>
          <p:cNvPr id="3" name="Table 2"/>
          <p:cNvGraphicFramePr>
            <a:graphicFrameLocks noGrp="1"/>
          </p:cNvGraphicFramePr>
          <p:nvPr>
            <p:extLst>
              <p:ext uri="{D42A27DB-BD31-4B8C-83A1-F6EECF244321}">
                <p14:modId xmlns:p14="http://schemas.microsoft.com/office/powerpoint/2010/main" val="2033163721"/>
              </p:ext>
            </p:extLst>
          </p:nvPr>
        </p:nvGraphicFramePr>
        <p:xfrm>
          <a:off x="1040524" y="838555"/>
          <a:ext cx="7103376" cy="3691128"/>
        </p:xfrm>
        <a:graphic>
          <a:graphicData uri="http://schemas.openxmlformats.org/drawingml/2006/table">
            <a:tbl>
              <a:tblPr/>
              <a:tblGrid>
                <a:gridCol w="2473700">
                  <a:extLst>
                    <a:ext uri="{9D8B030D-6E8A-4147-A177-3AD203B41FA5}">
                      <a16:colId xmlns:a16="http://schemas.microsoft.com/office/drawing/2014/main" val="4151066713"/>
                    </a:ext>
                  </a:extLst>
                </a:gridCol>
                <a:gridCol w="1792865">
                  <a:extLst>
                    <a:ext uri="{9D8B030D-6E8A-4147-A177-3AD203B41FA5}">
                      <a16:colId xmlns:a16="http://schemas.microsoft.com/office/drawing/2014/main" val="4217713575"/>
                    </a:ext>
                  </a:extLst>
                </a:gridCol>
                <a:gridCol w="2836811">
                  <a:extLst>
                    <a:ext uri="{9D8B030D-6E8A-4147-A177-3AD203B41FA5}">
                      <a16:colId xmlns:a16="http://schemas.microsoft.com/office/drawing/2014/main" val="4289276357"/>
                    </a:ext>
                  </a:extLst>
                </a:gridCol>
              </a:tblGrid>
              <a:tr h="287980">
                <a:tc gridSpan="3">
                  <a:txBody>
                    <a:bodyPr/>
                    <a:lstStyle/>
                    <a:p>
                      <a:pPr marL="63500" algn="ctr" rtl="0" fontAlgn="t">
                        <a:spcBef>
                          <a:spcPts val="0"/>
                        </a:spcBef>
                        <a:spcAft>
                          <a:spcPts val="0"/>
                        </a:spcAft>
                      </a:pPr>
                      <a:r>
                        <a:rPr lang="en-US" sz="1200" b="0" i="0" u="none" strike="noStrike" cap="none" dirty="0">
                          <a:solidFill>
                            <a:srgbClr val="00B0F0"/>
                          </a:solidFill>
                          <a:latin typeface="Merriweather"/>
                          <a:ea typeface="Merriweather"/>
                          <a:cs typeface="Merriweather"/>
                          <a:sym typeface="Arial"/>
                        </a:rPr>
                        <a:t>Neighborhood Size(k=30)</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5030938"/>
                  </a:ext>
                </a:extLst>
              </a:tr>
              <a:tr h="287980">
                <a:tc>
                  <a:txBody>
                    <a:bodyPr/>
                    <a:lstStyle/>
                    <a:p>
                      <a:pPr algn="ctr" rtl="0" fontAlgn="t">
                        <a:spcBef>
                          <a:spcPts val="0"/>
                        </a:spcBef>
                        <a:spcAft>
                          <a:spcPts val="0"/>
                        </a:spcAft>
                      </a:pPr>
                      <a:r>
                        <a:rPr lang="en-US" sz="1200" b="0" i="0" u="none" strike="noStrike" cap="none" dirty="0">
                          <a:solidFill>
                            <a:srgbClr val="FFFF00"/>
                          </a:solidFill>
                          <a:latin typeface="Merriweather"/>
                          <a:ea typeface="Merriweather"/>
                          <a:cs typeface="Merriweather"/>
                          <a:sym typeface="Arial"/>
                        </a:rPr>
                        <a:t>Algorithm</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rgbClr val="FFFF00"/>
                          </a:solidFill>
                          <a:latin typeface="Merriweather"/>
                          <a:ea typeface="Merriweather"/>
                          <a:cs typeface="Merriweather"/>
                          <a:sym typeface="Arial"/>
                        </a:rPr>
                        <a:t>MAE</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rgbClr val="FFFF00"/>
                          </a:solidFill>
                          <a:latin typeface="Merriweather"/>
                          <a:ea typeface="Merriweather"/>
                          <a:cs typeface="Merriweather"/>
                          <a:sym typeface="Arial"/>
                        </a:rPr>
                        <a:t>RMSE</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423"/>
                  </a:ext>
                </a:extLst>
              </a:tr>
              <a:tr h="287980">
                <a:tc>
                  <a:txBody>
                    <a:bodyPr/>
                    <a:lstStyle/>
                    <a:p>
                      <a:pPr algn="ctr" rtl="0" fontAlgn="t">
                        <a:spcBef>
                          <a:spcPts val="0"/>
                        </a:spcBef>
                        <a:spcAft>
                          <a:spcPts val="0"/>
                        </a:spcAft>
                      </a:pPr>
                      <a:r>
                        <a:rPr lang="en-US" sz="1200" b="0" i="0" u="none" strike="noStrike" cap="none" dirty="0">
                          <a:solidFill>
                            <a:schemeClr val="lt1"/>
                          </a:solidFill>
                          <a:latin typeface="Merriweather"/>
                          <a:ea typeface="Merriweather"/>
                          <a:cs typeface="Merriweather"/>
                          <a:sym typeface="Arial"/>
                        </a:rPr>
                        <a:t>Item - Based CF</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lnSpc>
                          <a:spcPct val="115000"/>
                        </a:lnSpc>
                      </a:pPr>
                      <a:r>
                        <a:rPr lang="en-US" sz="1200" b="0" i="0" u="none" strike="noStrike" cap="none" dirty="0">
                          <a:solidFill>
                            <a:schemeClr val="lt1"/>
                          </a:solidFill>
                          <a:latin typeface="Merriweather"/>
                          <a:ea typeface="Merriweather"/>
                          <a:cs typeface="Merriweather"/>
                          <a:sym typeface="Arial"/>
                        </a:rPr>
                        <a:t>7.216365</a:t>
                      </a:r>
                    </a:p>
                  </a:txBody>
                  <a:tcPr marL="66675" marR="66675" marT="66675" marB="6667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lnSpc>
                          <a:spcPct val="115000"/>
                        </a:lnSpc>
                      </a:pPr>
                      <a:r>
                        <a:rPr lang="en-US" sz="1200" b="0" i="0" u="none" strike="noStrike" cap="none" dirty="0">
                          <a:solidFill>
                            <a:schemeClr val="lt1"/>
                          </a:solidFill>
                          <a:latin typeface="Merriweather"/>
                          <a:ea typeface="Merriweather"/>
                          <a:cs typeface="Merriweather"/>
                          <a:sym typeface="Arial"/>
                        </a:rPr>
                        <a:t>0.14768</a:t>
                      </a:r>
                    </a:p>
                  </a:txBody>
                  <a:tcPr marL="66675" marR="66675" marT="66675" marB="6667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06554"/>
                  </a:ext>
                </a:extLst>
              </a:tr>
              <a:tr h="287980">
                <a:tc>
                  <a:txBody>
                    <a:bodyPr/>
                    <a:lstStyle/>
                    <a:p>
                      <a:pPr algn="ctr" rtl="0" fontAlgn="t">
                        <a:spcBef>
                          <a:spcPts val="0"/>
                        </a:spcBef>
                        <a:spcAft>
                          <a:spcPts val="0"/>
                        </a:spcAft>
                      </a:pPr>
                      <a:r>
                        <a:rPr lang="en-US" sz="1200" b="0" i="0" u="none" strike="noStrike" cap="none">
                          <a:solidFill>
                            <a:schemeClr val="lt1"/>
                          </a:solidFill>
                          <a:latin typeface="Merriweather"/>
                          <a:ea typeface="Merriweather"/>
                          <a:cs typeface="Merriweather"/>
                          <a:sym typeface="Arial"/>
                        </a:rPr>
                        <a:t>User - Based CF</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lnSpc>
                          <a:spcPct val="115000"/>
                        </a:lnSpc>
                      </a:pPr>
                      <a:r>
                        <a:rPr lang="en-US" sz="1200" b="0" i="0" u="none" strike="noStrike" cap="none">
                          <a:solidFill>
                            <a:schemeClr val="lt1"/>
                          </a:solidFill>
                          <a:latin typeface="Merriweather"/>
                          <a:ea typeface="Merriweather"/>
                          <a:cs typeface="Merriweather"/>
                          <a:sym typeface="Arial"/>
                        </a:rPr>
                        <a:t>3.84303</a:t>
                      </a:r>
                    </a:p>
                  </a:txBody>
                  <a:tcPr marL="66675" marR="66675" marT="66675" marB="6667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lnSpc>
                          <a:spcPct val="115000"/>
                        </a:lnSpc>
                      </a:pPr>
                      <a:r>
                        <a:rPr lang="en-US" sz="1200" b="0" i="0" u="none" strike="noStrike" cap="none" dirty="0">
                          <a:solidFill>
                            <a:schemeClr val="lt1"/>
                          </a:solidFill>
                          <a:latin typeface="Merriweather"/>
                          <a:ea typeface="Merriweather"/>
                          <a:cs typeface="Merriweather"/>
                          <a:sym typeface="Arial"/>
                        </a:rPr>
                        <a:t>0.09077</a:t>
                      </a:r>
                    </a:p>
                  </a:txBody>
                  <a:tcPr marL="66675" marR="66675" marT="66675" marB="6667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771516"/>
                  </a:ext>
                </a:extLst>
              </a:tr>
              <a:tr h="287980">
                <a:tc>
                  <a:txBody>
                    <a:bodyPr/>
                    <a:lstStyle/>
                    <a:p>
                      <a:pPr algn="ctr" rtl="0" fontAlgn="t">
                        <a:spcBef>
                          <a:spcPts val="0"/>
                        </a:spcBef>
                        <a:spcAft>
                          <a:spcPts val="0"/>
                        </a:spcAft>
                      </a:pPr>
                      <a:r>
                        <a:rPr lang="en-US" sz="1200" b="0" i="0" u="none" strike="noStrike" cap="none">
                          <a:solidFill>
                            <a:schemeClr val="lt1"/>
                          </a:solidFill>
                          <a:latin typeface="Merriweather"/>
                          <a:ea typeface="Merriweather"/>
                          <a:cs typeface="Merriweather"/>
                          <a:sym typeface="Arial"/>
                        </a:rPr>
                        <a:t>Content - Based</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lnSpc>
                          <a:spcPct val="115000"/>
                        </a:lnSpc>
                      </a:pPr>
                      <a:r>
                        <a:rPr lang="en-US" sz="1200" b="0" i="0" u="none" strike="noStrike" cap="none">
                          <a:solidFill>
                            <a:schemeClr val="lt1"/>
                          </a:solidFill>
                          <a:latin typeface="Merriweather"/>
                          <a:ea typeface="Merriweather"/>
                          <a:cs typeface="Merriweather"/>
                          <a:sym typeface="Arial"/>
                        </a:rPr>
                        <a:t>34.29</a:t>
                      </a:r>
                    </a:p>
                  </a:txBody>
                  <a:tcPr marL="66675" marR="66675" marT="66675" marB="6667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lnSpc>
                          <a:spcPct val="115000"/>
                        </a:lnSpc>
                      </a:pPr>
                      <a:r>
                        <a:rPr lang="en-US" sz="1200" b="0" i="0" u="none" strike="noStrike" cap="none" dirty="0">
                          <a:solidFill>
                            <a:schemeClr val="lt1"/>
                          </a:solidFill>
                          <a:latin typeface="Merriweather"/>
                          <a:ea typeface="Merriweather"/>
                          <a:cs typeface="Merriweather"/>
                          <a:sym typeface="Arial"/>
                        </a:rPr>
                        <a:t>0.58557</a:t>
                      </a:r>
                    </a:p>
                  </a:txBody>
                  <a:tcPr marL="66675" marR="66675" marT="66675" marB="6667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4199479"/>
                  </a:ext>
                </a:extLst>
              </a:tr>
              <a:tr h="287980">
                <a:tc>
                  <a:txBody>
                    <a:bodyPr/>
                    <a:lstStyle/>
                    <a:p>
                      <a:pPr algn="ctr" rtl="0" fontAlgn="t">
                        <a:spcBef>
                          <a:spcPts val="0"/>
                        </a:spcBef>
                        <a:spcAft>
                          <a:spcPts val="0"/>
                        </a:spcAft>
                      </a:pPr>
                      <a:r>
                        <a:rPr lang="en-US" sz="1200" b="0" i="0" u="none" strike="noStrike" cap="none">
                          <a:solidFill>
                            <a:schemeClr val="lt1"/>
                          </a:solidFill>
                          <a:latin typeface="Merriweather"/>
                          <a:ea typeface="Merriweather"/>
                          <a:cs typeface="Merriweather"/>
                          <a:sym typeface="Arial"/>
                        </a:rPr>
                        <a:t>Hybrid</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marL="0" marR="0" algn="ctr" fontAlgn="base" latinLnBrk="1">
                        <a:lnSpc>
                          <a:spcPts val="127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0" i="0" u="none" strike="noStrike" cap="none" dirty="0">
                          <a:solidFill>
                            <a:schemeClr val="lt1"/>
                          </a:solidFill>
                          <a:latin typeface="Merriweather"/>
                          <a:ea typeface="Merriweather"/>
                          <a:cs typeface="Merriweather"/>
                          <a:sym typeface="Arial"/>
                        </a:rPr>
                        <a:t>1.982702</a:t>
                      </a:r>
                    </a:p>
                  </a:txBody>
                  <a:tcPr marL="66675" marR="66675" marT="66675" marB="6667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lnSpc>
                          <a:spcPct val="115000"/>
                        </a:lnSpc>
                      </a:pPr>
                      <a:r>
                        <a:rPr lang="en-US" sz="1200" b="0" i="0" u="none" strike="noStrike" cap="none" dirty="0">
                          <a:solidFill>
                            <a:schemeClr val="lt1"/>
                          </a:solidFill>
                          <a:latin typeface="Merriweather"/>
                          <a:ea typeface="Merriweather"/>
                          <a:cs typeface="Merriweather"/>
                          <a:sym typeface="Arial"/>
                        </a:rPr>
                        <a:t>0.046869</a:t>
                      </a:r>
                    </a:p>
                  </a:txBody>
                  <a:tcPr marL="66675" marR="66675" marT="66675" marB="6667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5932"/>
                  </a:ext>
                </a:extLst>
              </a:tr>
              <a:tr h="287980">
                <a:tc gridSpan="3">
                  <a:txBody>
                    <a:bodyPr/>
                    <a:lstStyle/>
                    <a:p>
                      <a:pPr marL="63500" algn="ctr" rtl="0" fontAlgn="t">
                        <a:spcBef>
                          <a:spcPts val="0"/>
                        </a:spcBef>
                        <a:spcAft>
                          <a:spcPts val="0"/>
                        </a:spcAft>
                      </a:pPr>
                      <a:r>
                        <a:rPr lang="en-US" sz="1200" b="0" i="0" u="none" strike="noStrike" cap="none" dirty="0">
                          <a:solidFill>
                            <a:srgbClr val="00B0F0"/>
                          </a:solidFill>
                          <a:latin typeface="Merriweather"/>
                          <a:ea typeface="Merriweather"/>
                          <a:cs typeface="Merriweather"/>
                          <a:sym typeface="Arial"/>
                        </a:rPr>
                        <a:t>Neighborhood Size(k=40)</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8056583"/>
                  </a:ext>
                </a:extLst>
              </a:tr>
              <a:tr h="287980">
                <a:tc>
                  <a:txBody>
                    <a:bodyPr/>
                    <a:lstStyle/>
                    <a:p>
                      <a:pPr algn="ctr" rtl="0" fontAlgn="t">
                        <a:spcBef>
                          <a:spcPts val="0"/>
                        </a:spcBef>
                        <a:spcAft>
                          <a:spcPts val="0"/>
                        </a:spcAft>
                      </a:pPr>
                      <a:r>
                        <a:rPr lang="en-US" sz="1200" b="0" i="0" u="none" strike="noStrike" cap="none" dirty="0">
                          <a:solidFill>
                            <a:srgbClr val="FFFF00"/>
                          </a:solidFill>
                          <a:latin typeface="Merriweather"/>
                          <a:ea typeface="Merriweather"/>
                          <a:cs typeface="Merriweather"/>
                          <a:sym typeface="Arial"/>
                        </a:rPr>
                        <a:t>Algorithm</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rgbClr val="FFFF00"/>
                          </a:solidFill>
                          <a:latin typeface="Merriweather"/>
                          <a:ea typeface="Merriweather"/>
                          <a:cs typeface="Merriweather"/>
                          <a:sym typeface="Arial"/>
                        </a:rPr>
                        <a:t>MAE</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rgbClr val="FFFF00"/>
                          </a:solidFill>
                          <a:latin typeface="Merriweather"/>
                          <a:ea typeface="Merriweather"/>
                          <a:cs typeface="Merriweather"/>
                          <a:sym typeface="Arial"/>
                        </a:rPr>
                        <a:t>RMSE</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473202"/>
                  </a:ext>
                </a:extLst>
              </a:tr>
              <a:tr h="287980">
                <a:tc>
                  <a:txBody>
                    <a:bodyPr/>
                    <a:lstStyle/>
                    <a:p>
                      <a:pPr algn="ctr" rtl="0" fontAlgn="t">
                        <a:spcBef>
                          <a:spcPts val="0"/>
                        </a:spcBef>
                        <a:spcAft>
                          <a:spcPts val="0"/>
                        </a:spcAft>
                      </a:pPr>
                      <a:r>
                        <a:rPr lang="en-US" sz="1200" b="0" i="0" u="none" strike="noStrike" cap="none" dirty="0">
                          <a:solidFill>
                            <a:schemeClr val="lt1"/>
                          </a:solidFill>
                          <a:latin typeface="Merriweather"/>
                          <a:ea typeface="Merriweather"/>
                          <a:cs typeface="Merriweather"/>
                          <a:sym typeface="Arial"/>
                        </a:rPr>
                        <a:t>Item - Based CF</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chemeClr val="lt1"/>
                          </a:solidFill>
                          <a:latin typeface="Merriweather"/>
                          <a:ea typeface="Merriweather"/>
                          <a:cs typeface="Merriweather"/>
                          <a:sym typeface="Arial"/>
                        </a:rPr>
                        <a:t>5.273872</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chemeClr val="lt1"/>
                          </a:solidFill>
                          <a:latin typeface="Merriweather"/>
                          <a:ea typeface="Merriweather"/>
                          <a:cs typeface="Merriweather"/>
                          <a:sym typeface="Arial"/>
                        </a:rPr>
                        <a:t>0.32513</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328135"/>
                  </a:ext>
                </a:extLst>
              </a:tr>
              <a:tr h="287980">
                <a:tc>
                  <a:txBody>
                    <a:bodyPr/>
                    <a:lstStyle/>
                    <a:p>
                      <a:pPr algn="ctr" rtl="0" fontAlgn="t">
                        <a:spcBef>
                          <a:spcPts val="0"/>
                        </a:spcBef>
                        <a:spcAft>
                          <a:spcPts val="0"/>
                        </a:spcAft>
                      </a:pPr>
                      <a:r>
                        <a:rPr lang="en-US" sz="1200" b="0" i="0" u="none" strike="noStrike" cap="none">
                          <a:solidFill>
                            <a:schemeClr val="lt1"/>
                          </a:solidFill>
                          <a:latin typeface="Merriweather"/>
                          <a:ea typeface="Merriweather"/>
                          <a:cs typeface="Merriweather"/>
                          <a:sym typeface="Arial"/>
                        </a:rPr>
                        <a:t>User - Based CF</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a:solidFill>
                            <a:schemeClr val="lt1"/>
                          </a:solidFill>
                          <a:latin typeface="Merriweather"/>
                          <a:ea typeface="Merriweather"/>
                          <a:cs typeface="Merriweather"/>
                          <a:sym typeface="Arial"/>
                        </a:rPr>
                        <a:t>2.53644</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chemeClr val="lt1"/>
                          </a:solidFill>
                          <a:latin typeface="Merriweather"/>
                          <a:ea typeface="Merriweather"/>
                          <a:cs typeface="Merriweather"/>
                          <a:sym typeface="Arial"/>
                        </a:rPr>
                        <a:t>0.15759</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433694"/>
                  </a:ext>
                </a:extLst>
              </a:tr>
              <a:tr h="287980">
                <a:tc>
                  <a:txBody>
                    <a:bodyPr/>
                    <a:lstStyle/>
                    <a:p>
                      <a:pPr algn="ctr" rtl="0" fontAlgn="t">
                        <a:spcBef>
                          <a:spcPts val="0"/>
                        </a:spcBef>
                        <a:spcAft>
                          <a:spcPts val="0"/>
                        </a:spcAft>
                      </a:pPr>
                      <a:r>
                        <a:rPr lang="en-US" sz="1200" b="0" i="0" u="none" strike="noStrike" cap="none">
                          <a:solidFill>
                            <a:schemeClr val="lt1"/>
                          </a:solidFill>
                          <a:latin typeface="Merriweather"/>
                          <a:ea typeface="Merriweather"/>
                          <a:cs typeface="Merriweather"/>
                          <a:sym typeface="Arial"/>
                        </a:rPr>
                        <a:t>Content - Based</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a:solidFill>
                            <a:schemeClr val="lt1"/>
                          </a:solidFill>
                          <a:latin typeface="Merriweather"/>
                          <a:ea typeface="Merriweather"/>
                          <a:cs typeface="Merriweather"/>
                          <a:sym typeface="Arial"/>
                        </a:rPr>
                        <a:t>25.344</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chemeClr val="lt1"/>
                          </a:solidFill>
                          <a:latin typeface="Merriweather"/>
                          <a:ea typeface="Merriweather"/>
                          <a:cs typeface="Merriweather"/>
                          <a:sym typeface="Arial"/>
                        </a:rPr>
                        <a:t>1.156790</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3951103"/>
                  </a:ext>
                </a:extLst>
              </a:tr>
              <a:tr h="287980">
                <a:tc>
                  <a:txBody>
                    <a:bodyPr/>
                    <a:lstStyle/>
                    <a:p>
                      <a:pPr algn="ctr" rtl="0" fontAlgn="t">
                        <a:spcBef>
                          <a:spcPts val="0"/>
                        </a:spcBef>
                        <a:spcAft>
                          <a:spcPts val="0"/>
                        </a:spcAft>
                      </a:pPr>
                      <a:r>
                        <a:rPr lang="en-US" sz="1200" b="0" i="0" u="none" strike="noStrike" cap="none" dirty="0">
                          <a:solidFill>
                            <a:schemeClr val="lt1"/>
                          </a:solidFill>
                          <a:latin typeface="Merriweather"/>
                          <a:ea typeface="Merriweather"/>
                          <a:cs typeface="Merriweather"/>
                          <a:sym typeface="Arial"/>
                        </a:rPr>
                        <a:t>Hybrid</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a:solidFill>
                            <a:schemeClr val="lt1"/>
                          </a:solidFill>
                          <a:latin typeface="Merriweather"/>
                          <a:ea typeface="Merriweather"/>
                          <a:cs typeface="Merriweather"/>
                          <a:sym typeface="Arial"/>
                        </a:rPr>
                        <a:t>1.33780</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cap="none" dirty="0">
                          <a:solidFill>
                            <a:schemeClr val="lt1"/>
                          </a:solidFill>
                          <a:latin typeface="Merriweather"/>
                          <a:ea typeface="Merriweather"/>
                          <a:cs typeface="Merriweather"/>
                          <a:sym typeface="Arial"/>
                        </a:rPr>
                        <a:t>0.08067</a:t>
                      </a:r>
                    </a:p>
                  </a:txBody>
                  <a:tcPr marL="53340" marR="53340" marT="53340" marB="5334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9366825"/>
                  </a:ext>
                </a:extLst>
              </a:tr>
            </a:tbl>
          </a:graphicData>
        </a:graphic>
      </p:graphicFrame>
      <p:sp>
        <p:nvSpPr>
          <p:cNvPr id="4" name="Rectangle 1"/>
          <p:cNvSpPr>
            <a:spLocks noChangeArrowheads="1"/>
          </p:cNvSpPr>
          <p:nvPr/>
        </p:nvSpPr>
        <p:spPr bwMode="auto">
          <a:xfrm>
            <a:off x="2061450" y="100365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42910" y="2428867"/>
            <a:ext cx="8229600" cy="2500330"/>
          </a:xfrm>
          <a:prstGeom prst="rect">
            <a:avLst/>
          </a:prstGeom>
          <a:noFill/>
          <a:ln>
            <a:noFill/>
          </a:ln>
        </p:spPr>
        <p:txBody>
          <a:bodyPr lIns="91425" tIns="45700" rIns="91425" bIns="45700" anchor="t" anchorCtr="0">
            <a:noAutofit/>
          </a:bodyPr>
          <a:lstStyle/>
          <a:p>
            <a:pPr marL="274320" marR="0" lvl="0" indent="-274320" algn="l" rtl="0">
              <a:spcBef>
                <a:spcPts val="0"/>
              </a:spcBef>
              <a:spcAft>
                <a:spcPts val="0"/>
              </a:spcAft>
              <a:buClr>
                <a:schemeClr val="accent2"/>
              </a:buClr>
              <a:buSzPct val="85000"/>
              <a:buFont typeface="Noto Sans Symbols"/>
              <a:buChar char="●"/>
            </a:pPr>
            <a:r>
              <a:rPr lang="en-IN" sz="1600" b="0" i="0" u="none" strike="noStrike" cap="none" dirty="0">
                <a:solidFill>
                  <a:schemeClr val="lt1"/>
                </a:solidFill>
                <a:latin typeface="Merriweather"/>
                <a:ea typeface="Merriweather"/>
                <a:cs typeface="Merriweather"/>
                <a:sym typeface="Merriweather"/>
              </a:rPr>
              <a:t>Thus, to overcome the cons and integrate pros of each system we have build a hybrid system by combining content based and collaborative algorithms together</a:t>
            </a:r>
          </a:p>
          <a:p>
            <a:pPr marL="274320" marR="0" lvl="0" indent="-274320" algn="ctr" rtl="0">
              <a:spcBef>
                <a:spcPts val="600"/>
              </a:spcBef>
              <a:spcAft>
                <a:spcPts val="0"/>
              </a:spcAft>
              <a:buClr>
                <a:schemeClr val="accent2"/>
              </a:buClr>
              <a:buSzPct val="25000"/>
              <a:buFont typeface="Noto Sans Symbols"/>
              <a:buNone/>
            </a:pPr>
            <a:endParaRPr sz="1800" b="0" i="0" u="none" strike="noStrike" cap="none" dirty="0">
              <a:solidFill>
                <a:schemeClr val="lt1"/>
              </a:solidFill>
              <a:latin typeface="Merriweather"/>
              <a:ea typeface="Merriweather"/>
              <a:cs typeface="Merriweather"/>
              <a:sym typeface="Merriweather"/>
            </a:endParaRPr>
          </a:p>
          <a:p>
            <a:pPr marL="274320" marR="0" lvl="0" indent="-274320" algn="ctr" rtl="0">
              <a:spcBef>
                <a:spcPts val="600"/>
              </a:spcBef>
              <a:spcAft>
                <a:spcPts val="0"/>
              </a:spcAft>
              <a:buClr>
                <a:schemeClr val="accent2"/>
              </a:buClr>
              <a:buSzPct val="25000"/>
              <a:buFont typeface="Noto Sans Symbols"/>
              <a:buNone/>
            </a:pPr>
            <a:r>
              <a:rPr lang="en-IN" sz="1800" b="0" i="0" u="none" strike="noStrike" cap="none" dirty="0">
                <a:solidFill>
                  <a:srgbClr val="FFFF00"/>
                </a:solidFill>
                <a:latin typeface="Merriweather"/>
                <a:ea typeface="Merriweather"/>
                <a:cs typeface="Merriweather"/>
                <a:sym typeface="Merriweather"/>
              </a:rPr>
              <a:t>IMPROVEMENTS and FUTURE SCOPE</a:t>
            </a:r>
          </a:p>
          <a:p>
            <a:pPr marL="274320" marR="0" lvl="0" indent="-274320" algn="l" rtl="0">
              <a:spcBef>
                <a:spcPts val="600"/>
              </a:spcBef>
              <a:spcAft>
                <a:spcPts val="0"/>
              </a:spcAft>
              <a:buClr>
                <a:schemeClr val="accent2"/>
              </a:buClr>
              <a:buSzPct val="85000"/>
              <a:buFont typeface="Noto Sans Symbols"/>
              <a:buChar char="●"/>
            </a:pPr>
            <a:r>
              <a:rPr lang="en-IN" sz="1600" b="0" i="0" u="none" strike="noStrike" cap="none" dirty="0">
                <a:solidFill>
                  <a:schemeClr val="lt1"/>
                </a:solidFill>
                <a:latin typeface="Merriweather"/>
                <a:ea typeface="Merriweather"/>
                <a:cs typeface="Merriweather"/>
                <a:sym typeface="Merriweather"/>
              </a:rPr>
              <a:t>ROC sensitivity can be implemented .(original part of the paper but not included in the scope of the project)</a:t>
            </a:r>
          </a:p>
          <a:p>
            <a:pPr marL="274320" marR="0" lvl="0" indent="-274320" algn="l" rtl="0">
              <a:spcBef>
                <a:spcPts val="600"/>
              </a:spcBef>
              <a:buClr>
                <a:schemeClr val="accent2"/>
              </a:buClr>
              <a:buSzPct val="85000"/>
              <a:buFont typeface="Noto Sans Symbols"/>
              <a:buNone/>
            </a:pPr>
            <a:endParaRPr sz="1800" b="0" i="0" u="none" strike="noStrike" cap="none" dirty="0">
              <a:solidFill>
                <a:schemeClr val="lt1"/>
              </a:solidFill>
              <a:latin typeface="Merriweather"/>
              <a:ea typeface="Merriweather"/>
              <a:cs typeface="Merriweather"/>
              <a:sym typeface="Merriweather"/>
            </a:endParaRPr>
          </a:p>
        </p:txBody>
      </p:sp>
      <p:sp>
        <p:nvSpPr>
          <p:cNvPr id="152" name="Shape 152"/>
          <p:cNvSpPr/>
          <p:nvPr/>
        </p:nvSpPr>
        <p:spPr>
          <a:xfrm>
            <a:off x="1714480" y="357165"/>
            <a:ext cx="5286411"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IN" sz="3600" b="1" cap="none">
                <a:solidFill>
                  <a:srgbClr val="FFFF00"/>
                </a:solidFill>
                <a:latin typeface="Cantata One"/>
                <a:ea typeface="Cantata One"/>
                <a:cs typeface="Cantata One"/>
                <a:sym typeface="Cantata One"/>
              </a:rPr>
              <a:t>Conclusion</a:t>
            </a:r>
          </a:p>
        </p:txBody>
      </p:sp>
    </p:spTree>
  </p:cSld>
  <p:clrMapOvr>
    <a:masterClrMapping/>
  </p:clrMapOvr>
  <p:transition spd="slow">
    <p:cut/>
  </p:transition>
</p:sld>
</file>

<file path=ppt/theme/theme1.xml><?xml version="1.0" encoding="utf-8"?>
<a:theme xmlns:a="http://schemas.openxmlformats.org/drawingml/2006/main"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872</Words>
  <Application>Microsoft Office PowerPoint</Application>
  <PresentationFormat>On-screen Show (4:3)</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Noto Sans Symbols</vt:lpstr>
      <vt:lpstr>Merriweather</vt:lpstr>
      <vt:lpstr>Cantata One</vt:lpstr>
      <vt:lpstr>Paper</vt:lpstr>
      <vt:lpstr>Hybrid Recommendation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Recommendation Systems</dc:title>
  <dc:creator>Pavithra K C</dc:creator>
  <cp:lastModifiedBy>Pavithra K C</cp:lastModifiedBy>
  <cp:revision>11</cp:revision>
  <dcterms:modified xsi:type="dcterms:W3CDTF">2016-04-21T16:40:48Z</dcterms:modified>
</cp:coreProperties>
</file>