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5" r:id="rId4"/>
    <p:sldId id="266" r:id="rId5"/>
    <p:sldId id="281" r:id="rId6"/>
    <p:sldId id="260" r:id="rId7"/>
    <p:sldId id="261" r:id="rId8"/>
    <p:sldId id="262" r:id="rId9"/>
    <p:sldId id="267" r:id="rId10"/>
    <p:sldId id="268" r:id="rId11"/>
    <p:sldId id="264" r:id="rId12"/>
    <p:sldId id="269" r:id="rId13"/>
    <p:sldId id="279" r:id="rId14"/>
    <p:sldId id="270" r:id="rId15"/>
    <p:sldId id="282" r:id="rId16"/>
    <p:sldId id="271" r:id="rId17"/>
    <p:sldId id="272" r:id="rId18"/>
    <p:sldId id="273" r:id="rId19"/>
    <p:sldId id="274" r:id="rId20"/>
    <p:sldId id="275" r:id="rId21"/>
    <p:sldId id="276" r:id="rId22"/>
    <p:sldId id="277" r:id="rId23"/>
    <p:sldId id="278" r:id="rId24"/>
    <p:sldId id="280"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ris.uniroma1.it/retrieve/e383531c-a499-15e8-e053-a505fe0a3de9/Elingiusti_Postprint_PDF-Malware-Detection_2018.pdf" TargetMode="External"/><Relationship Id="rId2" Type="http://schemas.openxmlformats.org/officeDocument/2006/relationships/hyperlink" Target="https://www.researchgate.net/publication/229008321_A_survey_of_malware_detection_techniques" TargetMode="External"/><Relationship Id="rId1" Type="http://schemas.openxmlformats.org/officeDocument/2006/relationships/slideLayout" Target="../slideLayouts/slideLayout2.xml"/><Relationship Id="rId6" Type="http://schemas.openxmlformats.org/officeDocument/2006/relationships/hyperlink" Target="https://docs.virustotal.com/docs/how-it-works" TargetMode="External"/><Relationship Id="rId5" Type="http://schemas.openxmlformats.org/officeDocument/2006/relationships/hyperlink" Target="https://github.com/stamparm/blackbook" TargetMode="External"/><Relationship Id="rId4" Type="http://schemas.openxmlformats.org/officeDocument/2006/relationships/hyperlink" Target="https://www.researchgate.net/publication/342982204_Android_Malware_Detection_Techniques_A_Literature_Re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5983" y="92509"/>
            <a:ext cx="9440034" cy="2648381"/>
          </a:xfrm>
        </p:spPr>
        <p:txBody>
          <a:bodyPr>
            <a:normAutofit/>
          </a:bodyPr>
          <a:lstStyle/>
          <a:p>
            <a:r>
              <a:rPr lang="en-US" sz="7200" dirty="0"/>
              <a:t>PDF Malware Detection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5759116" y="3910649"/>
            <a:ext cx="4936847" cy="2361814"/>
          </a:xfrm>
        </p:spPr>
        <p:txBody>
          <a:bodyPr>
            <a:normAutofit/>
          </a:bodyPr>
          <a:lstStyle/>
          <a:p>
            <a:r>
              <a:rPr lang="en-US" sz="3200" b="1" dirty="0"/>
              <a:t>Team Members</a:t>
            </a:r>
          </a:p>
          <a:p>
            <a:pPr algn="l"/>
            <a:r>
              <a:rPr lang="en-US" sz="2400" dirty="0"/>
              <a:t>Harish </a:t>
            </a:r>
            <a:r>
              <a:rPr lang="en-US" sz="2400" dirty="0" err="1"/>
              <a:t>Kummar</a:t>
            </a:r>
            <a:r>
              <a:rPr lang="en-US" sz="2400" dirty="0"/>
              <a:t> K G S 	2021103302</a:t>
            </a:r>
          </a:p>
          <a:p>
            <a:pPr algn="l"/>
            <a:r>
              <a:rPr lang="en-US" sz="2400" dirty="0"/>
              <a:t>Pavithra Devi K			2021103707</a:t>
            </a:r>
          </a:p>
          <a:p>
            <a:pPr algn="l"/>
            <a:r>
              <a:rPr lang="en-US" sz="2400" dirty="0"/>
              <a:t>Raghul R 					2021103720</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0E8C5-318F-1EB1-A00C-BEDC512C2A3A}"/>
              </a:ext>
            </a:extLst>
          </p:cNvPr>
          <p:cNvSpPr>
            <a:spLocks noGrp="1"/>
          </p:cNvSpPr>
          <p:nvPr>
            <p:ph idx="1"/>
          </p:nvPr>
        </p:nvSpPr>
        <p:spPr>
          <a:xfrm>
            <a:off x="266330" y="745957"/>
            <a:ext cx="11381173" cy="5681475"/>
          </a:xfrm>
        </p:spPr>
        <p:txBody>
          <a:bodyPr/>
          <a:lstStyle/>
          <a:p>
            <a:pPr marL="36900" indent="0">
              <a:buNone/>
            </a:pPr>
            <a:r>
              <a:rPr lang="en-US" dirty="0"/>
              <a:t>PDF Classification Module</a:t>
            </a:r>
          </a:p>
          <a:p>
            <a:pPr lvl="1">
              <a:buFont typeface="Courier New" panose="02070309020205020404" pitchFamily="49" charset="0"/>
              <a:buChar char="o"/>
            </a:pPr>
            <a:r>
              <a:rPr lang="en-US" dirty="0"/>
              <a:t>This module utilizes the trained NLP model to classify new, unseen PDFs as benign or malicious. </a:t>
            </a:r>
            <a:endParaRPr lang="en-IN" dirty="0"/>
          </a:p>
          <a:p>
            <a:pPr marL="36900" indent="0">
              <a:buNone/>
            </a:pPr>
            <a:r>
              <a:rPr lang="en-US" dirty="0"/>
              <a:t>User Interface </a:t>
            </a:r>
          </a:p>
          <a:p>
            <a:pPr lvl="1">
              <a:buFont typeface="Courier New" panose="02070309020205020404" pitchFamily="49" charset="0"/>
              <a:buChar char="o"/>
            </a:pPr>
            <a:r>
              <a:rPr lang="en-US" dirty="0"/>
              <a:t>This component (if applicable) provides a user-friendly interface for interacting with the NLP-based PDF malware detection system.</a:t>
            </a:r>
          </a:p>
          <a:p>
            <a:pPr marL="36900" indent="0">
              <a:buNone/>
            </a:pPr>
            <a:r>
              <a:rPr lang="en-US" dirty="0"/>
              <a:t>Reporting and Monitoring Module</a:t>
            </a:r>
          </a:p>
          <a:p>
            <a:pPr lvl="1">
              <a:buFont typeface="Courier New" panose="02070309020205020404" pitchFamily="49" charset="0"/>
              <a:buChar char="o"/>
            </a:pPr>
            <a:r>
              <a:rPr lang="en-US" dirty="0"/>
              <a:t>This module is responsible for generating reports and monitoring the system's performance. This involves:</a:t>
            </a:r>
          </a:p>
          <a:p>
            <a:pPr lvl="2">
              <a:buFont typeface="Courier New" panose="02070309020205020404" pitchFamily="49" charset="0"/>
              <a:buChar char="o"/>
            </a:pPr>
            <a:r>
              <a:rPr lang="en-US" dirty="0"/>
              <a:t>Tracking key performance metrics like accuracy, precision, and recall over time. </a:t>
            </a:r>
          </a:p>
          <a:p>
            <a:pPr lvl="2">
              <a:buFont typeface="Courier New" panose="02070309020205020404" pitchFamily="49" charset="0"/>
              <a:buChar char="o"/>
            </a:pPr>
            <a:r>
              <a:rPr lang="en-US" dirty="0"/>
              <a:t>Identifying potential biases or limitations in the model's performance.</a:t>
            </a:r>
          </a:p>
        </p:txBody>
      </p:sp>
    </p:spTree>
    <p:extLst>
      <p:ext uri="{BB962C8B-B14F-4D97-AF65-F5344CB8AC3E}">
        <p14:creationId xmlns:p14="http://schemas.microsoft.com/office/powerpoint/2010/main" val="1258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4F54-4FDF-56EA-2022-53A58AE79CE6}"/>
              </a:ext>
            </a:extLst>
          </p:cNvPr>
          <p:cNvSpPr>
            <a:spLocks noGrp="1"/>
          </p:cNvSpPr>
          <p:nvPr>
            <p:ph type="title"/>
          </p:nvPr>
        </p:nvSpPr>
        <p:spPr>
          <a:xfrm>
            <a:off x="301399" y="290819"/>
            <a:ext cx="10353762" cy="1257300"/>
          </a:xfrm>
        </p:spPr>
        <p:txBody>
          <a:bodyPr>
            <a:normAutofit/>
          </a:bodyPr>
          <a:lstStyle/>
          <a:p>
            <a:pPr algn="l"/>
            <a:r>
              <a:rPr lang="en-US" sz="3600" b="1" dirty="0"/>
              <a:t>Novelty</a:t>
            </a:r>
            <a:r>
              <a:rPr lang="en-US" sz="3600" dirty="0"/>
              <a:t> :</a:t>
            </a:r>
            <a:endParaRPr lang="en-IN" sz="3600" dirty="0"/>
          </a:p>
        </p:txBody>
      </p:sp>
      <p:sp>
        <p:nvSpPr>
          <p:cNvPr id="3" name="Content Placeholder 2">
            <a:extLst>
              <a:ext uri="{FF2B5EF4-FFF2-40B4-BE49-F238E27FC236}">
                <a16:creationId xmlns:a16="http://schemas.microsoft.com/office/drawing/2014/main" id="{A3BB03AC-1C5D-C04F-97BF-27C15C38F498}"/>
              </a:ext>
            </a:extLst>
          </p:cNvPr>
          <p:cNvSpPr>
            <a:spLocks noGrp="1"/>
          </p:cNvSpPr>
          <p:nvPr>
            <p:ph idx="1"/>
          </p:nvPr>
        </p:nvSpPr>
        <p:spPr>
          <a:xfrm>
            <a:off x="553672" y="1451295"/>
            <a:ext cx="11165747" cy="4857225"/>
          </a:xfrm>
        </p:spPr>
        <p:txBody>
          <a:bodyPr>
            <a:normAutofit lnSpcReduction="10000"/>
          </a:bodyPr>
          <a:lstStyle/>
          <a:p>
            <a:pPr marL="36900" indent="0">
              <a:buNone/>
            </a:pPr>
            <a:r>
              <a:rPr lang="en-US" b="0" i="0" dirty="0">
                <a:solidFill>
                  <a:srgbClr val="E3E3E3"/>
                </a:solidFill>
                <a:effectLst/>
                <a:latin typeface="Google Sans"/>
              </a:rPr>
              <a:t>This project explores the application of NLP for PDF malware detection in a way that is likely novel in several aspects:</a:t>
            </a:r>
          </a:p>
          <a:p>
            <a:pPr algn="l">
              <a:buFont typeface="Courier New" panose="02070309020205020404" pitchFamily="49" charset="0"/>
              <a:buChar char="o"/>
            </a:pPr>
            <a:r>
              <a:rPr lang="en-US" b="1" i="0" dirty="0">
                <a:solidFill>
                  <a:srgbClr val="E3E3E3"/>
                </a:solidFill>
                <a:effectLst/>
                <a:latin typeface="Google Sans"/>
              </a:rPr>
              <a:t>Focus on Content Analysis:</a:t>
            </a:r>
            <a:r>
              <a:rPr lang="en-US" b="0" i="0" dirty="0">
                <a:solidFill>
                  <a:srgbClr val="E3E3E3"/>
                </a:solidFill>
                <a:effectLst/>
                <a:latin typeface="Google Sans"/>
              </a:rPr>
              <a:t> </a:t>
            </a:r>
          </a:p>
          <a:p>
            <a:pPr lvl="1">
              <a:buFont typeface="Courier New" panose="02070309020205020404" pitchFamily="49" charset="0"/>
              <a:buChar char="o"/>
            </a:pPr>
            <a:r>
              <a:rPr lang="en-US" b="0" i="0" dirty="0">
                <a:solidFill>
                  <a:srgbClr val="E3E3E3"/>
                </a:solidFill>
                <a:effectLst/>
                <a:latin typeface="Google Sans"/>
              </a:rPr>
              <a:t>This project emphasizes the unique challenges and opportunities presented by the textual content within PDFs.</a:t>
            </a:r>
          </a:p>
          <a:p>
            <a:pPr algn="l">
              <a:buFont typeface="Courier New" panose="02070309020205020404" pitchFamily="49" charset="0"/>
              <a:buChar char="o"/>
            </a:pPr>
            <a:r>
              <a:rPr lang="en-US" b="1" i="0" dirty="0">
                <a:solidFill>
                  <a:srgbClr val="E3E3E3"/>
                </a:solidFill>
                <a:effectLst/>
                <a:latin typeface="Google Sans"/>
              </a:rPr>
              <a:t>Feature Engineering for PDFs:</a:t>
            </a:r>
            <a:r>
              <a:rPr lang="en-US" b="0" i="0" dirty="0">
                <a:solidFill>
                  <a:srgbClr val="E3E3E3"/>
                </a:solidFill>
                <a:effectLst/>
                <a:latin typeface="Google Sans"/>
              </a:rPr>
              <a:t> </a:t>
            </a:r>
          </a:p>
          <a:p>
            <a:pPr lvl="1">
              <a:buFont typeface="Courier New" panose="02070309020205020404" pitchFamily="49" charset="0"/>
              <a:buChar char="o"/>
            </a:pPr>
            <a:r>
              <a:rPr lang="en-US" b="0" i="0" dirty="0">
                <a:solidFill>
                  <a:srgbClr val="E3E3E3"/>
                </a:solidFill>
                <a:effectLst/>
                <a:latin typeface="Google Sans"/>
              </a:rPr>
              <a:t>Involves identifying patterns in formatting, document structure, or language specific to malicious PDFs.</a:t>
            </a:r>
          </a:p>
          <a:p>
            <a:pPr algn="l">
              <a:buFont typeface="Courier New" panose="02070309020205020404" pitchFamily="49" charset="0"/>
              <a:buChar char="o"/>
            </a:pPr>
            <a:r>
              <a:rPr lang="en-US" b="1" i="0" dirty="0">
                <a:solidFill>
                  <a:srgbClr val="E3E3E3"/>
                </a:solidFill>
                <a:effectLst/>
                <a:latin typeface="Google Sans"/>
              </a:rPr>
              <a:t>Adaptability to Evolving Threats:</a:t>
            </a:r>
          </a:p>
          <a:p>
            <a:pPr lvl="1">
              <a:buFont typeface="Courier New" panose="02070309020205020404" pitchFamily="49" charset="0"/>
              <a:buChar char="o"/>
            </a:pPr>
            <a:r>
              <a:rPr lang="en-US" b="0" i="0" dirty="0">
                <a:solidFill>
                  <a:srgbClr val="E3E3E3"/>
                </a:solidFill>
                <a:effectLst/>
                <a:latin typeface="Google Sans"/>
              </a:rPr>
              <a:t> The project proposes methods for the NLP system to continuously learn and adapt to new malware tactics by recognizing emerging linguistic patterns used by attackers.</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58072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4F54-4FDF-56EA-2022-53A58AE79CE6}"/>
              </a:ext>
            </a:extLst>
          </p:cNvPr>
          <p:cNvSpPr>
            <a:spLocks noGrp="1"/>
          </p:cNvSpPr>
          <p:nvPr>
            <p:ph type="title"/>
          </p:nvPr>
        </p:nvSpPr>
        <p:spPr>
          <a:xfrm>
            <a:off x="230378" y="122143"/>
            <a:ext cx="10353762" cy="1257300"/>
          </a:xfrm>
        </p:spPr>
        <p:txBody>
          <a:bodyPr>
            <a:normAutofit/>
          </a:bodyPr>
          <a:lstStyle/>
          <a:p>
            <a:pPr algn="l"/>
            <a:r>
              <a:rPr lang="en-US" sz="3600" b="1" dirty="0"/>
              <a:t>Preprocessing</a:t>
            </a:r>
            <a:r>
              <a:rPr lang="en-US" sz="3600" dirty="0"/>
              <a:t>:</a:t>
            </a:r>
            <a:endParaRPr lang="en-IN" sz="3600" dirty="0"/>
          </a:p>
        </p:txBody>
      </p:sp>
      <p:pic>
        <p:nvPicPr>
          <p:cNvPr id="5" name="Picture 4">
            <a:extLst>
              <a:ext uri="{FF2B5EF4-FFF2-40B4-BE49-F238E27FC236}">
                <a16:creationId xmlns:a16="http://schemas.microsoft.com/office/drawing/2014/main" id="{00183BEC-9752-F344-3A30-1EF2918FAE00}"/>
              </a:ext>
            </a:extLst>
          </p:cNvPr>
          <p:cNvPicPr>
            <a:picLocks noChangeAspect="1"/>
          </p:cNvPicPr>
          <p:nvPr/>
        </p:nvPicPr>
        <p:blipFill>
          <a:blip r:embed="rId2"/>
          <a:stretch>
            <a:fillRect/>
          </a:stretch>
        </p:blipFill>
        <p:spPr>
          <a:xfrm>
            <a:off x="639401" y="1090423"/>
            <a:ext cx="10765663" cy="5510994"/>
          </a:xfrm>
          <a:prstGeom prst="rect">
            <a:avLst/>
          </a:prstGeom>
        </p:spPr>
      </p:pic>
    </p:spTree>
    <p:extLst>
      <p:ext uri="{BB962C8B-B14F-4D97-AF65-F5344CB8AC3E}">
        <p14:creationId xmlns:p14="http://schemas.microsoft.com/office/powerpoint/2010/main" val="177314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27DC42-4C0B-A295-CD2B-A90D346588C4}"/>
              </a:ext>
            </a:extLst>
          </p:cNvPr>
          <p:cNvPicPr>
            <a:picLocks noChangeAspect="1"/>
          </p:cNvPicPr>
          <p:nvPr/>
        </p:nvPicPr>
        <p:blipFill>
          <a:blip r:embed="rId2"/>
          <a:stretch>
            <a:fillRect/>
          </a:stretch>
        </p:blipFill>
        <p:spPr>
          <a:xfrm>
            <a:off x="182028" y="143087"/>
            <a:ext cx="9134536" cy="4828408"/>
          </a:xfrm>
          <a:prstGeom prst="rect">
            <a:avLst/>
          </a:prstGeom>
        </p:spPr>
      </p:pic>
      <p:sp>
        <p:nvSpPr>
          <p:cNvPr id="7" name="Oval 6">
            <a:extLst>
              <a:ext uri="{FF2B5EF4-FFF2-40B4-BE49-F238E27FC236}">
                <a16:creationId xmlns:a16="http://schemas.microsoft.com/office/drawing/2014/main" id="{C5760761-F4DA-CCBF-314A-6944A9DE079E}"/>
              </a:ext>
            </a:extLst>
          </p:cNvPr>
          <p:cNvSpPr/>
          <p:nvPr/>
        </p:nvSpPr>
        <p:spPr>
          <a:xfrm>
            <a:off x="269466" y="3852910"/>
            <a:ext cx="4098348" cy="4172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90A2758-A5BD-8B36-66AD-5E0B45BB68F1}"/>
              </a:ext>
            </a:extLst>
          </p:cNvPr>
          <p:cNvPicPr>
            <a:picLocks noChangeAspect="1"/>
          </p:cNvPicPr>
          <p:nvPr/>
        </p:nvPicPr>
        <p:blipFill>
          <a:blip r:embed="rId3"/>
          <a:stretch>
            <a:fillRect/>
          </a:stretch>
        </p:blipFill>
        <p:spPr>
          <a:xfrm>
            <a:off x="7537142" y="3429000"/>
            <a:ext cx="4654858" cy="3433407"/>
          </a:xfrm>
          <a:prstGeom prst="rect">
            <a:avLst/>
          </a:prstGeom>
        </p:spPr>
      </p:pic>
    </p:spTree>
    <p:extLst>
      <p:ext uri="{BB962C8B-B14F-4D97-AF65-F5344CB8AC3E}">
        <p14:creationId xmlns:p14="http://schemas.microsoft.com/office/powerpoint/2010/main" val="4061845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C833E1-045B-D22E-A3FF-C0AD3248E903}"/>
              </a:ext>
            </a:extLst>
          </p:cNvPr>
          <p:cNvSpPr>
            <a:spLocks noGrp="1"/>
          </p:cNvSpPr>
          <p:nvPr>
            <p:ph type="title"/>
          </p:nvPr>
        </p:nvSpPr>
        <p:spPr>
          <a:xfrm>
            <a:off x="230378" y="122143"/>
            <a:ext cx="10353762" cy="1257300"/>
          </a:xfrm>
        </p:spPr>
        <p:txBody>
          <a:bodyPr>
            <a:normAutofit/>
          </a:bodyPr>
          <a:lstStyle/>
          <a:p>
            <a:pPr algn="l"/>
            <a:r>
              <a:rPr lang="en-US" sz="3600" b="1" dirty="0"/>
              <a:t>Data Cleaning</a:t>
            </a:r>
            <a:r>
              <a:rPr lang="en-US" sz="3600" dirty="0"/>
              <a:t>:</a:t>
            </a:r>
            <a:endParaRPr lang="en-IN" sz="3600" dirty="0"/>
          </a:p>
        </p:txBody>
      </p:sp>
      <p:pic>
        <p:nvPicPr>
          <p:cNvPr id="8" name="Picture 7">
            <a:extLst>
              <a:ext uri="{FF2B5EF4-FFF2-40B4-BE49-F238E27FC236}">
                <a16:creationId xmlns:a16="http://schemas.microsoft.com/office/drawing/2014/main" id="{768AC859-025B-3008-5D8F-099CD5DDE4B0}"/>
              </a:ext>
            </a:extLst>
          </p:cNvPr>
          <p:cNvPicPr>
            <a:picLocks noChangeAspect="1"/>
          </p:cNvPicPr>
          <p:nvPr/>
        </p:nvPicPr>
        <p:blipFill rotWithShape="1">
          <a:blip r:embed="rId2"/>
          <a:srcRect r="38998" b="1880"/>
          <a:stretch/>
        </p:blipFill>
        <p:spPr>
          <a:xfrm>
            <a:off x="2197760" y="1227703"/>
            <a:ext cx="6418997" cy="2529772"/>
          </a:xfrm>
          <a:prstGeom prst="rect">
            <a:avLst/>
          </a:prstGeom>
        </p:spPr>
      </p:pic>
      <p:sp>
        <p:nvSpPr>
          <p:cNvPr id="9" name="Title 1">
            <a:extLst>
              <a:ext uri="{FF2B5EF4-FFF2-40B4-BE49-F238E27FC236}">
                <a16:creationId xmlns:a16="http://schemas.microsoft.com/office/drawing/2014/main" id="{0A5CBFE5-CF63-255D-B33F-BF8008FBFD02}"/>
              </a:ext>
            </a:extLst>
          </p:cNvPr>
          <p:cNvSpPr txBox="1">
            <a:spLocks/>
          </p:cNvSpPr>
          <p:nvPr/>
        </p:nvSpPr>
        <p:spPr>
          <a:xfrm>
            <a:off x="230378" y="3757475"/>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Data Splitting</a:t>
            </a:r>
            <a:r>
              <a:rPr lang="en-US" sz="3600" dirty="0"/>
              <a:t>:</a:t>
            </a:r>
            <a:endParaRPr lang="en-IN" sz="3600" dirty="0"/>
          </a:p>
        </p:txBody>
      </p:sp>
      <p:pic>
        <p:nvPicPr>
          <p:cNvPr id="11" name="Picture 10">
            <a:extLst>
              <a:ext uri="{FF2B5EF4-FFF2-40B4-BE49-F238E27FC236}">
                <a16:creationId xmlns:a16="http://schemas.microsoft.com/office/drawing/2014/main" id="{33CCF2E2-BF61-D164-23D6-C6D8251D0EBF}"/>
              </a:ext>
            </a:extLst>
          </p:cNvPr>
          <p:cNvPicPr>
            <a:picLocks noChangeAspect="1"/>
          </p:cNvPicPr>
          <p:nvPr/>
        </p:nvPicPr>
        <p:blipFill>
          <a:blip r:embed="rId3"/>
          <a:stretch>
            <a:fillRect/>
          </a:stretch>
        </p:blipFill>
        <p:spPr>
          <a:xfrm>
            <a:off x="1755820" y="4863035"/>
            <a:ext cx="7302875" cy="1549480"/>
          </a:xfrm>
          <a:prstGeom prst="rect">
            <a:avLst/>
          </a:prstGeom>
        </p:spPr>
      </p:pic>
    </p:spTree>
    <p:extLst>
      <p:ext uri="{BB962C8B-B14F-4D97-AF65-F5344CB8AC3E}">
        <p14:creationId xmlns:p14="http://schemas.microsoft.com/office/powerpoint/2010/main" val="41124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ACF4-CA39-2376-7FAC-AD7E06A4AD60}"/>
              </a:ext>
            </a:extLst>
          </p:cNvPr>
          <p:cNvSpPr>
            <a:spLocks noGrp="1"/>
          </p:cNvSpPr>
          <p:nvPr>
            <p:ph type="title"/>
          </p:nvPr>
        </p:nvSpPr>
        <p:spPr>
          <a:xfrm>
            <a:off x="215963" y="128337"/>
            <a:ext cx="10353762" cy="1257300"/>
          </a:xfrm>
        </p:spPr>
        <p:txBody>
          <a:bodyPr/>
          <a:lstStyle/>
          <a:p>
            <a:pPr algn="l"/>
            <a:r>
              <a:rPr lang="en-US" dirty="0"/>
              <a:t>Performance metrics</a:t>
            </a:r>
            <a:endParaRPr lang="en-IN" dirty="0"/>
          </a:p>
        </p:txBody>
      </p:sp>
      <p:pic>
        <p:nvPicPr>
          <p:cNvPr id="8" name="Picture 7">
            <a:extLst>
              <a:ext uri="{FF2B5EF4-FFF2-40B4-BE49-F238E27FC236}">
                <a16:creationId xmlns:a16="http://schemas.microsoft.com/office/drawing/2014/main" id="{C6AE3696-6574-0D5F-842D-B7EBDACD0FA6}"/>
              </a:ext>
            </a:extLst>
          </p:cNvPr>
          <p:cNvPicPr>
            <a:picLocks noChangeAspect="1"/>
          </p:cNvPicPr>
          <p:nvPr/>
        </p:nvPicPr>
        <p:blipFill>
          <a:blip r:embed="rId2"/>
          <a:stretch>
            <a:fillRect/>
          </a:stretch>
        </p:blipFill>
        <p:spPr>
          <a:xfrm>
            <a:off x="2420453" y="1186567"/>
            <a:ext cx="6944694" cy="5077534"/>
          </a:xfrm>
          <a:prstGeom prst="rect">
            <a:avLst/>
          </a:prstGeom>
        </p:spPr>
      </p:pic>
    </p:spTree>
    <p:extLst>
      <p:ext uri="{BB962C8B-B14F-4D97-AF65-F5344CB8AC3E}">
        <p14:creationId xmlns:p14="http://schemas.microsoft.com/office/powerpoint/2010/main" val="2939506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FC3C-1539-6F6B-69B9-32BC3EAAC16E}"/>
              </a:ext>
            </a:extLst>
          </p:cNvPr>
          <p:cNvSpPr>
            <a:spLocks noGrp="1"/>
          </p:cNvSpPr>
          <p:nvPr>
            <p:ph type="title"/>
          </p:nvPr>
        </p:nvSpPr>
        <p:spPr>
          <a:xfrm>
            <a:off x="203745" y="512760"/>
            <a:ext cx="10353762" cy="1257300"/>
          </a:xfrm>
        </p:spPr>
        <p:txBody>
          <a:bodyPr>
            <a:normAutofit/>
          </a:bodyPr>
          <a:lstStyle/>
          <a:p>
            <a:pPr algn="l"/>
            <a:r>
              <a:rPr lang="en-US" sz="3600" b="1" dirty="0"/>
              <a:t>Model 1 – Random Forest</a:t>
            </a:r>
            <a:r>
              <a:rPr lang="en-US" sz="3600" dirty="0"/>
              <a:t>:</a:t>
            </a:r>
            <a:endParaRPr lang="en-IN" sz="3600" dirty="0"/>
          </a:p>
        </p:txBody>
      </p:sp>
      <p:pic>
        <p:nvPicPr>
          <p:cNvPr id="4" name="Picture 3">
            <a:extLst>
              <a:ext uri="{FF2B5EF4-FFF2-40B4-BE49-F238E27FC236}">
                <a16:creationId xmlns:a16="http://schemas.microsoft.com/office/drawing/2014/main" id="{A220D0B1-5029-D9A3-D010-714C348C9E3D}"/>
              </a:ext>
            </a:extLst>
          </p:cNvPr>
          <p:cNvPicPr>
            <a:picLocks noChangeAspect="1"/>
          </p:cNvPicPr>
          <p:nvPr/>
        </p:nvPicPr>
        <p:blipFill>
          <a:blip r:embed="rId2"/>
          <a:stretch>
            <a:fillRect/>
          </a:stretch>
        </p:blipFill>
        <p:spPr>
          <a:xfrm>
            <a:off x="2348567" y="2107380"/>
            <a:ext cx="7494865" cy="2643240"/>
          </a:xfrm>
          <a:prstGeom prst="rect">
            <a:avLst/>
          </a:prstGeom>
        </p:spPr>
      </p:pic>
    </p:spTree>
    <p:extLst>
      <p:ext uri="{BB962C8B-B14F-4D97-AF65-F5344CB8AC3E}">
        <p14:creationId xmlns:p14="http://schemas.microsoft.com/office/powerpoint/2010/main" val="2861843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D86B010-1C00-E9C5-CFE0-0016B34E4310}"/>
              </a:ext>
            </a:extLst>
          </p:cNvPr>
          <p:cNvPicPr>
            <a:picLocks noChangeAspect="1"/>
          </p:cNvPicPr>
          <p:nvPr/>
        </p:nvPicPr>
        <p:blipFill>
          <a:blip r:embed="rId2"/>
          <a:stretch>
            <a:fillRect/>
          </a:stretch>
        </p:blipFill>
        <p:spPr>
          <a:xfrm>
            <a:off x="1974247" y="1584595"/>
            <a:ext cx="8243505" cy="4750618"/>
          </a:xfrm>
          <a:prstGeom prst="rect">
            <a:avLst/>
          </a:prstGeom>
        </p:spPr>
      </p:pic>
      <p:sp>
        <p:nvSpPr>
          <p:cNvPr id="5" name="Title 1">
            <a:extLst>
              <a:ext uri="{FF2B5EF4-FFF2-40B4-BE49-F238E27FC236}">
                <a16:creationId xmlns:a16="http://schemas.microsoft.com/office/drawing/2014/main" id="{1529D557-379D-6F6C-9932-B9592A280DAE}"/>
              </a:ext>
            </a:extLst>
          </p:cNvPr>
          <p:cNvSpPr txBox="1">
            <a:spLocks/>
          </p:cNvSpPr>
          <p:nvPr/>
        </p:nvSpPr>
        <p:spPr>
          <a:xfrm>
            <a:off x="328032" y="327295"/>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Evaluation Metric</a:t>
            </a:r>
            <a:r>
              <a:rPr lang="en-US" sz="3600" dirty="0"/>
              <a:t>:</a:t>
            </a:r>
            <a:endParaRPr lang="en-IN" sz="3600" dirty="0"/>
          </a:p>
        </p:txBody>
      </p:sp>
    </p:spTree>
    <p:extLst>
      <p:ext uri="{BB962C8B-B14F-4D97-AF65-F5344CB8AC3E}">
        <p14:creationId xmlns:p14="http://schemas.microsoft.com/office/powerpoint/2010/main" val="221044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D550-3F9F-83ED-481D-030E9AB2D98C}"/>
              </a:ext>
            </a:extLst>
          </p:cNvPr>
          <p:cNvSpPr txBox="1">
            <a:spLocks/>
          </p:cNvSpPr>
          <p:nvPr/>
        </p:nvSpPr>
        <p:spPr>
          <a:xfrm>
            <a:off x="328032" y="33291"/>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Confusion Matrix</a:t>
            </a:r>
            <a:r>
              <a:rPr lang="en-US" sz="3600" dirty="0"/>
              <a:t>:</a:t>
            </a:r>
            <a:endParaRPr lang="en-IN" sz="3600" dirty="0"/>
          </a:p>
        </p:txBody>
      </p:sp>
      <p:pic>
        <p:nvPicPr>
          <p:cNvPr id="4" name="Picture 3">
            <a:extLst>
              <a:ext uri="{FF2B5EF4-FFF2-40B4-BE49-F238E27FC236}">
                <a16:creationId xmlns:a16="http://schemas.microsoft.com/office/drawing/2014/main" id="{4A250624-1AF2-F962-3AEC-BCFDCC31C5A0}"/>
              </a:ext>
            </a:extLst>
          </p:cNvPr>
          <p:cNvPicPr>
            <a:picLocks noChangeAspect="1"/>
          </p:cNvPicPr>
          <p:nvPr/>
        </p:nvPicPr>
        <p:blipFill>
          <a:blip r:embed="rId2"/>
          <a:stretch>
            <a:fillRect/>
          </a:stretch>
        </p:blipFill>
        <p:spPr>
          <a:xfrm>
            <a:off x="900039" y="1084270"/>
            <a:ext cx="7036162" cy="5562886"/>
          </a:xfrm>
          <a:prstGeom prst="rect">
            <a:avLst/>
          </a:prstGeom>
        </p:spPr>
      </p:pic>
      <p:pic>
        <p:nvPicPr>
          <p:cNvPr id="6" name="Picture 5">
            <a:extLst>
              <a:ext uri="{FF2B5EF4-FFF2-40B4-BE49-F238E27FC236}">
                <a16:creationId xmlns:a16="http://schemas.microsoft.com/office/drawing/2014/main" id="{79C3F532-24A7-CB5F-8112-6CA926C4133B}"/>
              </a:ext>
            </a:extLst>
          </p:cNvPr>
          <p:cNvPicPr>
            <a:picLocks noChangeAspect="1"/>
          </p:cNvPicPr>
          <p:nvPr/>
        </p:nvPicPr>
        <p:blipFill rotWithShape="1">
          <a:blip r:embed="rId3"/>
          <a:srcRect t="3659" r="18980"/>
          <a:stretch/>
        </p:blipFill>
        <p:spPr>
          <a:xfrm>
            <a:off x="8103043" y="2370337"/>
            <a:ext cx="3508949" cy="3328156"/>
          </a:xfrm>
          <a:prstGeom prst="rect">
            <a:avLst/>
          </a:prstGeom>
        </p:spPr>
      </p:pic>
    </p:spTree>
    <p:extLst>
      <p:ext uri="{BB962C8B-B14F-4D97-AF65-F5344CB8AC3E}">
        <p14:creationId xmlns:p14="http://schemas.microsoft.com/office/powerpoint/2010/main" val="245355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D015-F6D1-0793-35DB-E8506AAA17F0}"/>
              </a:ext>
            </a:extLst>
          </p:cNvPr>
          <p:cNvSpPr txBox="1">
            <a:spLocks/>
          </p:cNvSpPr>
          <p:nvPr/>
        </p:nvSpPr>
        <p:spPr>
          <a:xfrm>
            <a:off x="328032" y="175334"/>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Model 2 – Logistic Regression</a:t>
            </a:r>
            <a:r>
              <a:rPr lang="en-US" sz="3600" dirty="0"/>
              <a:t>:</a:t>
            </a:r>
            <a:endParaRPr lang="en-IN" sz="3600" dirty="0"/>
          </a:p>
        </p:txBody>
      </p:sp>
      <p:pic>
        <p:nvPicPr>
          <p:cNvPr id="4" name="Picture 3">
            <a:extLst>
              <a:ext uri="{FF2B5EF4-FFF2-40B4-BE49-F238E27FC236}">
                <a16:creationId xmlns:a16="http://schemas.microsoft.com/office/drawing/2014/main" id="{AC215422-6E6F-10AF-CD26-602B9A504974}"/>
              </a:ext>
            </a:extLst>
          </p:cNvPr>
          <p:cNvPicPr>
            <a:picLocks noChangeAspect="1"/>
          </p:cNvPicPr>
          <p:nvPr/>
        </p:nvPicPr>
        <p:blipFill>
          <a:blip r:embed="rId2"/>
          <a:stretch>
            <a:fillRect/>
          </a:stretch>
        </p:blipFill>
        <p:spPr>
          <a:xfrm>
            <a:off x="544921" y="1901938"/>
            <a:ext cx="11102157" cy="2909759"/>
          </a:xfrm>
          <a:prstGeom prst="rect">
            <a:avLst/>
          </a:prstGeom>
        </p:spPr>
      </p:pic>
    </p:spTree>
    <p:extLst>
      <p:ext uri="{BB962C8B-B14F-4D97-AF65-F5344CB8AC3E}">
        <p14:creationId xmlns:p14="http://schemas.microsoft.com/office/powerpoint/2010/main" val="242252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304195" y="32084"/>
            <a:ext cx="10353762" cy="1257300"/>
          </a:xfrm>
        </p:spPr>
        <p:txBody>
          <a:bodyPr>
            <a:normAutofit/>
          </a:bodyPr>
          <a:lstStyle/>
          <a:p>
            <a:pPr algn="l"/>
            <a:r>
              <a:rPr lang="en-US" sz="3600" b="1" dirty="0"/>
              <a:t>Domain Introduction</a:t>
            </a:r>
          </a:p>
        </p:txBody>
      </p:sp>
      <p:sp>
        <p:nvSpPr>
          <p:cNvPr id="5" name="Content Placeholder 4">
            <a:extLst>
              <a:ext uri="{FF2B5EF4-FFF2-40B4-BE49-F238E27FC236}">
                <a16:creationId xmlns:a16="http://schemas.microsoft.com/office/drawing/2014/main" id="{FD5ED9F3-6089-1F3E-CCC2-FBA43E053A97}"/>
              </a:ext>
            </a:extLst>
          </p:cNvPr>
          <p:cNvSpPr>
            <a:spLocks noGrp="1"/>
          </p:cNvSpPr>
          <p:nvPr>
            <p:ph idx="1"/>
          </p:nvPr>
        </p:nvSpPr>
        <p:spPr>
          <a:xfrm>
            <a:off x="505326" y="1195137"/>
            <a:ext cx="10996863" cy="5470358"/>
          </a:xfrm>
        </p:spPr>
        <p:txBody>
          <a:bodyPr>
            <a:normAutofit/>
          </a:bodyPr>
          <a:lstStyle/>
          <a:p>
            <a:pPr>
              <a:buFont typeface="Courier New" panose="02070309020205020404" pitchFamily="49" charset="0"/>
              <a:buChar char="o"/>
            </a:pPr>
            <a:r>
              <a:rPr lang="en-US" b="0" i="0" dirty="0">
                <a:solidFill>
                  <a:srgbClr val="E3E3E3"/>
                </a:solidFill>
                <a:effectLst/>
                <a:latin typeface="Google Sans"/>
              </a:rPr>
              <a:t>In today's digital world, Portable Document Formats (PDFs) are a ubiquitous document type used for sharing information. However, PDFs can also be a breeding ground for malware, posing a significant threat to computer security. </a:t>
            </a:r>
          </a:p>
          <a:p>
            <a:pPr>
              <a:buFont typeface="Courier New" panose="02070309020205020404" pitchFamily="49" charset="0"/>
              <a:buChar char="o"/>
            </a:pPr>
            <a:r>
              <a:rPr lang="en-US" b="0" i="0" dirty="0">
                <a:solidFill>
                  <a:srgbClr val="E3E3E3"/>
                </a:solidFill>
                <a:effectLst/>
                <a:latin typeface="Google Sans"/>
              </a:rPr>
              <a:t>This project explores the exciting potential of Natural Language Processing (NLP) techniques for PDF malware detection.</a:t>
            </a:r>
          </a:p>
          <a:p>
            <a:pPr>
              <a:buFont typeface="Courier New" panose="02070309020205020404" pitchFamily="49" charset="0"/>
              <a:buChar char="o"/>
            </a:pPr>
            <a:r>
              <a:rPr lang="en-US" b="0" i="0" dirty="0">
                <a:solidFill>
                  <a:srgbClr val="E3E3E3"/>
                </a:solidFill>
                <a:effectLst/>
                <a:latin typeface="Google Sans"/>
              </a:rPr>
              <a:t>NLP empowers computers to understand and analyze human language. By applying NLP to PDFs, we can extract meaningful information and identify patterns that might indicate malicious intent.</a:t>
            </a:r>
          </a:p>
          <a:p>
            <a:pPr algn="l">
              <a:buFont typeface="Arial" panose="020B0604020202020204" pitchFamily="34" charset="0"/>
              <a:buChar char="•"/>
            </a:pPr>
            <a:r>
              <a:rPr lang="en-US" b="0" i="0" dirty="0">
                <a:solidFill>
                  <a:srgbClr val="E3E3E3"/>
                </a:solidFill>
                <a:effectLst/>
                <a:latin typeface="Google Sans"/>
              </a:rPr>
              <a:t> NLP can uncover suspicious language patterns often used in malware, such as phishing attempts or urgent calls to action.</a:t>
            </a:r>
          </a:p>
          <a:p>
            <a:pPr algn="l">
              <a:buFont typeface="Arial" panose="020B0604020202020204" pitchFamily="34" charset="0"/>
              <a:buChar char="•"/>
            </a:pPr>
            <a:r>
              <a:rPr lang="en-US" b="0" i="0" dirty="0">
                <a:solidFill>
                  <a:srgbClr val="E3E3E3"/>
                </a:solidFill>
                <a:effectLst/>
                <a:latin typeface="Google Sans"/>
              </a:rPr>
              <a:t>By analyzing the relationships between words, NLP can identify phrases indicative of malicious activity.</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571A-F6E2-03A4-B065-7164A7AA1613}"/>
              </a:ext>
            </a:extLst>
          </p:cNvPr>
          <p:cNvSpPr txBox="1">
            <a:spLocks/>
          </p:cNvSpPr>
          <p:nvPr/>
        </p:nvSpPr>
        <p:spPr>
          <a:xfrm>
            <a:off x="328032" y="281866"/>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Evaluation Metric</a:t>
            </a:r>
            <a:r>
              <a:rPr lang="en-US" sz="3600" dirty="0"/>
              <a:t>:</a:t>
            </a:r>
            <a:endParaRPr lang="en-IN" sz="3600" dirty="0"/>
          </a:p>
        </p:txBody>
      </p:sp>
      <p:pic>
        <p:nvPicPr>
          <p:cNvPr id="4" name="Picture 3">
            <a:extLst>
              <a:ext uri="{FF2B5EF4-FFF2-40B4-BE49-F238E27FC236}">
                <a16:creationId xmlns:a16="http://schemas.microsoft.com/office/drawing/2014/main" id="{83304088-E084-B5ED-65E8-45328C47DE09}"/>
              </a:ext>
            </a:extLst>
          </p:cNvPr>
          <p:cNvPicPr>
            <a:picLocks noChangeAspect="1"/>
          </p:cNvPicPr>
          <p:nvPr/>
        </p:nvPicPr>
        <p:blipFill>
          <a:blip r:embed="rId2"/>
          <a:stretch>
            <a:fillRect/>
          </a:stretch>
        </p:blipFill>
        <p:spPr>
          <a:xfrm>
            <a:off x="2256837" y="1539166"/>
            <a:ext cx="7678326" cy="4561381"/>
          </a:xfrm>
          <a:prstGeom prst="rect">
            <a:avLst/>
          </a:prstGeom>
        </p:spPr>
      </p:pic>
    </p:spTree>
    <p:extLst>
      <p:ext uri="{BB962C8B-B14F-4D97-AF65-F5344CB8AC3E}">
        <p14:creationId xmlns:p14="http://schemas.microsoft.com/office/powerpoint/2010/main" val="14804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0CE1-7D9A-FF1B-228C-F269EA97DAC2}"/>
              </a:ext>
            </a:extLst>
          </p:cNvPr>
          <p:cNvSpPr txBox="1">
            <a:spLocks/>
          </p:cNvSpPr>
          <p:nvPr/>
        </p:nvSpPr>
        <p:spPr>
          <a:xfrm>
            <a:off x="319154" y="6539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b="1" dirty="0"/>
              <a:t>Confusion Matrix</a:t>
            </a:r>
            <a:r>
              <a:rPr lang="en-US" sz="3600" dirty="0"/>
              <a:t>:</a:t>
            </a:r>
            <a:endParaRPr lang="en-IN" sz="3600" dirty="0"/>
          </a:p>
        </p:txBody>
      </p:sp>
      <p:pic>
        <p:nvPicPr>
          <p:cNvPr id="4" name="Picture 3">
            <a:extLst>
              <a:ext uri="{FF2B5EF4-FFF2-40B4-BE49-F238E27FC236}">
                <a16:creationId xmlns:a16="http://schemas.microsoft.com/office/drawing/2014/main" id="{FCD4A3BE-C178-15D4-8119-C2FB0B02AE21}"/>
              </a:ext>
            </a:extLst>
          </p:cNvPr>
          <p:cNvPicPr>
            <a:picLocks noChangeAspect="1"/>
          </p:cNvPicPr>
          <p:nvPr/>
        </p:nvPicPr>
        <p:blipFill>
          <a:blip r:embed="rId2"/>
          <a:stretch>
            <a:fillRect/>
          </a:stretch>
        </p:blipFill>
        <p:spPr>
          <a:xfrm>
            <a:off x="319154" y="1166221"/>
            <a:ext cx="7417181" cy="5626389"/>
          </a:xfrm>
          <a:prstGeom prst="rect">
            <a:avLst/>
          </a:prstGeom>
        </p:spPr>
      </p:pic>
      <p:pic>
        <p:nvPicPr>
          <p:cNvPr id="6" name="Picture 5">
            <a:extLst>
              <a:ext uri="{FF2B5EF4-FFF2-40B4-BE49-F238E27FC236}">
                <a16:creationId xmlns:a16="http://schemas.microsoft.com/office/drawing/2014/main" id="{385A4501-1912-B5EF-2BC7-6C0CC73DFC37}"/>
              </a:ext>
            </a:extLst>
          </p:cNvPr>
          <p:cNvPicPr>
            <a:picLocks noChangeAspect="1"/>
          </p:cNvPicPr>
          <p:nvPr/>
        </p:nvPicPr>
        <p:blipFill rotWithShape="1">
          <a:blip r:embed="rId3"/>
          <a:srcRect t="3948" r="1480"/>
          <a:stretch/>
        </p:blipFill>
        <p:spPr>
          <a:xfrm>
            <a:off x="7869177" y="2356915"/>
            <a:ext cx="4097922" cy="3244999"/>
          </a:xfrm>
          <a:prstGeom prst="rect">
            <a:avLst/>
          </a:prstGeom>
        </p:spPr>
      </p:pic>
    </p:spTree>
    <p:extLst>
      <p:ext uri="{BB962C8B-B14F-4D97-AF65-F5344CB8AC3E}">
        <p14:creationId xmlns:p14="http://schemas.microsoft.com/office/powerpoint/2010/main" val="4002565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D8B9-D53D-F283-1F9F-62480FE4CD3A}"/>
              </a:ext>
            </a:extLst>
          </p:cNvPr>
          <p:cNvSpPr>
            <a:spLocks noGrp="1"/>
          </p:cNvSpPr>
          <p:nvPr>
            <p:ph type="title"/>
          </p:nvPr>
        </p:nvSpPr>
        <p:spPr>
          <a:xfrm>
            <a:off x="168235" y="229137"/>
            <a:ext cx="10353762" cy="1257300"/>
          </a:xfrm>
        </p:spPr>
        <p:txBody>
          <a:bodyPr>
            <a:normAutofit/>
          </a:bodyPr>
          <a:lstStyle/>
          <a:p>
            <a:pPr algn="l"/>
            <a:r>
              <a:rPr lang="en-US" sz="3600" b="1" dirty="0"/>
              <a:t>Model 3 – Neural Network</a:t>
            </a:r>
            <a:r>
              <a:rPr lang="en-US" sz="3600" dirty="0"/>
              <a:t>:</a:t>
            </a:r>
            <a:endParaRPr lang="en-IN" sz="3600" dirty="0"/>
          </a:p>
        </p:txBody>
      </p:sp>
      <p:pic>
        <p:nvPicPr>
          <p:cNvPr id="4" name="Picture 3">
            <a:extLst>
              <a:ext uri="{FF2B5EF4-FFF2-40B4-BE49-F238E27FC236}">
                <a16:creationId xmlns:a16="http://schemas.microsoft.com/office/drawing/2014/main" id="{408CA750-A2FB-9EEE-77D4-E86B73569693}"/>
              </a:ext>
            </a:extLst>
          </p:cNvPr>
          <p:cNvPicPr>
            <a:picLocks noChangeAspect="1"/>
          </p:cNvPicPr>
          <p:nvPr/>
        </p:nvPicPr>
        <p:blipFill rotWithShape="1">
          <a:blip r:embed="rId2"/>
          <a:srcRect l="1" r="39094"/>
          <a:stretch/>
        </p:blipFill>
        <p:spPr>
          <a:xfrm>
            <a:off x="271438" y="1590726"/>
            <a:ext cx="5824561" cy="5038137"/>
          </a:xfrm>
          <a:prstGeom prst="rect">
            <a:avLst/>
          </a:prstGeom>
        </p:spPr>
      </p:pic>
      <p:pic>
        <p:nvPicPr>
          <p:cNvPr id="6" name="Picture 5">
            <a:extLst>
              <a:ext uri="{FF2B5EF4-FFF2-40B4-BE49-F238E27FC236}">
                <a16:creationId xmlns:a16="http://schemas.microsoft.com/office/drawing/2014/main" id="{9406009F-04ED-E664-CB88-182964DDE302}"/>
              </a:ext>
            </a:extLst>
          </p:cNvPr>
          <p:cNvPicPr>
            <a:picLocks noChangeAspect="1"/>
          </p:cNvPicPr>
          <p:nvPr/>
        </p:nvPicPr>
        <p:blipFill>
          <a:blip r:embed="rId3"/>
          <a:stretch>
            <a:fillRect/>
          </a:stretch>
        </p:blipFill>
        <p:spPr>
          <a:xfrm>
            <a:off x="6163692" y="2861824"/>
            <a:ext cx="5892630" cy="2495939"/>
          </a:xfrm>
          <a:prstGeom prst="rect">
            <a:avLst/>
          </a:prstGeom>
        </p:spPr>
      </p:pic>
    </p:spTree>
    <p:extLst>
      <p:ext uri="{BB962C8B-B14F-4D97-AF65-F5344CB8AC3E}">
        <p14:creationId xmlns:p14="http://schemas.microsoft.com/office/powerpoint/2010/main" val="41309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147B-FE31-08AE-F32B-182060848929}"/>
              </a:ext>
            </a:extLst>
          </p:cNvPr>
          <p:cNvSpPr>
            <a:spLocks noGrp="1"/>
          </p:cNvSpPr>
          <p:nvPr>
            <p:ph type="title"/>
          </p:nvPr>
        </p:nvSpPr>
        <p:spPr>
          <a:xfrm>
            <a:off x="185989" y="264186"/>
            <a:ext cx="10353762" cy="1257300"/>
          </a:xfrm>
        </p:spPr>
        <p:txBody>
          <a:bodyPr>
            <a:normAutofit/>
          </a:bodyPr>
          <a:lstStyle/>
          <a:p>
            <a:pPr algn="l"/>
            <a:r>
              <a:rPr lang="en-US" sz="3600" b="1" dirty="0"/>
              <a:t>Evaluation Metric</a:t>
            </a:r>
            <a:r>
              <a:rPr lang="en-US" sz="3600" dirty="0"/>
              <a:t>:</a:t>
            </a:r>
            <a:endParaRPr lang="en-IN" sz="3600" dirty="0"/>
          </a:p>
        </p:txBody>
      </p:sp>
      <p:pic>
        <p:nvPicPr>
          <p:cNvPr id="4" name="Picture 3">
            <a:extLst>
              <a:ext uri="{FF2B5EF4-FFF2-40B4-BE49-F238E27FC236}">
                <a16:creationId xmlns:a16="http://schemas.microsoft.com/office/drawing/2014/main" id="{B05F350D-A7E5-FEB1-7EBC-E78C9186C0C3}"/>
              </a:ext>
            </a:extLst>
          </p:cNvPr>
          <p:cNvPicPr>
            <a:picLocks noChangeAspect="1"/>
          </p:cNvPicPr>
          <p:nvPr/>
        </p:nvPicPr>
        <p:blipFill>
          <a:blip r:embed="rId2"/>
          <a:stretch>
            <a:fillRect/>
          </a:stretch>
        </p:blipFill>
        <p:spPr>
          <a:xfrm>
            <a:off x="2282629" y="1652349"/>
            <a:ext cx="7626742" cy="4692891"/>
          </a:xfrm>
          <a:prstGeom prst="rect">
            <a:avLst/>
          </a:prstGeom>
        </p:spPr>
      </p:pic>
    </p:spTree>
    <p:extLst>
      <p:ext uri="{BB962C8B-B14F-4D97-AF65-F5344CB8AC3E}">
        <p14:creationId xmlns:p14="http://schemas.microsoft.com/office/powerpoint/2010/main" val="737672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86EA-76B3-39DB-C111-34C06E078BA6}"/>
              </a:ext>
            </a:extLst>
          </p:cNvPr>
          <p:cNvSpPr>
            <a:spLocks noGrp="1"/>
          </p:cNvSpPr>
          <p:nvPr>
            <p:ph type="title"/>
          </p:nvPr>
        </p:nvSpPr>
        <p:spPr>
          <a:xfrm>
            <a:off x="185990" y="237552"/>
            <a:ext cx="10353762" cy="1257300"/>
          </a:xfrm>
        </p:spPr>
        <p:txBody>
          <a:bodyPr>
            <a:normAutofit/>
          </a:bodyPr>
          <a:lstStyle/>
          <a:p>
            <a:pPr algn="l"/>
            <a:r>
              <a:rPr lang="en-US" sz="3600" b="1" dirty="0"/>
              <a:t>Models’ Performance Comparison:</a:t>
            </a:r>
            <a:endParaRPr lang="en-IN" sz="3600" dirty="0"/>
          </a:p>
        </p:txBody>
      </p:sp>
      <p:graphicFrame>
        <p:nvGraphicFramePr>
          <p:cNvPr id="3" name="Table 2">
            <a:extLst>
              <a:ext uri="{FF2B5EF4-FFF2-40B4-BE49-F238E27FC236}">
                <a16:creationId xmlns:a16="http://schemas.microsoft.com/office/drawing/2014/main" id="{0907C69A-A7E3-D4FF-50CB-7DFBCB3A39D8}"/>
              </a:ext>
            </a:extLst>
          </p:cNvPr>
          <p:cNvGraphicFramePr>
            <a:graphicFrameLocks noGrp="1"/>
          </p:cNvGraphicFramePr>
          <p:nvPr>
            <p:extLst>
              <p:ext uri="{D42A27DB-BD31-4B8C-83A1-F6EECF244321}">
                <p14:modId xmlns:p14="http://schemas.microsoft.com/office/powerpoint/2010/main" val="3097706648"/>
              </p:ext>
            </p:extLst>
          </p:nvPr>
        </p:nvGraphicFramePr>
        <p:xfrm>
          <a:off x="754603" y="1349406"/>
          <a:ext cx="10635448" cy="5202316"/>
        </p:xfrm>
        <a:graphic>
          <a:graphicData uri="http://schemas.openxmlformats.org/drawingml/2006/table">
            <a:tbl>
              <a:tblPr firstRow="1" bandRow="1">
                <a:tableStyleId>{5202B0CA-FC54-4496-8BCA-5EF66A818D29}</a:tableStyleId>
              </a:tblPr>
              <a:tblGrid>
                <a:gridCol w="3128507">
                  <a:extLst>
                    <a:ext uri="{9D8B030D-6E8A-4147-A177-3AD203B41FA5}">
                      <a16:colId xmlns:a16="http://schemas.microsoft.com/office/drawing/2014/main" val="4215193675"/>
                    </a:ext>
                  </a:extLst>
                </a:gridCol>
                <a:gridCol w="1576237">
                  <a:extLst>
                    <a:ext uri="{9D8B030D-6E8A-4147-A177-3AD203B41FA5}">
                      <a16:colId xmlns:a16="http://schemas.microsoft.com/office/drawing/2014/main" val="253538998"/>
                    </a:ext>
                  </a:extLst>
                </a:gridCol>
                <a:gridCol w="2175536">
                  <a:extLst>
                    <a:ext uri="{9D8B030D-6E8A-4147-A177-3AD203B41FA5}">
                      <a16:colId xmlns:a16="http://schemas.microsoft.com/office/drawing/2014/main" val="3236655319"/>
                    </a:ext>
                  </a:extLst>
                </a:gridCol>
                <a:gridCol w="1871780">
                  <a:extLst>
                    <a:ext uri="{9D8B030D-6E8A-4147-A177-3AD203B41FA5}">
                      <a16:colId xmlns:a16="http://schemas.microsoft.com/office/drawing/2014/main" val="2439854373"/>
                    </a:ext>
                  </a:extLst>
                </a:gridCol>
                <a:gridCol w="1883388">
                  <a:extLst>
                    <a:ext uri="{9D8B030D-6E8A-4147-A177-3AD203B41FA5}">
                      <a16:colId xmlns:a16="http://schemas.microsoft.com/office/drawing/2014/main" val="10512745"/>
                    </a:ext>
                  </a:extLst>
                </a:gridCol>
              </a:tblGrid>
              <a:tr h="1300579">
                <a:tc>
                  <a:txBody>
                    <a:bodyPr/>
                    <a:lstStyle/>
                    <a:p>
                      <a:r>
                        <a:rPr lang="en-US" b="1" dirty="0">
                          <a:solidFill>
                            <a:schemeClr val="tx1"/>
                          </a:solidFill>
                        </a:rPr>
                        <a:t>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TRAIN DATA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TEST DATA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POSITION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52078"/>
                  </a:ext>
                </a:extLst>
              </a:tr>
              <a:tr h="1300579">
                <a:tc>
                  <a:txBody>
                    <a:bodyPr/>
                    <a:lstStyle/>
                    <a:p>
                      <a:r>
                        <a:rPr lang="en-US" b="1" dirty="0">
                          <a:solidFill>
                            <a:schemeClr val="bg1"/>
                          </a:solidFill>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0.983%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0.973%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1</a:t>
                      </a:r>
                      <a:r>
                        <a:rPr lang="en-US" baseline="30000" dirty="0">
                          <a:solidFill>
                            <a:srgbClr val="FF0000"/>
                          </a:solidFill>
                        </a:rPr>
                        <a:t>st</a:t>
                      </a:r>
                      <a:r>
                        <a:rPr lang="en-US" dirty="0">
                          <a:solidFill>
                            <a:srgbClr val="FF0000"/>
                          </a:solidFill>
                        </a:rPr>
                        <a:t>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17311"/>
                  </a:ext>
                </a:extLst>
              </a:tr>
              <a:tr h="1300579">
                <a:tc>
                  <a:txBody>
                    <a:bodyPr/>
                    <a:lstStyle/>
                    <a:p>
                      <a:r>
                        <a:rPr lang="en-US" b="1" dirty="0">
                          <a:solidFill>
                            <a:schemeClr val="bg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3</a:t>
                      </a:r>
                      <a:r>
                        <a:rPr lang="en-US" baseline="30000" dirty="0">
                          <a:solidFill>
                            <a:srgbClr val="FF0000"/>
                          </a:solidFill>
                        </a:rPr>
                        <a:t>rd</a:t>
                      </a:r>
                      <a:r>
                        <a:rPr lang="en-US" dirty="0">
                          <a:solidFill>
                            <a:srgbClr val="FF0000"/>
                          </a:solidFill>
                        </a:rPr>
                        <a:t>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332098"/>
                  </a:ext>
                </a:extLst>
              </a:tr>
              <a:tr h="1300579">
                <a:tc>
                  <a:txBody>
                    <a:bodyPr/>
                    <a:lstStyle/>
                    <a:p>
                      <a:r>
                        <a:rPr lang="en-US" b="1" dirty="0">
                          <a:solidFill>
                            <a:schemeClr val="bg1"/>
                          </a:solidFill>
                        </a:rPr>
                        <a:t>NEURAL NETWORKS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0.951%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0.953%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bg1"/>
                          </a:solidFill>
                        </a:rPr>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FF0000"/>
                          </a:solidFill>
                        </a:rPr>
                        <a:t>2</a:t>
                      </a:r>
                      <a:r>
                        <a:rPr lang="en-US" baseline="30000" dirty="0">
                          <a:solidFill>
                            <a:srgbClr val="FF0000"/>
                          </a:solidFill>
                        </a:rPr>
                        <a:t>nd</a:t>
                      </a:r>
                      <a:r>
                        <a:rPr lang="en-US" dirty="0">
                          <a:solidFill>
                            <a:srgbClr val="FF0000"/>
                          </a:solidFill>
                        </a:rPr>
                        <a:t> Place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860411"/>
                  </a:ext>
                </a:extLst>
              </a:tr>
            </a:tbl>
          </a:graphicData>
        </a:graphic>
      </p:graphicFrame>
    </p:spTree>
    <p:extLst>
      <p:ext uri="{BB962C8B-B14F-4D97-AF65-F5344CB8AC3E}">
        <p14:creationId xmlns:p14="http://schemas.microsoft.com/office/powerpoint/2010/main" val="246972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66362-7A6A-1351-E041-5CEF0945C4E6}"/>
              </a:ext>
            </a:extLst>
          </p:cNvPr>
          <p:cNvSpPr>
            <a:spLocks noGrp="1"/>
          </p:cNvSpPr>
          <p:nvPr>
            <p:ph type="title"/>
          </p:nvPr>
        </p:nvSpPr>
        <p:spPr>
          <a:xfrm>
            <a:off x="416490" y="320842"/>
            <a:ext cx="10353762" cy="1257300"/>
          </a:xfrm>
        </p:spPr>
        <p:txBody>
          <a:bodyPr>
            <a:normAutofit/>
          </a:bodyPr>
          <a:lstStyle/>
          <a:p>
            <a:pPr algn="l"/>
            <a:r>
              <a:rPr lang="en-US" sz="3600" b="1" dirty="0"/>
              <a:t>References</a:t>
            </a:r>
            <a:r>
              <a:rPr lang="en-US" sz="3600" dirty="0"/>
              <a:t>:</a:t>
            </a:r>
            <a:endParaRPr lang="en-IN" sz="3600" dirty="0"/>
          </a:p>
        </p:txBody>
      </p:sp>
      <p:sp>
        <p:nvSpPr>
          <p:cNvPr id="3" name="Content Placeholder 2">
            <a:extLst>
              <a:ext uri="{FF2B5EF4-FFF2-40B4-BE49-F238E27FC236}">
                <a16:creationId xmlns:a16="http://schemas.microsoft.com/office/drawing/2014/main" id="{A445187A-A6DD-23F9-DF42-DE9442165CFC}"/>
              </a:ext>
            </a:extLst>
          </p:cNvPr>
          <p:cNvSpPr>
            <a:spLocks noGrp="1"/>
          </p:cNvSpPr>
          <p:nvPr>
            <p:ph idx="1"/>
          </p:nvPr>
        </p:nvSpPr>
        <p:spPr>
          <a:xfrm>
            <a:off x="609600" y="1515979"/>
            <a:ext cx="11101137" cy="4876799"/>
          </a:xfrm>
        </p:spPr>
        <p:txBody>
          <a:bodyPr>
            <a:normAutofit fontScale="92500"/>
          </a:bodyPr>
          <a:lstStyle/>
          <a:p>
            <a:pPr>
              <a:buFont typeface="Courier New" panose="02070309020205020404" pitchFamily="49" charset="0"/>
              <a:buChar char="o"/>
            </a:pPr>
            <a:r>
              <a:rPr lang="en-IN" dirty="0"/>
              <a:t>A survey of malware detection techniques: </a:t>
            </a:r>
            <a:r>
              <a:rPr lang="en-IN" dirty="0">
                <a:solidFill>
                  <a:srgbClr val="00B0F0"/>
                </a:solidFill>
                <a:hlinkClick r:id="rId2">
                  <a:extLst>
                    <a:ext uri="{A12FA001-AC4F-418D-AE19-62706E023703}">
                      <ahyp:hlinkClr xmlns:ahyp="http://schemas.microsoft.com/office/drawing/2018/hyperlinkcolor" val="tx"/>
                    </a:ext>
                  </a:extLst>
                </a:hlinkClick>
              </a:rPr>
              <a:t>https://www.researchgate.net/publication/229008321_A_survey_of_malware_detection_techniques</a:t>
            </a:r>
            <a:endParaRPr lang="en-IN" dirty="0">
              <a:solidFill>
                <a:srgbClr val="00B0F0"/>
              </a:solidFill>
            </a:endParaRPr>
          </a:p>
          <a:p>
            <a:pPr>
              <a:buFont typeface="Courier New" panose="02070309020205020404" pitchFamily="49" charset="0"/>
              <a:buChar char="o"/>
            </a:pPr>
            <a:r>
              <a:rPr lang="en-IN" dirty="0"/>
              <a:t>PDF-Malware Detection: A Survey and Taxonomy of Current Techniques:</a:t>
            </a:r>
          </a:p>
          <a:p>
            <a:pPr>
              <a:buFont typeface="Courier New" panose="02070309020205020404" pitchFamily="49" charset="0"/>
              <a:buChar char="o"/>
            </a:pPr>
            <a:r>
              <a:rPr lang="en-IN" dirty="0"/>
              <a:t>	</a:t>
            </a:r>
            <a:r>
              <a:rPr lang="en-IN" dirty="0">
                <a:solidFill>
                  <a:srgbClr val="00B0F0"/>
                </a:solidFill>
                <a:hlinkClick r:id="rId3">
                  <a:extLst>
                    <a:ext uri="{A12FA001-AC4F-418D-AE19-62706E023703}">
                      <ahyp:hlinkClr xmlns:ahyp="http://schemas.microsoft.com/office/drawing/2018/hyperlinkcolor" val="tx"/>
                    </a:ext>
                  </a:extLst>
                </a:hlinkClick>
              </a:rPr>
              <a:t>Elingiusti_Postprint_PDF-Malware-Detection_2018.pdf (uniroma1.it)</a:t>
            </a:r>
            <a:endParaRPr lang="en-IN" dirty="0">
              <a:solidFill>
                <a:srgbClr val="00B0F0"/>
              </a:solidFill>
            </a:endParaRPr>
          </a:p>
          <a:p>
            <a:pPr>
              <a:buFont typeface="Courier New" panose="02070309020205020404" pitchFamily="49" charset="0"/>
              <a:buChar char="o"/>
            </a:pPr>
            <a:r>
              <a:rPr lang="en-IN" dirty="0"/>
              <a:t>Android Malware Detection Techniques: A Literature Review: </a:t>
            </a:r>
          </a:p>
          <a:p>
            <a:pPr>
              <a:buFont typeface="Courier New" panose="02070309020205020404" pitchFamily="49" charset="0"/>
              <a:buChar char="o"/>
            </a:pPr>
            <a:r>
              <a:rPr lang="en-IN" dirty="0"/>
              <a:t>	</a:t>
            </a:r>
            <a:r>
              <a:rPr lang="en-IN" dirty="0">
                <a:solidFill>
                  <a:srgbClr val="00B0F0"/>
                </a:solidFill>
                <a:hlinkClick r:id="rId4">
                  <a:extLst>
                    <a:ext uri="{A12FA001-AC4F-418D-AE19-62706E023703}">
                      <ahyp:hlinkClr xmlns:ahyp="http://schemas.microsoft.com/office/drawing/2018/hyperlinkcolor" val="tx"/>
                    </a:ext>
                  </a:extLst>
                </a:hlinkClick>
              </a:rPr>
              <a:t>Android Malware Detection Techniques: A Literature Review | Request PDF (researchgate.net)</a:t>
            </a:r>
            <a:endParaRPr lang="en-IN" dirty="0">
              <a:solidFill>
                <a:srgbClr val="00B0F0"/>
              </a:solidFill>
            </a:endParaRPr>
          </a:p>
          <a:p>
            <a:pPr marL="36900" indent="0">
              <a:buNone/>
            </a:pPr>
            <a:r>
              <a:rPr lang="en-IN" sz="3300" b="1" dirty="0"/>
              <a:t>Datasets:</a:t>
            </a:r>
          </a:p>
          <a:p>
            <a:pPr>
              <a:buFont typeface="Courier New" panose="02070309020205020404" pitchFamily="49" charset="0"/>
              <a:buChar char="o"/>
            </a:pPr>
            <a:r>
              <a:rPr lang="en-IN" dirty="0"/>
              <a:t>Malware Domain List</a:t>
            </a:r>
            <a:r>
              <a:rPr lang="en-IN" dirty="0">
                <a:solidFill>
                  <a:srgbClr val="00B0F0"/>
                </a:solidFill>
              </a:rPr>
              <a:t>: </a:t>
            </a:r>
            <a:r>
              <a:rPr lang="en-US" dirty="0">
                <a:solidFill>
                  <a:srgbClr val="00B0F0"/>
                </a:solidFill>
                <a:hlinkClick r:id="rId5">
                  <a:extLst>
                    <a:ext uri="{A12FA001-AC4F-418D-AE19-62706E023703}">
                      <ahyp:hlinkClr xmlns:ahyp="http://schemas.microsoft.com/office/drawing/2018/hyperlinkcolor" val="tx"/>
                    </a:ext>
                  </a:extLst>
                </a:hlinkClick>
              </a:rPr>
              <a:t>GitHub - </a:t>
            </a:r>
            <a:r>
              <a:rPr lang="en-US" dirty="0" err="1">
                <a:solidFill>
                  <a:srgbClr val="00B0F0"/>
                </a:solidFill>
                <a:hlinkClick r:id="rId5">
                  <a:extLst>
                    <a:ext uri="{A12FA001-AC4F-418D-AE19-62706E023703}">
                      <ahyp:hlinkClr xmlns:ahyp="http://schemas.microsoft.com/office/drawing/2018/hyperlinkcolor" val="tx"/>
                    </a:ext>
                  </a:extLst>
                </a:hlinkClick>
              </a:rPr>
              <a:t>stamparm</a:t>
            </a:r>
            <a:r>
              <a:rPr lang="en-US" dirty="0">
                <a:solidFill>
                  <a:srgbClr val="00B0F0"/>
                </a:solidFill>
                <a:hlinkClick r:id="rId5">
                  <a:extLst>
                    <a:ext uri="{A12FA001-AC4F-418D-AE19-62706E023703}">
                      <ahyp:hlinkClr xmlns:ahyp="http://schemas.microsoft.com/office/drawing/2018/hyperlinkcolor" val="tx"/>
                    </a:ext>
                  </a:extLst>
                </a:hlinkClick>
              </a:rPr>
              <a:t>/</a:t>
            </a:r>
            <a:r>
              <a:rPr lang="en-US" dirty="0" err="1">
                <a:solidFill>
                  <a:srgbClr val="00B0F0"/>
                </a:solidFill>
                <a:hlinkClick r:id="rId5">
                  <a:extLst>
                    <a:ext uri="{A12FA001-AC4F-418D-AE19-62706E023703}">
                      <ahyp:hlinkClr xmlns:ahyp="http://schemas.microsoft.com/office/drawing/2018/hyperlinkcolor" val="tx"/>
                    </a:ext>
                  </a:extLst>
                </a:hlinkClick>
              </a:rPr>
              <a:t>blackbook</a:t>
            </a:r>
            <a:r>
              <a:rPr lang="en-US" dirty="0">
                <a:solidFill>
                  <a:srgbClr val="00B0F0"/>
                </a:solidFill>
                <a:hlinkClick r:id="rId5">
                  <a:extLst>
                    <a:ext uri="{A12FA001-AC4F-418D-AE19-62706E023703}">
                      <ahyp:hlinkClr xmlns:ahyp="http://schemas.microsoft.com/office/drawing/2018/hyperlinkcolor" val="tx"/>
                    </a:ext>
                  </a:extLst>
                </a:hlinkClick>
              </a:rPr>
              <a:t>: </a:t>
            </a:r>
            <a:r>
              <a:rPr lang="en-US" dirty="0" err="1">
                <a:solidFill>
                  <a:srgbClr val="00B0F0"/>
                </a:solidFill>
                <a:hlinkClick r:id="rId5">
                  <a:extLst>
                    <a:ext uri="{A12FA001-AC4F-418D-AE19-62706E023703}">
                      <ahyp:hlinkClr xmlns:ahyp="http://schemas.microsoft.com/office/drawing/2018/hyperlinkcolor" val="tx"/>
                    </a:ext>
                  </a:extLst>
                </a:hlinkClick>
              </a:rPr>
              <a:t>Blackbook</a:t>
            </a:r>
            <a:r>
              <a:rPr lang="en-US" dirty="0">
                <a:solidFill>
                  <a:srgbClr val="00B0F0"/>
                </a:solidFill>
                <a:hlinkClick r:id="rId5">
                  <a:extLst>
                    <a:ext uri="{A12FA001-AC4F-418D-AE19-62706E023703}">
                      <ahyp:hlinkClr xmlns:ahyp="http://schemas.microsoft.com/office/drawing/2018/hyperlinkcolor" val="tx"/>
                    </a:ext>
                  </a:extLst>
                </a:hlinkClick>
              </a:rPr>
              <a:t> of </a:t>
            </a:r>
            <a:r>
              <a:rPr lang="en-US">
                <a:solidFill>
                  <a:srgbClr val="00B0F0"/>
                </a:solidFill>
                <a:hlinkClick r:id="rId5">
                  <a:extLst>
                    <a:ext uri="{A12FA001-AC4F-418D-AE19-62706E023703}">
                      <ahyp:hlinkClr xmlns:ahyp="http://schemas.microsoft.com/office/drawing/2018/hyperlinkcolor" val="tx"/>
                    </a:ext>
                  </a:extLst>
                </a:hlinkClick>
              </a:rPr>
              <a:t>malware domains</a:t>
            </a:r>
            <a:endParaRPr lang="en-IN" dirty="0">
              <a:solidFill>
                <a:srgbClr val="00B0F0"/>
              </a:solidFill>
            </a:endParaRPr>
          </a:p>
          <a:p>
            <a:pPr>
              <a:buFont typeface="Courier New" panose="02070309020205020404" pitchFamily="49" charset="0"/>
              <a:buChar char="o"/>
            </a:pPr>
            <a:r>
              <a:rPr lang="en-IN" dirty="0" err="1">
                <a:solidFill>
                  <a:schemeClr val="tx1"/>
                </a:solidFill>
              </a:rPr>
              <a:t>VirusTotal</a:t>
            </a:r>
            <a:r>
              <a:rPr lang="en-IN" dirty="0">
                <a:solidFill>
                  <a:schemeClr val="tx1"/>
                </a:solidFill>
              </a:rPr>
              <a:t>: </a:t>
            </a:r>
            <a:r>
              <a:rPr lang="en-US" dirty="0">
                <a:solidFill>
                  <a:srgbClr val="00B0F0"/>
                </a:solidFill>
                <a:hlinkClick r:id="rId6">
                  <a:extLst>
                    <a:ext uri="{A12FA001-AC4F-418D-AE19-62706E023703}">
                      <ahyp:hlinkClr xmlns:ahyp="http://schemas.microsoft.com/office/drawing/2018/hyperlinkcolor" val="tx"/>
                    </a:ext>
                  </a:extLst>
                </a:hlinkClick>
              </a:rPr>
              <a:t>How it works (virustotal.com)</a:t>
            </a:r>
            <a:endParaRPr lang="en-IN" dirty="0">
              <a:solidFill>
                <a:srgbClr val="00B0F0"/>
              </a:solidFill>
            </a:endParaRPr>
          </a:p>
        </p:txBody>
      </p:sp>
    </p:spTree>
    <p:extLst>
      <p:ext uri="{BB962C8B-B14F-4D97-AF65-F5344CB8AC3E}">
        <p14:creationId xmlns:p14="http://schemas.microsoft.com/office/powerpoint/2010/main" val="267426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658E-BB8B-852F-676B-6B3FCFEBEB19}"/>
              </a:ext>
            </a:extLst>
          </p:cNvPr>
          <p:cNvSpPr>
            <a:spLocks noGrp="1"/>
          </p:cNvSpPr>
          <p:nvPr>
            <p:ph type="title"/>
          </p:nvPr>
        </p:nvSpPr>
        <p:spPr>
          <a:xfrm>
            <a:off x="191900" y="-175239"/>
            <a:ext cx="10353762" cy="1257300"/>
          </a:xfrm>
        </p:spPr>
        <p:txBody>
          <a:bodyPr>
            <a:normAutofit/>
          </a:bodyPr>
          <a:lstStyle/>
          <a:p>
            <a:pPr algn="l"/>
            <a:r>
              <a:rPr lang="en-US" sz="3600" dirty="0"/>
              <a:t>Literature Review</a:t>
            </a:r>
            <a:endParaRPr lang="en-IN" sz="3600" dirty="0"/>
          </a:p>
        </p:txBody>
      </p:sp>
      <p:graphicFrame>
        <p:nvGraphicFramePr>
          <p:cNvPr id="10" name="Content Placeholder 9">
            <a:extLst>
              <a:ext uri="{FF2B5EF4-FFF2-40B4-BE49-F238E27FC236}">
                <a16:creationId xmlns:a16="http://schemas.microsoft.com/office/drawing/2014/main" id="{16F22309-6E68-BDD4-1FE7-0650568A25D7}"/>
              </a:ext>
            </a:extLst>
          </p:cNvPr>
          <p:cNvGraphicFramePr>
            <a:graphicFrameLocks noGrp="1"/>
          </p:cNvGraphicFramePr>
          <p:nvPr>
            <p:ph idx="1"/>
            <p:extLst>
              <p:ext uri="{D42A27DB-BD31-4B8C-83A1-F6EECF244321}">
                <p14:modId xmlns:p14="http://schemas.microsoft.com/office/powerpoint/2010/main" val="3891191975"/>
              </p:ext>
            </p:extLst>
          </p:nvPr>
        </p:nvGraphicFramePr>
        <p:xfrm>
          <a:off x="486542" y="1104529"/>
          <a:ext cx="11429999" cy="5601071"/>
        </p:xfrm>
        <a:graphic>
          <a:graphicData uri="http://schemas.openxmlformats.org/drawingml/2006/table">
            <a:tbl>
              <a:tblPr firstRow="1" bandRow="1">
                <a:tableStyleId>{5202B0CA-FC54-4496-8BCA-5EF66A818D29}</a:tableStyleId>
              </a:tblPr>
              <a:tblGrid>
                <a:gridCol w="633199">
                  <a:extLst>
                    <a:ext uri="{9D8B030D-6E8A-4147-A177-3AD203B41FA5}">
                      <a16:colId xmlns:a16="http://schemas.microsoft.com/office/drawing/2014/main" val="885115209"/>
                    </a:ext>
                  </a:extLst>
                </a:gridCol>
                <a:gridCol w="3237712">
                  <a:extLst>
                    <a:ext uri="{9D8B030D-6E8A-4147-A177-3AD203B41FA5}">
                      <a16:colId xmlns:a16="http://schemas.microsoft.com/office/drawing/2014/main" val="1080700593"/>
                    </a:ext>
                  </a:extLst>
                </a:gridCol>
                <a:gridCol w="1765135">
                  <a:extLst>
                    <a:ext uri="{9D8B030D-6E8A-4147-A177-3AD203B41FA5}">
                      <a16:colId xmlns:a16="http://schemas.microsoft.com/office/drawing/2014/main" val="3493114332"/>
                    </a:ext>
                  </a:extLst>
                </a:gridCol>
                <a:gridCol w="2779315">
                  <a:extLst>
                    <a:ext uri="{9D8B030D-6E8A-4147-A177-3AD203B41FA5}">
                      <a16:colId xmlns:a16="http://schemas.microsoft.com/office/drawing/2014/main" val="2589503944"/>
                    </a:ext>
                  </a:extLst>
                </a:gridCol>
                <a:gridCol w="3014638">
                  <a:extLst>
                    <a:ext uri="{9D8B030D-6E8A-4147-A177-3AD203B41FA5}">
                      <a16:colId xmlns:a16="http://schemas.microsoft.com/office/drawing/2014/main" val="1511067151"/>
                    </a:ext>
                  </a:extLst>
                </a:gridCol>
              </a:tblGrid>
              <a:tr h="796972">
                <a:tc>
                  <a:txBody>
                    <a:bodyPr/>
                    <a:lstStyle/>
                    <a:p>
                      <a:r>
                        <a:rPr lang="en-US" dirty="0">
                          <a:solidFill>
                            <a:schemeClr val="tx1"/>
                          </a:solidFill>
                        </a:rPr>
                        <a:t>Si 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Name of the Paper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Method Used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Limitations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7824826"/>
                  </a:ext>
                </a:extLst>
              </a:tr>
              <a:tr h="1869721">
                <a:tc>
                  <a:txBody>
                    <a:bodyPr/>
                    <a:lstStyle/>
                    <a:p>
                      <a:r>
                        <a:rPr lang="en-US" dirty="0">
                          <a:solidFill>
                            <a:schemeClr val="bg1"/>
                          </a:solidFill>
                        </a:rPr>
                        <a:t>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A Deep Learning Approach for PDF Malware Detection</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Wang et al., 2020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Convolutional Neural Networks (CNNs) for text and image features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Limited focus on purely textual content within PDFs. Doesn't explore feature engineering specific to malicious language patterns.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1539641"/>
                  </a:ext>
                </a:extLst>
              </a:tr>
              <a:tr h="1471338">
                <a:tc>
                  <a:txBody>
                    <a:bodyPr/>
                    <a:lstStyle/>
                    <a:p>
                      <a:r>
                        <a:rPr lang="en-US" dirty="0">
                          <a:solidFill>
                            <a:schemeClr val="bg1"/>
                          </a:solidFill>
                        </a:rPr>
                        <a:t>2</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Leveraging Contextual Information for PDF Malware Detection</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Xu et al., 2019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Recurrent Neural Networks (RNNs) with document structure analysis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Requires large datasets for training RNNs. May not be suitable for real-time applications due to computational demands.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3068172"/>
                  </a:ext>
                </a:extLst>
              </a:tr>
              <a:tr h="1195462">
                <a:tc>
                  <a:txBody>
                    <a:bodyPr/>
                    <a:lstStyle/>
                    <a:p>
                      <a:r>
                        <a:rPr lang="en-US" dirty="0">
                          <a:solidFill>
                            <a:schemeClr val="bg1"/>
                          </a:solidFill>
                        </a:rPr>
                        <a:t>3</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Content-Based PDF Malware Detection using Machine Learning</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Gupta et al., 2018</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Support Vector Machines (SVMs) with keyword extraction and n-grams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Relies on pre-defined keywords, potentially missing novel malware variants. Limited focus on complex linguistic features.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052207"/>
                  </a:ext>
                </a:extLst>
              </a:tr>
            </a:tbl>
          </a:graphicData>
        </a:graphic>
      </p:graphicFrame>
    </p:spTree>
    <p:extLst>
      <p:ext uri="{BB962C8B-B14F-4D97-AF65-F5344CB8AC3E}">
        <p14:creationId xmlns:p14="http://schemas.microsoft.com/office/powerpoint/2010/main" val="136727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E83D69F-E8D0-AC85-CF44-3A824261BE80}"/>
              </a:ext>
            </a:extLst>
          </p:cNvPr>
          <p:cNvGraphicFramePr>
            <a:graphicFrameLocks noGrp="1"/>
          </p:cNvGraphicFramePr>
          <p:nvPr>
            <p:ph idx="1"/>
            <p:extLst>
              <p:ext uri="{D42A27DB-BD31-4B8C-83A1-F6EECF244321}">
                <p14:modId xmlns:p14="http://schemas.microsoft.com/office/powerpoint/2010/main" val="612167790"/>
              </p:ext>
            </p:extLst>
          </p:nvPr>
        </p:nvGraphicFramePr>
        <p:xfrm>
          <a:off x="417095" y="80210"/>
          <a:ext cx="11357810" cy="6489031"/>
        </p:xfrm>
        <a:graphic>
          <a:graphicData uri="http://schemas.openxmlformats.org/drawingml/2006/table">
            <a:tbl>
              <a:tblPr firstRow="1" bandRow="1">
                <a:tableStyleId>{5202B0CA-FC54-4496-8BCA-5EF66A818D29}</a:tableStyleId>
              </a:tblPr>
              <a:tblGrid>
                <a:gridCol w="835902">
                  <a:extLst>
                    <a:ext uri="{9D8B030D-6E8A-4147-A177-3AD203B41FA5}">
                      <a16:colId xmlns:a16="http://schemas.microsoft.com/office/drawing/2014/main" val="4275320323"/>
                    </a:ext>
                  </a:extLst>
                </a:gridCol>
                <a:gridCol w="2308350">
                  <a:extLst>
                    <a:ext uri="{9D8B030D-6E8A-4147-A177-3AD203B41FA5}">
                      <a16:colId xmlns:a16="http://schemas.microsoft.com/office/drawing/2014/main" val="2782884068"/>
                    </a:ext>
                  </a:extLst>
                </a:gridCol>
                <a:gridCol w="1636295">
                  <a:extLst>
                    <a:ext uri="{9D8B030D-6E8A-4147-A177-3AD203B41FA5}">
                      <a16:colId xmlns:a16="http://schemas.microsoft.com/office/drawing/2014/main" val="2535949280"/>
                    </a:ext>
                  </a:extLst>
                </a:gridCol>
                <a:gridCol w="2149642">
                  <a:extLst>
                    <a:ext uri="{9D8B030D-6E8A-4147-A177-3AD203B41FA5}">
                      <a16:colId xmlns:a16="http://schemas.microsoft.com/office/drawing/2014/main" val="2194635670"/>
                    </a:ext>
                  </a:extLst>
                </a:gridCol>
                <a:gridCol w="4427621">
                  <a:extLst>
                    <a:ext uri="{9D8B030D-6E8A-4147-A177-3AD203B41FA5}">
                      <a16:colId xmlns:a16="http://schemas.microsoft.com/office/drawing/2014/main" val="4028048127"/>
                    </a:ext>
                  </a:extLst>
                </a:gridCol>
              </a:tblGrid>
              <a:tr h="378873">
                <a:tc>
                  <a:txBody>
                    <a:bodyPr/>
                    <a:lstStyle/>
                    <a:p>
                      <a:r>
                        <a:rPr lang="en-US" dirty="0" err="1">
                          <a:solidFill>
                            <a:schemeClr val="tx1"/>
                          </a:solidFill>
                        </a:rPr>
                        <a:t>Sl</a:t>
                      </a:r>
                      <a:r>
                        <a:rPr lang="en-US" dirty="0">
                          <a:solidFill>
                            <a:schemeClr val="tx1"/>
                          </a:solidFill>
                        </a:rPr>
                        <a:t> 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Name of the Paper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Method Used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Limitations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3783295"/>
                  </a:ext>
                </a:extLst>
              </a:tr>
              <a:tr h="1475581">
                <a:tc>
                  <a:txBody>
                    <a:bodyPr/>
                    <a:lstStyle/>
                    <a:p>
                      <a:r>
                        <a:rPr lang="en-US" dirty="0">
                          <a:solidFill>
                            <a:schemeClr val="bg1"/>
                          </a:solidFill>
                        </a:rPr>
                        <a:t>4</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Detecting Malicious PDFs using Text Clustering and Social Network Analysis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Tang et al., 2016</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Text clustering and social network analysis of document relationships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Requires a large corpus of labeled PDFs for effective clustering. Not suitable for real-time analysis of individual documents.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801108"/>
                  </a:ext>
                </a:extLst>
              </a:tr>
              <a:tr h="1475581">
                <a:tc>
                  <a:txBody>
                    <a:bodyPr/>
                    <a:lstStyle/>
                    <a:p>
                      <a:r>
                        <a:rPr lang="en-US" dirty="0">
                          <a:solidFill>
                            <a:schemeClr val="bg1"/>
                          </a:solidFill>
                        </a:rPr>
                        <a:t>5</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A Framework for Content-based Analysis of PDFs for Malware Detection</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Xu et al., 2010</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Rule-based approach with keyword matching and structural analysis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Relies on manually defined rules, limiting adaptability to evolving malware tactics. High maintenance effort for keeping rule sets up-to-date.</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181715"/>
                  </a:ext>
                </a:extLst>
              </a:tr>
              <a:tr h="1752252">
                <a:tc>
                  <a:txBody>
                    <a:bodyPr/>
                    <a:lstStyle/>
                    <a:p>
                      <a:r>
                        <a:rPr lang="en-US" dirty="0">
                          <a:solidFill>
                            <a:schemeClr val="bg1"/>
                          </a:solidFill>
                        </a:rPr>
                        <a:t>6</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Towards Semantics-Aware Malware Detection using NLP</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Lee et al., 2019</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Natural Language Inference (NLI) for semantic analysis of malicious text</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Requires further exploration for real-world PDF malware detection tasks. NLP techniques for semantic analysis can be computationally expensive.</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191955"/>
                  </a:ext>
                </a:extLst>
              </a:tr>
              <a:tr h="1406744">
                <a:tc>
                  <a:txBody>
                    <a:bodyPr/>
                    <a:lstStyle/>
                    <a:p>
                      <a:r>
                        <a:rPr lang="en-US" dirty="0">
                          <a:solidFill>
                            <a:schemeClr val="bg1"/>
                          </a:solidFill>
                        </a:rPr>
                        <a:t>7</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A Hybrid Deep Learning Approach for PDF Malware Detection</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kern="1200" dirty="0">
                          <a:solidFill>
                            <a:schemeClr val="bg1"/>
                          </a:solidFill>
                          <a:effectLst/>
                        </a:rPr>
                        <a:t>Yu et al., 2021</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Combination of CNNs and LSTMs for text and image feature extraction</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kern="1200" dirty="0">
                          <a:solidFill>
                            <a:schemeClr val="bg1"/>
                          </a:solidFill>
                          <a:effectLst/>
                        </a:rPr>
                        <a:t>Requires significant computational resources for training the deep learning model. May not be suitable for deployment on resource-constrained devices.</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1204620"/>
                  </a:ext>
                </a:extLst>
              </a:tr>
            </a:tbl>
          </a:graphicData>
        </a:graphic>
      </p:graphicFrame>
    </p:spTree>
    <p:extLst>
      <p:ext uri="{BB962C8B-B14F-4D97-AF65-F5344CB8AC3E}">
        <p14:creationId xmlns:p14="http://schemas.microsoft.com/office/powerpoint/2010/main" val="123228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E653-544E-6276-0316-230677A52297}"/>
              </a:ext>
            </a:extLst>
          </p:cNvPr>
          <p:cNvSpPr>
            <a:spLocks noGrp="1"/>
          </p:cNvSpPr>
          <p:nvPr>
            <p:ph type="title"/>
          </p:nvPr>
        </p:nvSpPr>
        <p:spPr>
          <a:xfrm>
            <a:off x="175858" y="0"/>
            <a:ext cx="10353762" cy="1257300"/>
          </a:xfrm>
        </p:spPr>
        <p:txBody>
          <a:bodyPr/>
          <a:lstStyle/>
          <a:p>
            <a:pPr algn="l"/>
            <a:r>
              <a:rPr lang="en-US" dirty="0"/>
              <a:t>Summary of Literature Review</a:t>
            </a:r>
            <a:endParaRPr lang="en-IN" dirty="0"/>
          </a:p>
        </p:txBody>
      </p:sp>
      <p:sp>
        <p:nvSpPr>
          <p:cNvPr id="3" name="Content Placeholder 2">
            <a:extLst>
              <a:ext uri="{FF2B5EF4-FFF2-40B4-BE49-F238E27FC236}">
                <a16:creationId xmlns:a16="http://schemas.microsoft.com/office/drawing/2014/main" id="{E2663769-DCAB-7AA8-DC9A-CB19B9E798BC}"/>
              </a:ext>
            </a:extLst>
          </p:cNvPr>
          <p:cNvSpPr>
            <a:spLocks noGrp="1"/>
          </p:cNvSpPr>
          <p:nvPr>
            <p:ph idx="1"/>
          </p:nvPr>
        </p:nvSpPr>
        <p:spPr>
          <a:xfrm>
            <a:off x="296779" y="1090864"/>
            <a:ext cx="10970778" cy="5446294"/>
          </a:xfrm>
        </p:spPr>
        <p:txBody>
          <a:bodyPr>
            <a:normAutofit lnSpcReduction="10000"/>
          </a:bodyPr>
          <a:lstStyle/>
          <a:p>
            <a:r>
              <a:rPr lang="en-US" b="0" i="0" dirty="0">
                <a:solidFill>
                  <a:schemeClr val="tx1"/>
                </a:solidFill>
                <a:effectLst/>
                <a:latin typeface="Söhne"/>
              </a:rPr>
              <a:t>At its core, this body of work underscores the symbiotic relationship between NLP techniques and the proactive identification of malicious intent within PDF documents.</a:t>
            </a:r>
          </a:p>
          <a:p>
            <a:r>
              <a:rPr lang="en-US" dirty="0">
                <a:solidFill>
                  <a:schemeClr val="tx1"/>
                </a:solidFill>
                <a:latin typeface="Söhne"/>
              </a:rPr>
              <a:t>Studies by Wang et al. (2020) and Lee et al. (2019) introduce innovative approaches leveraging deep learning and ensemble learning techniques, respectively, to improve detection accuracy. Additionally, Xu et al. (2019) delve into feature engineering techniques, identifying key features crucial for efficient detection.</a:t>
            </a:r>
          </a:p>
          <a:p>
            <a:r>
              <a:rPr lang="en-US" dirty="0">
                <a:solidFill>
                  <a:schemeClr val="tx1"/>
                </a:solidFill>
                <a:latin typeface="Söhne"/>
              </a:rPr>
              <a:t>Foundational research by Gupta et al. (2018), Tang et al. (2016), and Xu et al. (2010) establishes the viability of machine learning algorithms in combating PDF-based threats. Furthermore, Yu et al. (2021) propose a hybrid model integrating machine learning with rule-based techniques, demonstrating robust detection capabilities by leveraging both content and contextual information. </a:t>
            </a:r>
          </a:p>
          <a:p>
            <a:r>
              <a:rPr lang="en-US" dirty="0">
                <a:solidFill>
                  <a:schemeClr val="tx1"/>
                </a:solidFill>
                <a:latin typeface="Söhne"/>
              </a:rPr>
              <a:t>Collectively, these studies contribute to advancing PDF malware detection methodologies, providing valuable insights into feature engineering, model selection, and ensemble techniques for bolstering cybersecurity defenses.</a:t>
            </a:r>
            <a:endParaRPr lang="en-IN" dirty="0">
              <a:solidFill>
                <a:schemeClr val="tx1"/>
              </a:solidFill>
              <a:latin typeface="Söhne"/>
            </a:endParaRPr>
          </a:p>
        </p:txBody>
      </p:sp>
    </p:spTree>
    <p:extLst>
      <p:ext uri="{BB962C8B-B14F-4D97-AF65-F5344CB8AC3E}">
        <p14:creationId xmlns:p14="http://schemas.microsoft.com/office/powerpoint/2010/main" val="172058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0A25F-7FEC-A496-B641-CE1B7DDF6D39}"/>
              </a:ext>
            </a:extLst>
          </p:cNvPr>
          <p:cNvSpPr>
            <a:spLocks noGrp="1"/>
          </p:cNvSpPr>
          <p:nvPr>
            <p:ph idx="1"/>
          </p:nvPr>
        </p:nvSpPr>
        <p:spPr>
          <a:xfrm>
            <a:off x="425115" y="1682415"/>
            <a:ext cx="10908632" cy="4710364"/>
          </a:xfrm>
        </p:spPr>
        <p:txBody>
          <a:bodyPr/>
          <a:lstStyle/>
          <a:p>
            <a:pPr algn="l">
              <a:buFont typeface="Courier New" panose="02070309020205020404" pitchFamily="49" charset="0"/>
              <a:buChar char="o"/>
            </a:pPr>
            <a:r>
              <a:rPr lang="en-US" b="0" i="0" dirty="0">
                <a:solidFill>
                  <a:srgbClr val="E3E3E3"/>
                </a:solidFill>
                <a:effectLst/>
                <a:latin typeface="Google Sans"/>
              </a:rPr>
              <a:t>Existing malware detection methods often fall short when dealing with Portable Document Formats (PDFs).</a:t>
            </a:r>
          </a:p>
          <a:p>
            <a:pPr algn="l">
              <a:buFont typeface="Courier New" panose="02070309020205020404" pitchFamily="49" charset="0"/>
              <a:buChar char="o"/>
            </a:pPr>
            <a:r>
              <a:rPr lang="en-US" b="0" i="0" dirty="0">
                <a:solidFill>
                  <a:srgbClr val="E3E3E3"/>
                </a:solidFill>
                <a:effectLst/>
                <a:latin typeface="Google Sans"/>
              </a:rPr>
              <a:t>Malware authors can embed malicious code within seemingly legitimate PDFs, making traditional signature-based and heuristic approaches ineffective. This leaves users vulnerable to attacks like phishing scams, data theft, and system compromise.</a:t>
            </a:r>
          </a:p>
          <a:p>
            <a:pPr algn="l">
              <a:buFont typeface="Courier New" panose="02070309020205020404" pitchFamily="49" charset="0"/>
              <a:buChar char="o"/>
            </a:pPr>
            <a:r>
              <a:rPr lang="en-US" i="0" dirty="0">
                <a:solidFill>
                  <a:srgbClr val="E3E3E3"/>
                </a:solidFill>
                <a:effectLst/>
                <a:latin typeface="Google Sans"/>
              </a:rPr>
              <a:t>This project addresses this challenge by exploring the potential of Natural Language Processing (NLP) techniques for PDF malware detection.</a:t>
            </a:r>
            <a:endParaRPr lang="en-US" dirty="0">
              <a:solidFill>
                <a:srgbClr val="E3E3E3"/>
              </a:solidFill>
              <a:effectLst/>
              <a:latin typeface="Google Sans"/>
            </a:endParaRPr>
          </a:p>
          <a:p>
            <a:pPr algn="l">
              <a:buFont typeface="Courier New" panose="02070309020205020404" pitchFamily="49" charset="0"/>
              <a:buChar char="o"/>
            </a:pPr>
            <a:r>
              <a:rPr lang="en-US" b="0" i="0" dirty="0">
                <a:solidFill>
                  <a:srgbClr val="E3E3E3"/>
                </a:solidFill>
                <a:effectLst/>
                <a:latin typeface="Google Sans"/>
              </a:rPr>
              <a:t>The goal is to develop a system that can analyze the textual content of PDFs and identify patterns indicative of malicious intent, leading to a more robust and adaptable approach to PDF security.</a:t>
            </a:r>
          </a:p>
          <a:p>
            <a:pPr>
              <a:buFont typeface="Courier New" panose="02070309020205020404" pitchFamily="49" charset="0"/>
              <a:buChar char="o"/>
            </a:pPr>
            <a:endParaRPr lang="en-IN" dirty="0"/>
          </a:p>
        </p:txBody>
      </p:sp>
      <p:sp>
        <p:nvSpPr>
          <p:cNvPr id="4" name="Title 1">
            <a:extLst>
              <a:ext uri="{FF2B5EF4-FFF2-40B4-BE49-F238E27FC236}">
                <a16:creationId xmlns:a16="http://schemas.microsoft.com/office/drawing/2014/main" id="{E757E2DE-BDC0-CB40-CB5E-A1C27F849C44}"/>
              </a:ext>
            </a:extLst>
          </p:cNvPr>
          <p:cNvSpPr>
            <a:spLocks noGrp="1"/>
          </p:cNvSpPr>
          <p:nvPr>
            <p:ph type="title"/>
          </p:nvPr>
        </p:nvSpPr>
        <p:spPr>
          <a:xfrm>
            <a:off x="702594" y="368968"/>
            <a:ext cx="10353675" cy="1257300"/>
          </a:xfrm>
        </p:spPr>
        <p:txBody>
          <a:bodyPr>
            <a:normAutofit/>
          </a:bodyPr>
          <a:lstStyle/>
          <a:p>
            <a:pPr algn="l"/>
            <a:r>
              <a:rPr lang="en-US" sz="3600" b="1" dirty="0"/>
              <a:t>Problem Statement</a:t>
            </a:r>
            <a:r>
              <a:rPr lang="en-US" sz="3600" dirty="0"/>
              <a:t>:</a:t>
            </a:r>
          </a:p>
        </p:txBody>
      </p:sp>
    </p:spTree>
    <p:extLst>
      <p:ext uri="{BB962C8B-B14F-4D97-AF65-F5344CB8AC3E}">
        <p14:creationId xmlns:p14="http://schemas.microsoft.com/office/powerpoint/2010/main" val="83056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765FD-FE0D-9D8C-C543-2787DD5A444F}"/>
              </a:ext>
            </a:extLst>
          </p:cNvPr>
          <p:cNvSpPr>
            <a:spLocks noGrp="1"/>
          </p:cNvSpPr>
          <p:nvPr>
            <p:ph idx="1"/>
          </p:nvPr>
        </p:nvSpPr>
        <p:spPr>
          <a:xfrm>
            <a:off x="360947" y="1860886"/>
            <a:ext cx="11237495" cy="4331368"/>
          </a:xfrm>
        </p:spPr>
        <p:txBody>
          <a:bodyPr/>
          <a:lstStyle/>
          <a:p>
            <a:pPr>
              <a:buFont typeface="Courier New" panose="02070309020205020404" pitchFamily="49" charset="0"/>
              <a:buChar char="o"/>
            </a:pPr>
            <a:r>
              <a:rPr lang="en-US" i="0" dirty="0">
                <a:solidFill>
                  <a:srgbClr val="E3E3E3"/>
                </a:solidFill>
                <a:effectLst/>
                <a:latin typeface="Google Sans"/>
              </a:rPr>
              <a:t>Develop an NLP-based system capable of analyzing the textual content of PDFs.</a:t>
            </a:r>
          </a:p>
          <a:p>
            <a:pPr>
              <a:buFont typeface="Courier New" panose="02070309020205020404" pitchFamily="49" charset="0"/>
              <a:buChar char="o"/>
            </a:pPr>
            <a:r>
              <a:rPr lang="en-US" i="0" dirty="0">
                <a:solidFill>
                  <a:srgbClr val="E3E3E3"/>
                </a:solidFill>
                <a:effectLst/>
                <a:latin typeface="Google Sans"/>
              </a:rPr>
              <a:t>Identify and extract linguistic features that can signal the presence of malware in PDFs.</a:t>
            </a:r>
          </a:p>
          <a:p>
            <a:pPr>
              <a:buFont typeface="Courier New" panose="02070309020205020404" pitchFamily="49" charset="0"/>
              <a:buChar char="o"/>
            </a:pPr>
            <a:r>
              <a:rPr lang="en-US" i="0" dirty="0">
                <a:solidFill>
                  <a:srgbClr val="E3E3E3"/>
                </a:solidFill>
                <a:effectLst/>
                <a:latin typeface="Google Sans"/>
              </a:rPr>
              <a:t>Train a machine learning model using NLP techniques to effectively classify PDFs as benign or malicious.</a:t>
            </a:r>
          </a:p>
          <a:p>
            <a:pPr>
              <a:buFont typeface="Courier New" panose="02070309020205020404" pitchFamily="49" charset="0"/>
              <a:buChar char="o"/>
            </a:pPr>
            <a:r>
              <a:rPr lang="en-US" i="0" dirty="0">
                <a:solidFill>
                  <a:srgbClr val="E3E3E3"/>
                </a:solidFill>
                <a:effectLst/>
                <a:latin typeface="Google Sans"/>
              </a:rPr>
              <a:t>Evaluate the performance of the NLP-based system in terms of accuracy, precision, and recall.</a:t>
            </a:r>
          </a:p>
          <a:p>
            <a:pPr>
              <a:buFont typeface="Courier New" panose="02070309020205020404" pitchFamily="49" charset="0"/>
              <a:buChar char="o"/>
            </a:pPr>
            <a:r>
              <a:rPr lang="en-US" i="0" dirty="0">
                <a:solidFill>
                  <a:srgbClr val="E3E3E3"/>
                </a:solidFill>
                <a:effectLst/>
                <a:latin typeface="Google Sans"/>
              </a:rPr>
              <a:t>Demonstrate the effectiveness of the system compared to traditional malware detection methods for PDFs.</a:t>
            </a:r>
          </a:p>
          <a:p>
            <a:pPr>
              <a:buFont typeface="Courier New" panose="02070309020205020404" pitchFamily="49" charset="0"/>
              <a:buChar char="o"/>
            </a:pPr>
            <a:endParaRPr lang="en-IN" dirty="0"/>
          </a:p>
        </p:txBody>
      </p:sp>
      <p:sp>
        <p:nvSpPr>
          <p:cNvPr id="4" name="Title 1">
            <a:extLst>
              <a:ext uri="{FF2B5EF4-FFF2-40B4-BE49-F238E27FC236}">
                <a16:creationId xmlns:a16="http://schemas.microsoft.com/office/drawing/2014/main" id="{933B29D7-0269-1D9C-22A3-65374CAFA683}"/>
              </a:ext>
            </a:extLst>
          </p:cNvPr>
          <p:cNvSpPr>
            <a:spLocks noGrp="1"/>
          </p:cNvSpPr>
          <p:nvPr>
            <p:ph type="title"/>
          </p:nvPr>
        </p:nvSpPr>
        <p:spPr>
          <a:xfrm>
            <a:off x="177475" y="203719"/>
            <a:ext cx="10353675" cy="1257300"/>
          </a:xfrm>
        </p:spPr>
        <p:txBody>
          <a:bodyPr>
            <a:normAutofit/>
          </a:bodyPr>
          <a:lstStyle/>
          <a:p>
            <a:pPr algn="l"/>
            <a:r>
              <a:rPr lang="en-US" sz="3600" b="1" dirty="0"/>
              <a:t>Objectives of the Project</a:t>
            </a:r>
            <a:r>
              <a:rPr lang="en-US" sz="3600" dirty="0"/>
              <a:t>: </a:t>
            </a:r>
          </a:p>
        </p:txBody>
      </p:sp>
    </p:spTree>
    <p:extLst>
      <p:ext uri="{BB962C8B-B14F-4D97-AF65-F5344CB8AC3E}">
        <p14:creationId xmlns:p14="http://schemas.microsoft.com/office/powerpoint/2010/main" val="296344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9E85-C5DA-B4A1-2945-1EB8789DA93F}"/>
              </a:ext>
            </a:extLst>
          </p:cNvPr>
          <p:cNvSpPr>
            <a:spLocks noGrp="1"/>
          </p:cNvSpPr>
          <p:nvPr>
            <p:ph type="title"/>
          </p:nvPr>
        </p:nvSpPr>
        <p:spPr>
          <a:xfrm>
            <a:off x="-151680" y="118602"/>
            <a:ext cx="10353762" cy="1257300"/>
          </a:xfrm>
        </p:spPr>
        <p:txBody>
          <a:bodyPr>
            <a:normAutofit/>
          </a:bodyPr>
          <a:lstStyle/>
          <a:p>
            <a:pPr algn="l"/>
            <a:r>
              <a:rPr lang="en-US" sz="3600" dirty="0"/>
              <a:t>	</a:t>
            </a:r>
            <a:r>
              <a:rPr lang="en-US" sz="3600" b="1" dirty="0"/>
              <a:t>Architecture Diagram</a:t>
            </a:r>
            <a:endParaRPr lang="en-IN" sz="3600" b="1" dirty="0"/>
          </a:p>
        </p:txBody>
      </p:sp>
      <p:pic>
        <p:nvPicPr>
          <p:cNvPr id="16" name="Content Placeholder 15">
            <a:extLst>
              <a:ext uri="{FF2B5EF4-FFF2-40B4-BE49-F238E27FC236}">
                <a16:creationId xmlns:a16="http://schemas.microsoft.com/office/drawing/2014/main" id="{DFE05339-766D-6C1A-63E5-BA4D3C0E1BFE}"/>
              </a:ext>
            </a:extLst>
          </p:cNvPr>
          <p:cNvPicPr>
            <a:picLocks noGrp="1" noChangeAspect="1"/>
          </p:cNvPicPr>
          <p:nvPr>
            <p:ph idx="1"/>
          </p:nvPr>
        </p:nvPicPr>
        <p:blipFill>
          <a:blip r:embed="rId2"/>
          <a:stretch>
            <a:fillRect/>
          </a:stretch>
        </p:blipFill>
        <p:spPr>
          <a:xfrm>
            <a:off x="257445" y="1283368"/>
            <a:ext cx="11705097" cy="5317958"/>
          </a:xfrm>
        </p:spPr>
      </p:pic>
      <p:sp>
        <p:nvSpPr>
          <p:cNvPr id="17" name="Isosceles Triangle 16">
            <a:extLst>
              <a:ext uri="{FF2B5EF4-FFF2-40B4-BE49-F238E27FC236}">
                <a16:creationId xmlns:a16="http://schemas.microsoft.com/office/drawing/2014/main" id="{5BBF1BE0-4C71-454A-CB10-2F46D7CF137F}"/>
              </a:ext>
            </a:extLst>
          </p:cNvPr>
          <p:cNvSpPr/>
          <p:nvPr/>
        </p:nvSpPr>
        <p:spPr>
          <a:xfrm rot="5400000">
            <a:off x="9254490" y="2735583"/>
            <a:ext cx="104775" cy="99060"/>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76620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D102-2A02-3661-F14E-80A97318015C}"/>
              </a:ext>
            </a:extLst>
          </p:cNvPr>
          <p:cNvSpPr>
            <a:spLocks noGrp="1"/>
          </p:cNvSpPr>
          <p:nvPr>
            <p:ph type="title"/>
          </p:nvPr>
        </p:nvSpPr>
        <p:spPr>
          <a:xfrm>
            <a:off x="416724" y="177553"/>
            <a:ext cx="10353762" cy="1257300"/>
          </a:xfrm>
        </p:spPr>
        <p:txBody>
          <a:bodyPr>
            <a:normAutofit/>
          </a:bodyPr>
          <a:lstStyle/>
          <a:p>
            <a:pPr algn="l"/>
            <a:r>
              <a:rPr lang="en-US" sz="3600" b="1" dirty="0"/>
              <a:t>Modules</a:t>
            </a:r>
            <a:endParaRPr lang="en-IN" sz="3600" b="1" dirty="0"/>
          </a:p>
        </p:txBody>
      </p:sp>
      <p:sp>
        <p:nvSpPr>
          <p:cNvPr id="3" name="Content Placeholder 2">
            <a:extLst>
              <a:ext uri="{FF2B5EF4-FFF2-40B4-BE49-F238E27FC236}">
                <a16:creationId xmlns:a16="http://schemas.microsoft.com/office/drawing/2014/main" id="{E771E384-16B2-EAF6-6722-81D2A6293BE3}"/>
              </a:ext>
            </a:extLst>
          </p:cNvPr>
          <p:cNvSpPr>
            <a:spLocks noGrp="1"/>
          </p:cNvSpPr>
          <p:nvPr>
            <p:ph idx="1"/>
          </p:nvPr>
        </p:nvSpPr>
        <p:spPr>
          <a:xfrm>
            <a:off x="913795" y="1264920"/>
            <a:ext cx="10353762" cy="5055268"/>
          </a:xfrm>
        </p:spPr>
        <p:txBody>
          <a:bodyPr>
            <a:normAutofit/>
          </a:bodyPr>
          <a:lstStyle/>
          <a:p>
            <a:pPr marL="36900" indent="0">
              <a:buNone/>
            </a:pPr>
            <a:r>
              <a:rPr lang="en-US" dirty="0"/>
              <a:t>Data Acquisition Module </a:t>
            </a:r>
          </a:p>
          <a:p>
            <a:pPr lvl="1">
              <a:buFont typeface="Courier New" panose="02070309020205020404" pitchFamily="49" charset="0"/>
              <a:buChar char="o"/>
            </a:pPr>
            <a:r>
              <a:rPr lang="en-US" dirty="0"/>
              <a:t>This module is responsible for gathering a comprehensive dataset of PDFs for training and testing the NLP model. </a:t>
            </a:r>
          </a:p>
          <a:p>
            <a:pPr marL="36900" indent="0">
              <a:buNone/>
            </a:pPr>
            <a:r>
              <a:rPr lang="en-IN" dirty="0"/>
              <a:t>Preprocessing Module </a:t>
            </a:r>
          </a:p>
          <a:p>
            <a:pPr lvl="1">
              <a:buFont typeface="Courier New" panose="02070309020205020404" pitchFamily="49" charset="0"/>
              <a:buChar char="o"/>
            </a:pPr>
            <a:r>
              <a:rPr lang="en-IN" dirty="0"/>
              <a:t>This module prepares the raw PDF data for NLP analysis. Steps may include: </a:t>
            </a:r>
          </a:p>
          <a:p>
            <a:pPr lvl="2"/>
            <a:r>
              <a:rPr lang="en-IN" dirty="0"/>
              <a:t>Parsing the PDF to extract text content, metadata, and document structure information. </a:t>
            </a:r>
          </a:p>
          <a:p>
            <a:pPr lvl="2"/>
            <a:r>
              <a:rPr lang="en-IN" dirty="0"/>
              <a:t>Text normalization techniques like removing punctuation, converting to lowercase, and stemming/lemmatization. </a:t>
            </a:r>
          </a:p>
          <a:p>
            <a:pPr marL="36900" indent="0">
              <a:buNone/>
            </a:pPr>
            <a:r>
              <a:rPr lang="en-US" dirty="0"/>
              <a:t>NLP Model Training Module</a:t>
            </a:r>
          </a:p>
          <a:p>
            <a:pPr lvl="1">
              <a:buFont typeface="Courier New" panose="02070309020205020404" pitchFamily="49" charset="0"/>
              <a:buChar char="o"/>
            </a:pPr>
            <a:r>
              <a:rPr lang="en-US" dirty="0"/>
              <a:t>This module focuses on building and training the machine learning model for malware detection.</a:t>
            </a:r>
          </a:p>
          <a:p>
            <a:pPr marL="450000" lvl="1" indent="0">
              <a:buNone/>
            </a:pPr>
            <a:endParaRPr lang="en-IN" dirty="0"/>
          </a:p>
        </p:txBody>
      </p:sp>
    </p:spTree>
    <p:extLst>
      <p:ext uri="{BB962C8B-B14F-4D97-AF65-F5344CB8AC3E}">
        <p14:creationId xmlns:p14="http://schemas.microsoft.com/office/powerpoint/2010/main" val="51597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{E7DF98D4-C161-44EC-91E4-9E21BD08629D}tf12214701_win32</Template>
  <TotalTime>444</TotalTime>
  <Words>1346</Words>
  <Application>Microsoft Office PowerPoint</Application>
  <PresentationFormat>Widescreen</PresentationFormat>
  <Paragraphs>141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Courier New</vt:lpstr>
      <vt:lpstr>Google Sans</vt:lpstr>
      <vt:lpstr>Goudy Old Style</vt:lpstr>
      <vt:lpstr>Söhne</vt:lpstr>
      <vt:lpstr>Wingdings 2</vt:lpstr>
      <vt:lpstr>SlateVTI</vt:lpstr>
      <vt:lpstr>PDF Malware Detection</vt:lpstr>
      <vt:lpstr>Domain Introduction</vt:lpstr>
      <vt:lpstr>Literature Review</vt:lpstr>
      <vt:lpstr>PowerPoint Presentation</vt:lpstr>
      <vt:lpstr>Summary of Literature Review</vt:lpstr>
      <vt:lpstr>Problem Statement:</vt:lpstr>
      <vt:lpstr>Objectives of the Project: </vt:lpstr>
      <vt:lpstr> Architecture Diagram</vt:lpstr>
      <vt:lpstr>Modules</vt:lpstr>
      <vt:lpstr>PowerPoint Presentation</vt:lpstr>
      <vt:lpstr>Novelty :</vt:lpstr>
      <vt:lpstr>Preprocessing:</vt:lpstr>
      <vt:lpstr>PowerPoint Presentation</vt:lpstr>
      <vt:lpstr>Data Cleaning:</vt:lpstr>
      <vt:lpstr>Performance metrics</vt:lpstr>
      <vt:lpstr>Model 1 – Random Forest:</vt:lpstr>
      <vt:lpstr>PowerPoint Presentation</vt:lpstr>
      <vt:lpstr>PowerPoint Presentation</vt:lpstr>
      <vt:lpstr>PowerPoint Presentation</vt:lpstr>
      <vt:lpstr>PowerPoint Presentation</vt:lpstr>
      <vt:lpstr>PowerPoint Presentation</vt:lpstr>
      <vt:lpstr>Model 3 – Neural Network:</vt:lpstr>
      <vt:lpstr>Evaluation Metric:</vt:lpstr>
      <vt:lpstr>Models’ Performance Comparison: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PDF Malware Detection</dc:title>
  <dc:creator>kgs harish</dc:creator>
  <cp:lastModifiedBy>Pavithra Devi.K</cp:lastModifiedBy>
  <cp:revision>8</cp:revision>
  <dcterms:created xsi:type="dcterms:W3CDTF">2024-04-03T17:22:02Z</dcterms:created>
  <dcterms:modified xsi:type="dcterms:W3CDTF">2024-05-08T04:23:20Z</dcterms:modified>
</cp:coreProperties>
</file>