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305" r:id="rId5"/>
    <p:sldId id="296" r:id="rId6"/>
    <p:sldId id="306" r:id="rId7"/>
    <p:sldId id="321" r:id="rId8"/>
    <p:sldId id="322" r:id="rId9"/>
    <p:sldId id="320" r:id="rId10"/>
    <p:sldId id="317" r:id="rId11"/>
    <p:sldId id="312" r:id="rId12"/>
    <p:sldId id="318" r:id="rId13"/>
    <p:sldId id="294" r:id="rId14"/>
    <p:sldId id="319" r:id="rId15"/>
    <p:sldId id="335" r:id="rId16"/>
    <p:sldId id="323" r:id="rId17"/>
    <p:sldId id="324" r:id="rId18"/>
    <p:sldId id="337" r:id="rId19"/>
    <p:sldId id="336" r:id="rId20"/>
    <p:sldId id="259" r:id="rId21"/>
    <p:sldId id="314" r:id="rId22"/>
    <p:sldId id="325" r:id="rId23"/>
    <p:sldId id="327" r:id="rId24"/>
    <p:sldId id="332" r:id="rId25"/>
    <p:sldId id="329" r:id="rId26"/>
    <p:sldId id="333" r:id="rId27"/>
    <p:sldId id="330" r:id="rId28"/>
    <p:sldId id="334" r:id="rId29"/>
    <p:sldId id="310" r:id="rId30"/>
    <p:sldId id="326" r:id="rId31"/>
    <p:sldId id="31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C8F17-B9D2-4619-ABBE-248BFF2D5FDA}" v="19" dt="2024-05-01T05:28:43.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79" autoAdjust="0"/>
  </p:normalViewPr>
  <p:slideViewPr>
    <p:cSldViewPr snapToGrid="0">
      <p:cViewPr varScale="1">
        <p:scale>
          <a:sx n="74" d="100"/>
          <a:sy n="74" d="100"/>
        </p:scale>
        <p:origin x="340"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ithra Devi.K" userId="a3ecc7251bdbe3d3" providerId="LiveId" clId="{00FC8F17-B9D2-4619-ABBE-248BFF2D5FDA}"/>
    <pc:docChg chg="undo custSel addSld delSld modSld sldOrd">
      <pc:chgData name="Pavithra Devi.K" userId="a3ecc7251bdbe3d3" providerId="LiveId" clId="{00FC8F17-B9D2-4619-ABBE-248BFF2D5FDA}" dt="2024-05-01T05:32:19.923" v="1550" actId="20577"/>
      <pc:docMkLst>
        <pc:docMk/>
      </pc:docMkLst>
      <pc:sldChg chg="modSp mod">
        <pc:chgData name="Pavithra Devi.K" userId="a3ecc7251bdbe3d3" providerId="LiveId" clId="{00FC8F17-B9D2-4619-ABBE-248BFF2D5FDA}" dt="2024-04-29T07:58:19.347" v="1158" actId="20577"/>
        <pc:sldMkLst>
          <pc:docMk/>
          <pc:sldMk cId="2985610029" sldId="294"/>
        </pc:sldMkLst>
        <pc:spChg chg="mod">
          <ac:chgData name="Pavithra Devi.K" userId="a3ecc7251bdbe3d3" providerId="LiveId" clId="{00FC8F17-B9D2-4619-ABBE-248BFF2D5FDA}" dt="2024-04-29T07:58:19.347" v="1158" actId="20577"/>
          <ac:spMkLst>
            <pc:docMk/>
            <pc:sldMk cId="2985610029" sldId="294"/>
            <ac:spMk id="26" creationId="{FAA80863-7DDD-E33E-7C2A-C806622CEF7D}"/>
          </ac:spMkLst>
        </pc:spChg>
      </pc:sldChg>
      <pc:sldChg chg="modSp mod">
        <pc:chgData name="Pavithra Devi.K" userId="a3ecc7251bdbe3d3" providerId="LiveId" clId="{00FC8F17-B9D2-4619-ABBE-248BFF2D5FDA}" dt="2024-04-29T07:24:01.796" v="583" actId="120"/>
        <pc:sldMkLst>
          <pc:docMk/>
          <pc:sldMk cId="1732999477" sldId="306"/>
        </pc:sldMkLst>
        <pc:spChg chg="mod">
          <ac:chgData name="Pavithra Devi.K" userId="a3ecc7251bdbe3d3" providerId="LiveId" clId="{00FC8F17-B9D2-4619-ABBE-248BFF2D5FDA}" dt="2024-04-29T07:23:51.723" v="578" actId="27636"/>
          <ac:spMkLst>
            <pc:docMk/>
            <pc:sldMk cId="1732999477" sldId="306"/>
            <ac:spMk id="2" creationId="{56002655-34DF-25F9-4640-B2CE5329AD1A}"/>
          </ac:spMkLst>
        </pc:spChg>
        <pc:spChg chg="mod">
          <ac:chgData name="Pavithra Devi.K" userId="a3ecc7251bdbe3d3" providerId="LiveId" clId="{00FC8F17-B9D2-4619-ABBE-248BFF2D5FDA}" dt="2024-04-29T07:24:01.796" v="583" actId="120"/>
          <ac:spMkLst>
            <pc:docMk/>
            <pc:sldMk cId="1732999477" sldId="306"/>
            <ac:spMk id="3" creationId="{1A585715-2793-160B-269E-D9516C84D73A}"/>
          </ac:spMkLst>
        </pc:spChg>
      </pc:sldChg>
      <pc:sldChg chg="addSp delSp modSp mod ord">
        <pc:chgData name="Pavithra Devi.K" userId="a3ecc7251bdbe3d3" providerId="LiveId" clId="{00FC8F17-B9D2-4619-ABBE-248BFF2D5FDA}" dt="2024-05-01T05:32:13.161" v="1548"/>
        <pc:sldMkLst>
          <pc:docMk/>
          <pc:sldMk cId="2068121164" sldId="313"/>
        </pc:sldMkLst>
        <pc:spChg chg="mod">
          <ac:chgData name="Pavithra Devi.K" userId="a3ecc7251bdbe3d3" providerId="LiveId" clId="{00FC8F17-B9D2-4619-ABBE-248BFF2D5FDA}" dt="2024-05-01T05:16:54.712" v="1427" actId="20577"/>
          <ac:spMkLst>
            <pc:docMk/>
            <pc:sldMk cId="2068121164" sldId="313"/>
            <ac:spMk id="2" creationId="{7CEF4D5B-3E14-1349-3E16-232AA74EEBAF}"/>
          </ac:spMkLst>
        </pc:spChg>
        <pc:grpChg chg="add mod">
          <ac:chgData name="Pavithra Devi.K" userId="a3ecc7251bdbe3d3" providerId="LiveId" clId="{00FC8F17-B9D2-4619-ABBE-248BFF2D5FDA}" dt="2024-05-01T05:22:05.571" v="1458" actId="164"/>
          <ac:grpSpMkLst>
            <pc:docMk/>
            <pc:sldMk cId="2068121164" sldId="313"/>
            <ac:grpSpMk id="11" creationId="{0212E359-6673-C566-C614-5A3CAEDDCCDF}"/>
          </ac:grpSpMkLst>
        </pc:grpChg>
        <pc:picChg chg="add mod">
          <ac:chgData name="Pavithra Devi.K" userId="a3ecc7251bdbe3d3" providerId="LiveId" clId="{00FC8F17-B9D2-4619-ABBE-248BFF2D5FDA}" dt="2024-05-01T05:22:05.571" v="1458" actId="164"/>
          <ac:picMkLst>
            <pc:docMk/>
            <pc:sldMk cId="2068121164" sldId="313"/>
            <ac:picMk id="4" creationId="{BE6CB962-473B-78D6-8101-0D299324E37C}"/>
          </ac:picMkLst>
        </pc:picChg>
        <pc:picChg chg="add mod">
          <ac:chgData name="Pavithra Devi.K" userId="a3ecc7251bdbe3d3" providerId="LiveId" clId="{00FC8F17-B9D2-4619-ABBE-248BFF2D5FDA}" dt="2024-05-01T05:22:05.571" v="1458" actId="164"/>
          <ac:picMkLst>
            <pc:docMk/>
            <pc:sldMk cId="2068121164" sldId="313"/>
            <ac:picMk id="6" creationId="{14AC56A0-5230-8947-5340-3A8DB8567F64}"/>
          </ac:picMkLst>
        </pc:picChg>
        <pc:picChg chg="add mod modCrop">
          <ac:chgData name="Pavithra Devi.K" userId="a3ecc7251bdbe3d3" providerId="LiveId" clId="{00FC8F17-B9D2-4619-ABBE-248BFF2D5FDA}" dt="2024-05-01T05:22:05.571" v="1458" actId="164"/>
          <ac:picMkLst>
            <pc:docMk/>
            <pc:sldMk cId="2068121164" sldId="313"/>
            <ac:picMk id="8" creationId="{A138E9F5-6C9A-39EC-D6FE-39465BB5A433}"/>
          </ac:picMkLst>
        </pc:picChg>
        <pc:picChg chg="add mod modCrop">
          <ac:chgData name="Pavithra Devi.K" userId="a3ecc7251bdbe3d3" providerId="LiveId" clId="{00FC8F17-B9D2-4619-ABBE-248BFF2D5FDA}" dt="2024-05-01T05:22:05.571" v="1458" actId="164"/>
          <ac:picMkLst>
            <pc:docMk/>
            <pc:sldMk cId="2068121164" sldId="313"/>
            <ac:picMk id="10" creationId="{EB6AABCF-A503-2ED3-AC63-A1D81343CAEC}"/>
          </ac:picMkLst>
        </pc:picChg>
        <pc:picChg chg="del">
          <ac:chgData name="Pavithra Devi.K" userId="a3ecc7251bdbe3d3" providerId="LiveId" clId="{00FC8F17-B9D2-4619-ABBE-248BFF2D5FDA}" dt="2024-05-01T05:17:03.784" v="1431" actId="478"/>
          <ac:picMkLst>
            <pc:docMk/>
            <pc:sldMk cId="2068121164" sldId="313"/>
            <ac:picMk id="36" creationId="{CAF3778F-9A09-0DBF-3AE9-C1A5F406ADD8}"/>
          </ac:picMkLst>
        </pc:picChg>
        <pc:picChg chg="del">
          <ac:chgData name="Pavithra Devi.K" userId="a3ecc7251bdbe3d3" providerId="LiveId" clId="{00FC8F17-B9D2-4619-ABBE-248BFF2D5FDA}" dt="2024-05-01T05:17:02.215" v="1430" actId="478"/>
          <ac:picMkLst>
            <pc:docMk/>
            <pc:sldMk cId="2068121164" sldId="313"/>
            <ac:picMk id="38" creationId="{7D370A9E-1543-D713-D475-E70E33DE3DF0}"/>
          </ac:picMkLst>
        </pc:picChg>
        <pc:picChg chg="del">
          <ac:chgData name="Pavithra Devi.K" userId="a3ecc7251bdbe3d3" providerId="LiveId" clId="{00FC8F17-B9D2-4619-ABBE-248BFF2D5FDA}" dt="2024-05-01T05:16:58.899" v="1428" actId="478"/>
          <ac:picMkLst>
            <pc:docMk/>
            <pc:sldMk cId="2068121164" sldId="313"/>
            <ac:picMk id="40" creationId="{D53E1389-5DF3-FB7A-2446-4DB7083978D9}"/>
          </ac:picMkLst>
        </pc:picChg>
        <pc:picChg chg="del">
          <ac:chgData name="Pavithra Devi.K" userId="a3ecc7251bdbe3d3" providerId="LiveId" clId="{00FC8F17-B9D2-4619-ABBE-248BFF2D5FDA}" dt="2024-05-01T05:17:00.819" v="1429" actId="478"/>
          <ac:picMkLst>
            <pc:docMk/>
            <pc:sldMk cId="2068121164" sldId="313"/>
            <ac:picMk id="42" creationId="{0A3CC2C9-1A89-9F5C-30C3-A9067BD04373}"/>
          </ac:picMkLst>
        </pc:picChg>
      </pc:sldChg>
      <pc:sldChg chg="modSp mod">
        <pc:chgData name="Pavithra Devi.K" userId="a3ecc7251bdbe3d3" providerId="LiveId" clId="{00FC8F17-B9D2-4619-ABBE-248BFF2D5FDA}" dt="2024-04-29T07:45:25.294" v="1033" actId="20577"/>
        <pc:sldMkLst>
          <pc:docMk/>
          <pc:sldMk cId="1563980609" sldId="314"/>
        </pc:sldMkLst>
        <pc:spChg chg="mod">
          <ac:chgData name="Pavithra Devi.K" userId="a3ecc7251bdbe3d3" providerId="LiveId" clId="{00FC8F17-B9D2-4619-ABBE-248BFF2D5FDA}" dt="2024-04-29T07:45:25.294" v="1033" actId="20577"/>
          <ac:spMkLst>
            <pc:docMk/>
            <pc:sldMk cId="1563980609" sldId="314"/>
            <ac:spMk id="2" creationId="{82C7E564-4283-8AE2-ADD2-7B3FFCFA26C7}"/>
          </ac:spMkLst>
        </pc:spChg>
      </pc:sldChg>
      <pc:sldChg chg="addSp delSp modSp mod">
        <pc:chgData name="Pavithra Devi.K" userId="a3ecc7251bdbe3d3" providerId="LiveId" clId="{00FC8F17-B9D2-4619-ABBE-248BFF2D5FDA}" dt="2024-04-29T07:58:24.275" v="1160" actId="20577"/>
        <pc:sldMkLst>
          <pc:docMk/>
          <pc:sldMk cId="624617426" sldId="319"/>
        </pc:sldMkLst>
        <pc:spChg chg="mod">
          <ac:chgData name="Pavithra Devi.K" userId="a3ecc7251bdbe3d3" providerId="LiveId" clId="{00FC8F17-B9D2-4619-ABBE-248BFF2D5FDA}" dt="2024-04-29T07:31:56.106" v="781" actId="20577"/>
          <ac:spMkLst>
            <pc:docMk/>
            <pc:sldMk cId="624617426" sldId="319"/>
            <ac:spMk id="2" creationId="{19256B7E-1633-44AB-8584-82DF5B726834}"/>
          </ac:spMkLst>
        </pc:spChg>
        <pc:spChg chg="mod">
          <ac:chgData name="Pavithra Devi.K" userId="a3ecc7251bdbe3d3" providerId="LiveId" clId="{00FC8F17-B9D2-4619-ABBE-248BFF2D5FDA}" dt="2024-04-29T07:41:26.812" v="968" actId="20577"/>
          <ac:spMkLst>
            <pc:docMk/>
            <pc:sldMk cId="624617426" sldId="319"/>
            <ac:spMk id="4" creationId="{950677C9-3E42-427F-93B8-526692906471}"/>
          </ac:spMkLst>
        </pc:spChg>
        <pc:spChg chg="add del mod">
          <ac:chgData name="Pavithra Devi.K" userId="a3ecc7251bdbe3d3" providerId="LiveId" clId="{00FC8F17-B9D2-4619-ABBE-248BFF2D5FDA}" dt="2024-04-29T07:31:22.932" v="754" actId="22"/>
          <ac:spMkLst>
            <pc:docMk/>
            <pc:sldMk cId="624617426" sldId="319"/>
            <ac:spMk id="6" creationId="{97D889BE-D1DE-3087-426E-592ADFA9E1F5}"/>
          </ac:spMkLst>
        </pc:spChg>
        <pc:spChg chg="mod">
          <ac:chgData name="Pavithra Devi.K" userId="a3ecc7251bdbe3d3" providerId="LiveId" clId="{00FC8F17-B9D2-4619-ABBE-248BFF2D5FDA}" dt="2024-04-29T07:58:24.275" v="1160" actId="20577"/>
          <ac:spMkLst>
            <pc:docMk/>
            <pc:sldMk cId="624617426" sldId="319"/>
            <ac:spMk id="26" creationId="{FAA80863-7DDD-E33E-7C2A-C806622CEF7D}"/>
          </ac:spMkLst>
        </pc:spChg>
      </pc:sldChg>
      <pc:sldChg chg="add">
        <pc:chgData name="Pavithra Devi.K" userId="a3ecc7251bdbe3d3" providerId="LiveId" clId="{00FC8F17-B9D2-4619-ABBE-248BFF2D5FDA}" dt="2024-04-29T07:22:31.920" v="0" actId="2890"/>
        <pc:sldMkLst>
          <pc:docMk/>
          <pc:sldMk cId="1833133971" sldId="320"/>
        </pc:sldMkLst>
      </pc:sldChg>
      <pc:sldChg chg="modSp add mod">
        <pc:chgData name="Pavithra Devi.K" userId="a3ecc7251bdbe3d3" providerId="LiveId" clId="{00FC8F17-B9D2-4619-ABBE-248BFF2D5FDA}" dt="2024-04-29T07:25:24.139" v="613" actId="27636"/>
        <pc:sldMkLst>
          <pc:docMk/>
          <pc:sldMk cId="2556281472" sldId="321"/>
        </pc:sldMkLst>
        <pc:spChg chg="mod">
          <ac:chgData name="Pavithra Devi.K" userId="a3ecc7251bdbe3d3" providerId="LiveId" clId="{00FC8F17-B9D2-4619-ABBE-248BFF2D5FDA}" dt="2024-04-29T07:25:24.139" v="613" actId="27636"/>
          <ac:spMkLst>
            <pc:docMk/>
            <pc:sldMk cId="2556281472" sldId="321"/>
            <ac:spMk id="2" creationId="{56002655-34DF-25F9-4640-B2CE5329AD1A}"/>
          </ac:spMkLst>
        </pc:spChg>
        <pc:spChg chg="mod">
          <ac:chgData name="Pavithra Devi.K" userId="a3ecc7251bdbe3d3" providerId="LiveId" clId="{00FC8F17-B9D2-4619-ABBE-248BFF2D5FDA}" dt="2024-04-29T07:25:18.853" v="611" actId="14100"/>
          <ac:spMkLst>
            <pc:docMk/>
            <pc:sldMk cId="2556281472" sldId="321"/>
            <ac:spMk id="3" creationId="{1A585715-2793-160B-269E-D9516C84D73A}"/>
          </ac:spMkLst>
        </pc:spChg>
      </pc:sldChg>
      <pc:sldChg chg="modSp add mod">
        <pc:chgData name="Pavithra Devi.K" userId="a3ecc7251bdbe3d3" providerId="LiveId" clId="{00FC8F17-B9D2-4619-ABBE-248BFF2D5FDA}" dt="2024-04-29T07:29:51.659" v="750" actId="20577"/>
        <pc:sldMkLst>
          <pc:docMk/>
          <pc:sldMk cId="1884741702" sldId="322"/>
        </pc:sldMkLst>
        <pc:spChg chg="mod">
          <ac:chgData name="Pavithra Devi.K" userId="a3ecc7251bdbe3d3" providerId="LiveId" clId="{00FC8F17-B9D2-4619-ABBE-248BFF2D5FDA}" dt="2024-04-29T07:27:50.653" v="682" actId="108"/>
          <ac:spMkLst>
            <pc:docMk/>
            <pc:sldMk cId="1884741702" sldId="322"/>
            <ac:spMk id="2" creationId="{19256B7E-1633-44AB-8584-82DF5B726834}"/>
          </ac:spMkLst>
        </pc:spChg>
        <pc:spChg chg="mod">
          <ac:chgData name="Pavithra Devi.K" userId="a3ecc7251bdbe3d3" providerId="LiveId" clId="{00FC8F17-B9D2-4619-ABBE-248BFF2D5FDA}" dt="2024-04-29T07:29:37.342" v="748" actId="20577"/>
          <ac:spMkLst>
            <pc:docMk/>
            <pc:sldMk cId="1884741702" sldId="322"/>
            <ac:spMk id="4" creationId="{950677C9-3E42-427F-93B8-526692906471}"/>
          </ac:spMkLst>
        </pc:spChg>
        <pc:spChg chg="mod">
          <ac:chgData name="Pavithra Devi.K" userId="a3ecc7251bdbe3d3" providerId="LiveId" clId="{00FC8F17-B9D2-4619-ABBE-248BFF2D5FDA}" dt="2024-04-29T07:29:51.659" v="750" actId="20577"/>
          <ac:spMkLst>
            <pc:docMk/>
            <pc:sldMk cId="1884741702" sldId="322"/>
            <ac:spMk id="26" creationId="{FAA80863-7DDD-E33E-7C2A-C806622CEF7D}"/>
          </ac:spMkLst>
        </pc:spChg>
      </pc:sldChg>
      <pc:sldChg chg="modSp add del mod">
        <pc:chgData name="Pavithra Devi.K" userId="a3ecc7251bdbe3d3" providerId="LiveId" clId="{00FC8F17-B9D2-4619-ABBE-248BFF2D5FDA}" dt="2024-04-29T07:27:00.221" v="650" actId="47"/>
        <pc:sldMkLst>
          <pc:docMk/>
          <pc:sldMk cId="2291288191" sldId="322"/>
        </pc:sldMkLst>
        <pc:spChg chg="mod">
          <ac:chgData name="Pavithra Devi.K" userId="a3ecc7251bdbe3d3" providerId="LiveId" clId="{00FC8F17-B9D2-4619-ABBE-248BFF2D5FDA}" dt="2024-04-29T07:25:51.159" v="649" actId="313"/>
          <ac:spMkLst>
            <pc:docMk/>
            <pc:sldMk cId="2291288191" sldId="322"/>
            <ac:spMk id="2" creationId="{56002655-34DF-25F9-4640-B2CE5329AD1A}"/>
          </ac:spMkLst>
        </pc:spChg>
      </pc:sldChg>
      <pc:sldChg chg="add del">
        <pc:chgData name="Pavithra Devi.K" userId="a3ecc7251bdbe3d3" providerId="LiveId" clId="{00FC8F17-B9D2-4619-ABBE-248BFF2D5FDA}" dt="2024-04-29T07:31:36.336" v="756" actId="47"/>
        <pc:sldMkLst>
          <pc:docMk/>
          <pc:sldMk cId="190133978" sldId="323"/>
        </pc:sldMkLst>
      </pc:sldChg>
      <pc:sldChg chg="addSp delSp modSp new mod ord">
        <pc:chgData name="Pavithra Devi.K" userId="a3ecc7251bdbe3d3" providerId="LiveId" clId="{00FC8F17-B9D2-4619-ABBE-248BFF2D5FDA}" dt="2024-04-29T07:39:01.264" v="895" actId="1076"/>
        <pc:sldMkLst>
          <pc:docMk/>
          <pc:sldMk cId="2019506714" sldId="323"/>
        </pc:sldMkLst>
        <pc:spChg chg="mod">
          <ac:chgData name="Pavithra Devi.K" userId="a3ecc7251bdbe3d3" providerId="LiveId" clId="{00FC8F17-B9D2-4619-ABBE-248BFF2D5FDA}" dt="2024-04-29T07:36:37.765" v="886" actId="20577"/>
          <ac:spMkLst>
            <pc:docMk/>
            <pc:sldMk cId="2019506714" sldId="323"/>
            <ac:spMk id="2" creationId="{569E2668-706C-2F87-C8A4-CB2D5602A915}"/>
          </ac:spMkLst>
        </pc:spChg>
        <pc:picChg chg="add del mod">
          <ac:chgData name="Pavithra Devi.K" userId="a3ecc7251bdbe3d3" providerId="LiveId" clId="{00FC8F17-B9D2-4619-ABBE-248BFF2D5FDA}" dt="2024-04-29T07:38:34.825" v="891" actId="478"/>
          <ac:picMkLst>
            <pc:docMk/>
            <pc:sldMk cId="2019506714" sldId="323"/>
            <ac:picMk id="6" creationId="{7654437E-55CA-A5CB-26CF-767B0FDD3B2F}"/>
          </ac:picMkLst>
        </pc:picChg>
        <pc:picChg chg="add mod">
          <ac:chgData name="Pavithra Devi.K" userId="a3ecc7251bdbe3d3" providerId="LiveId" clId="{00FC8F17-B9D2-4619-ABBE-248BFF2D5FDA}" dt="2024-04-29T07:39:01.264" v="895" actId="1076"/>
          <ac:picMkLst>
            <pc:docMk/>
            <pc:sldMk cId="2019506714" sldId="323"/>
            <ac:picMk id="8" creationId="{2D4F687B-1530-2A74-3970-514AE71C9177}"/>
          </ac:picMkLst>
        </pc:picChg>
      </pc:sldChg>
      <pc:sldChg chg="modSp add mod ord">
        <pc:chgData name="Pavithra Devi.K" userId="a3ecc7251bdbe3d3" providerId="LiveId" clId="{00FC8F17-B9D2-4619-ABBE-248BFF2D5FDA}" dt="2024-04-30T17:39:32.137" v="1199" actId="20577"/>
        <pc:sldMkLst>
          <pc:docMk/>
          <pc:sldMk cId="500247948" sldId="324"/>
        </pc:sldMkLst>
        <pc:spChg chg="mod">
          <ac:chgData name="Pavithra Devi.K" userId="a3ecc7251bdbe3d3" providerId="LiveId" clId="{00FC8F17-B9D2-4619-ABBE-248BFF2D5FDA}" dt="2024-04-30T17:39:32.137" v="1199" actId="20577"/>
          <ac:spMkLst>
            <pc:docMk/>
            <pc:sldMk cId="500247948" sldId="324"/>
            <ac:spMk id="2" creationId="{56002655-34DF-25F9-4640-B2CE5329AD1A}"/>
          </ac:spMkLst>
        </pc:spChg>
        <pc:spChg chg="mod">
          <ac:chgData name="Pavithra Devi.K" userId="a3ecc7251bdbe3d3" providerId="LiveId" clId="{00FC8F17-B9D2-4619-ABBE-248BFF2D5FDA}" dt="2024-04-29T07:41:06.832" v="966" actId="27636"/>
          <ac:spMkLst>
            <pc:docMk/>
            <pc:sldMk cId="500247948" sldId="324"/>
            <ac:spMk id="3" creationId="{1A585715-2793-160B-269E-D9516C84D73A}"/>
          </ac:spMkLst>
        </pc:spChg>
      </pc:sldChg>
      <pc:sldChg chg="new del ord">
        <pc:chgData name="Pavithra Devi.K" userId="a3ecc7251bdbe3d3" providerId="LiveId" clId="{00FC8F17-B9D2-4619-ABBE-248BFF2D5FDA}" dt="2024-04-29T07:39:50.353" v="899" actId="47"/>
        <pc:sldMkLst>
          <pc:docMk/>
          <pc:sldMk cId="3016413129" sldId="324"/>
        </pc:sldMkLst>
      </pc:sldChg>
      <pc:sldChg chg="addSp delSp modSp add mod ord">
        <pc:chgData name="Pavithra Devi.K" userId="a3ecc7251bdbe3d3" providerId="LiveId" clId="{00FC8F17-B9D2-4619-ABBE-248BFF2D5FDA}" dt="2024-04-29T07:54:44.912" v="1080" actId="1076"/>
        <pc:sldMkLst>
          <pc:docMk/>
          <pc:sldMk cId="482167942" sldId="325"/>
        </pc:sldMkLst>
        <pc:spChg chg="mod">
          <ac:chgData name="Pavithra Devi.K" userId="a3ecc7251bdbe3d3" providerId="LiveId" clId="{00FC8F17-B9D2-4619-ABBE-248BFF2D5FDA}" dt="2024-04-29T07:47:38.776" v="1065" actId="20577"/>
          <ac:spMkLst>
            <pc:docMk/>
            <pc:sldMk cId="482167942" sldId="325"/>
            <ac:spMk id="2" creationId="{569E2668-706C-2F87-C8A4-CB2D5602A915}"/>
          </ac:spMkLst>
        </pc:spChg>
        <pc:spChg chg="add del mod">
          <ac:chgData name="Pavithra Devi.K" userId="a3ecc7251bdbe3d3" providerId="LiveId" clId="{00FC8F17-B9D2-4619-ABBE-248BFF2D5FDA}" dt="2024-04-29T07:53:14.212" v="1070"/>
          <ac:spMkLst>
            <pc:docMk/>
            <pc:sldMk cId="482167942" sldId="325"/>
            <ac:spMk id="5" creationId="{FCC8CDCE-82CC-FECF-46AE-DDD4DF8BFC91}"/>
          </ac:spMkLst>
        </pc:spChg>
        <pc:spChg chg="add mod">
          <ac:chgData name="Pavithra Devi.K" userId="a3ecc7251bdbe3d3" providerId="LiveId" clId="{00FC8F17-B9D2-4619-ABBE-248BFF2D5FDA}" dt="2024-04-29T07:54:44.912" v="1080" actId="1076"/>
          <ac:spMkLst>
            <pc:docMk/>
            <pc:sldMk cId="482167942" sldId="325"/>
            <ac:spMk id="6" creationId="{A884FC46-3F68-65AC-F7EC-CE33012A5086}"/>
          </ac:spMkLst>
        </pc:spChg>
        <pc:picChg chg="del">
          <ac:chgData name="Pavithra Devi.K" userId="a3ecc7251bdbe3d3" providerId="LiveId" clId="{00FC8F17-B9D2-4619-ABBE-248BFF2D5FDA}" dt="2024-04-29T07:52:58.449" v="1066" actId="478"/>
          <ac:picMkLst>
            <pc:docMk/>
            <pc:sldMk cId="482167942" sldId="325"/>
            <ac:picMk id="8" creationId="{2D4F687B-1530-2A74-3970-514AE71C9177}"/>
          </ac:picMkLst>
        </pc:picChg>
      </pc:sldChg>
      <pc:sldChg chg="modSp add mod">
        <pc:chgData name="Pavithra Devi.K" userId="a3ecc7251bdbe3d3" providerId="LiveId" clId="{00FC8F17-B9D2-4619-ABBE-248BFF2D5FDA}" dt="2024-05-01T05:31:46.198" v="1546" actId="20577"/>
        <pc:sldMkLst>
          <pc:docMk/>
          <pc:sldMk cId="4289928567" sldId="326"/>
        </pc:sldMkLst>
        <pc:spChg chg="mod">
          <ac:chgData name="Pavithra Devi.K" userId="a3ecc7251bdbe3d3" providerId="LiveId" clId="{00FC8F17-B9D2-4619-ABBE-248BFF2D5FDA}" dt="2024-04-29T07:55:55.643" v="1107" actId="313"/>
          <ac:spMkLst>
            <pc:docMk/>
            <pc:sldMk cId="4289928567" sldId="326"/>
            <ac:spMk id="2" creationId="{19256B7E-1633-44AB-8584-82DF5B726834}"/>
          </ac:spMkLst>
        </pc:spChg>
        <pc:spChg chg="mod">
          <ac:chgData name="Pavithra Devi.K" userId="a3ecc7251bdbe3d3" providerId="LiveId" clId="{00FC8F17-B9D2-4619-ABBE-248BFF2D5FDA}" dt="2024-04-29T07:57:30.001" v="1156" actId="20577"/>
          <ac:spMkLst>
            <pc:docMk/>
            <pc:sldMk cId="4289928567" sldId="326"/>
            <ac:spMk id="4" creationId="{950677C9-3E42-427F-93B8-526692906471}"/>
          </ac:spMkLst>
        </pc:spChg>
        <pc:spChg chg="mod">
          <ac:chgData name="Pavithra Devi.K" userId="a3ecc7251bdbe3d3" providerId="LiveId" clId="{00FC8F17-B9D2-4619-ABBE-248BFF2D5FDA}" dt="2024-05-01T05:31:46.198" v="1546" actId="20577"/>
          <ac:spMkLst>
            <pc:docMk/>
            <pc:sldMk cId="4289928567" sldId="326"/>
            <ac:spMk id="26" creationId="{FAA80863-7DDD-E33E-7C2A-C806622CEF7D}"/>
          </ac:spMkLst>
        </pc:spChg>
      </pc:sldChg>
      <pc:sldChg chg="modSp add mod ord">
        <pc:chgData name="Pavithra Devi.K" userId="a3ecc7251bdbe3d3" providerId="LiveId" clId="{00FC8F17-B9D2-4619-ABBE-248BFF2D5FDA}" dt="2024-05-01T05:32:19.923" v="1550" actId="20577"/>
        <pc:sldMkLst>
          <pc:docMk/>
          <pc:sldMk cId="1603662751" sldId="327"/>
        </pc:sldMkLst>
        <pc:spChg chg="mod">
          <ac:chgData name="Pavithra Devi.K" userId="a3ecc7251bdbe3d3" providerId="LiveId" clId="{00FC8F17-B9D2-4619-ABBE-248BFF2D5FDA}" dt="2024-05-01T05:08:35.921" v="1234" actId="20577"/>
          <ac:spMkLst>
            <pc:docMk/>
            <pc:sldMk cId="1603662751" sldId="327"/>
            <ac:spMk id="2" creationId="{19256B7E-1633-44AB-8584-82DF5B726834}"/>
          </ac:spMkLst>
        </pc:spChg>
        <pc:spChg chg="mod">
          <ac:chgData name="Pavithra Devi.K" userId="a3ecc7251bdbe3d3" providerId="LiveId" clId="{00FC8F17-B9D2-4619-ABBE-248BFF2D5FDA}" dt="2024-05-01T05:15:29.055" v="1346" actId="1076"/>
          <ac:spMkLst>
            <pc:docMk/>
            <pc:sldMk cId="1603662751" sldId="327"/>
            <ac:spMk id="4" creationId="{950677C9-3E42-427F-93B8-526692906471}"/>
          </ac:spMkLst>
        </pc:spChg>
        <pc:spChg chg="mod">
          <ac:chgData name="Pavithra Devi.K" userId="a3ecc7251bdbe3d3" providerId="LiveId" clId="{00FC8F17-B9D2-4619-ABBE-248BFF2D5FDA}" dt="2024-05-01T05:32:19.923" v="1550" actId="20577"/>
          <ac:spMkLst>
            <pc:docMk/>
            <pc:sldMk cId="1603662751" sldId="327"/>
            <ac:spMk id="26" creationId="{FAA80863-7DDD-E33E-7C2A-C806622CEF7D}"/>
          </ac:spMkLst>
        </pc:spChg>
      </pc:sldChg>
      <pc:sldChg chg="add del">
        <pc:chgData name="Pavithra Devi.K" userId="a3ecc7251bdbe3d3" providerId="LiveId" clId="{00FC8F17-B9D2-4619-ABBE-248BFF2D5FDA}" dt="2024-05-01T05:30:49.383" v="1534" actId="47"/>
        <pc:sldMkLst>
          <pc:docMk/>
          <pc:sldMk cId="1950594895" sldId="328"/>
        </pc:sldMkLst>
      </pc:sldChg>
      <pc:sldChg chg="addSp delSp modSp add mod">
        <pc:chgData name="Pavithra Devi.K" userId="a3ecc7251bdbe3d3" providerId="LiveId" clId="{00FC8F17-B9D2-4619-ABBE-248BFF2D5FDA}" dt="2024-05-01T05:31:31.146" v="1544" actId="1076"/>
        <pc:sldMkLst>
          <pc:docMk/>
          <pc:sldMk cId="1445080873" sldId="329"/>
        </pc:sldMkLst>
        <pc:spChg chg="mod">
          <ac:chgData name="Pavithra Devi.K" userId="a3ecc7251bdbe3d3" providerId="LiveId" clId="{00FC8F17-B9D2-4619-ABBE-248BFF2D5FDA}" dt="2024-05-01T05:22:15.536" v="1473" actId="20577"/>
          <ac:spMkLst>
            <pc:docMk/>
            <pc:sldMk cId="1445080873" sldId="329"/>
            <ac:spMk id="2" creationId="{7CEF4D5B-3E14-1349-3E16-232AA74EEBAF}"/>
          </ac:spMkLst>
        </pc:spChg>
        <pc:grpChg chg="del">
          <ac:chgData name="Pavithra Devi.K" userId="a3ecc7251bdbe3d3" providerId="LiveId" clId="{00FC8F17-B9D2-4619-ABBE-248BFF2D5FDA}" dt="2024-05-01T05:22:20.129" v="1474" actId="478"/>
          <ac:grpSpMkLst>
            <pc:docMk/>
            <pc:sldMk cId="1445080873" sldId="329"/>
            <ac:grpSpMk id="11" creationId="{0212E359-6673-C566-C614-5A3CAEDDCCDF}"/>
          </ac:grpSpMkLst>
        </pc:grpChg>
        <pc:picChg chg="add mod">
          <ac:chgData name="Pavithra Devi.K" userId="a3ecc7251bdbe3d3" providerId="LiveId" clId="{00FC8F17-B9D2-4619-ABBE-248BFF2D5FDA}" dt="2024-05-01T05:31:31.146" v="1544" actId="1076"/>
          <ac:picMkLst>
            <pc:docMk/>
            <pc:sldMk cId="1445080873" sldId="329"/>
            <ac:picMk id="5" creationId="{720CBA94-D40E-713C-83AB-819D71ABE8BE}"/>
          </ac:picMkLst>
        </pc:picChg>
        <pc:picChg chg="add mod">
          <ac:chgData name="Pavithra Devi.K" userId="a3ecc7251bdbe3d3" providerId="LiveId" clId="{00FC8F17-B9D2-4619-ABBE-248BFF2D5FDA}" dt="2024-05-01T05:31:23.532" v="1542" actId="1076"/>
          <ac:picMkLst>
            <pc:docMk/>
            <pc:sldMk cId="1445080873" sldId="329"/>
            <ac:picMk id="9" creationId="{242F4FF4-9702-EFD2-0256-835ED3843A06}"/>
          </ac:picMkLst>
        </pc:picChg>
      </pc:sldChg>
      <pc:sldChg chg="addSp delSp modSp add mod ord">
        <pc:chgData name="Pavithra Devi.K" userId="a3ecc7251bdbe3d3" providerId="LiveId" clId="{00FC8F17-B9D2-4619-ABBE-248BFF2D5FDA}" dt="2024-05-01T05:30:46.015" v="1532" actId="1076"/>
        <pc:sldMkLst>
          <pc:docMk/>
          <pc:sldMk cId="1148795957" sldId="330"/>
        </pc:sldMkLst>
        <pc:spChg chg="mod">
          <ac:chgData name="Pavithra Devi.K" userId="a3ecc7251bdbe3d3" providerId="LiveId" clId="{00FC8F17-B9D2-4619-ABBE-248BFF2D5FDA}" dt="2024-05-01T05:23:43.243" v="1493" actId="20577"/>
          <ac:spMkLst>
            <pc:docMk/>
            <pc:sldMk cId="1148795957" sldId="330"/>
            <ac:spMk id="2" creationId="{7CEF4D5B-3E14-1349-3E16-232AA74EEBAF}"/>
          </ac:spMkLst>
        </pc:spChg>
        <pc:grpChg chg="del">
          <ac:chgData name="Pavithra Devi.K" userId="a3ecc7251bdbe3d3" providerId="LiveId" clId="{00FC8F17-B9D2-4619-ABBE-248BFF2D5FDA}" dt="2024-05-01T05:23:39.997" v="1492" actId="478"/>
          <ac:grpSpMkLst>
            <pc:docMk/>
            <pc:sldMk cId="1148795957" sldId="330"/>
            <ac:grpSpMk id="11" creationId="{0212E359-6673-C566-C614-5A3CAEDDCCDF}"/>
          </ac:grpSpMkLst>
        </pc:grpChg>
        <pc:picChg chg="add mod">
          <ac:chgData name="Pavithra Devi.K" userId="a3ecc7251bdbe3d3" providerId="LiveId" clId="{00FC8F17-B9D2-4619-ABBE-248BFF2D5FDA}" dt="2024-05-01T05:30:46.015" v="1532" actId="1076"/>
          <ac:picMkLst>
            <pc:docMk/>
            <pc:sldMk cId="1148795957" sldId="330"/>
            <ac:picMk id="5" creationId="{60E7D28E-5DC6-34A6-DD1D-46E8E7984C30}"/>
          </ac:picMkLst>
        </pc:picChg>
        <pc:picChg chg="add del mod">
          <ac:chgData name="Pavithra Devi.K" userId="a3ecc7251bdbe3d3" providerId="LiveId" clId="{00FC8F17-B9D2-4619-ABBE-248BFF2D5FDA}" dt="2024-05-01T05:30:45.763" v="1531" actId="22"/>
          <ac:picMkLst>
            <pc:docMk/>
            <pc:sldMk cId="1148795957" sldId="330"/>
            <ac:picMk id="9" creationId="{66C58049-58A1-5CDC-AB6A-47E2255B6458}"/>
          </ac:picMkLst>
        </pc:picChg>
      </pc:sldChg>
      <pc:sldChg chg="addSp delSp modSp add mod">
        <pc:chgData name="Pavithra Devi.K" userId="a3ecc7251bdbe3d3" providerId="LiveId" clId="{00FC8F17-B9D2-4619-ABBE-248BFF2D5FDA}" dt="2024-05-01T05:28:43.578" v="1519" actId="164"/>
        <pc:sldMkLst>
          <pc:docMk/>
          <pc:sldMk cId="416219720" sldId="331"/>
        </pc:sldMkLst>
        <pc:grpChg chg="add del mod">
          <ac:chgData name="Pavithra Devi.K" userId="a3ecc7251bdbe3d3" providerId="LiveId" clId="{00FC8F17-B9D2-4619-ABBE-248BFF2D5FDA}" dt="2024-05-01T05:28:26.663" v="1516" actId="165"/>
          <ac:grpSpMkLst>
            <pc:docMk/>
            <pc:sldMk cId="416219720" sldId="331"/>
            <ac:grpSpMk id="10" creationId="{9737D256-C4CE-AF19-2284-22E9E8EE8018}"/>
          </ac:grpSpMkLst>
        </pc:grpChg>
        <pc:grpChg chg="add mod">
          <ac:chgData name="Pavithra Devi.K" userId="a3ecc7251bdbe3d3" providerId="LiveId" clId="{00FC8F17-B9D2-4619-ABBE-248BFF2D5FDA}" dt="2024-05-01T05:28:43.578" v="1519" actId="164"/>
          <ac:grpSpMkLst>
            <pc:docMk/>
            <pc:sldMk cId="416219720" sldId="331"/>
            <ac:grpSpMk id="11" creationId="{8F5FC384-7AEF-AFC4-B7D5-4CB8B7007559}"/>
          </ac:grpSpMkLst>
        </pc:grpChg>
        <pc:picChg chg="add mod topLvl">
          <ac:chgData name="Pavithra Devi.K" userId="a3ecc7251bdbe3d3" providerId="LiveId" clId="{00FC8F17-B9D2-4619-ABBE-248BFF2D5FDA}" dt="2024-05-01T05:28:43.578" v="1519" actId="164"/>
          <ac:picMkLst>
            <pc:docMk/>
            <pc:sldMk cId="416219720" sldId="331"/>
            <ac:picMk id="4" creationId="{62BA3843-78EA-37F6-4F75-6024EF0A2EDE}"/>
          </ac:picMkLst>
        </pc:picChg>
        <pc:picChg chg="del">
          <ac:chgData name="Pavithra Devi.K" userId="a3ecc7251bdbe3d3" providerId="LiveId" clId="{00FC8F17-B9D2-4619-ABBE-248BFF2D5FDA}" dt="2024-05-01T05:26:50.223" v="1498" actId="478"/>
          <ac:picMkLst>
            <pc:docMk/>
            <pc:sldMk cId="416219720" sldId="331"/>
            <ac:picMk id="5" creationId="{60E7D28E-5DC6-34A6-DD1D-46E8E7984C30}"/>
          </ac:picMkLst>
        </pc:picChg>
        <pc:picChg chg="add mod topLvl modCrop">
          <ac:chgData name="Pavithra Devi.K" userId="a3ecc7251bdbe3d3" providerId="LiveId" clId="{00FC8F17-B9D2-4619-ABBE-248BFF2D5FDA}" dt="2024-05-01T05:28:43.578" v="1519" actId="164"/>
          <ac:picMkLst>
            <pc:docMk/>
            <pc:sldMk cId="416219720" sldId="331"/>
            <ac:picMk id="7" creationId="{0F2A4F59-CDB3-313E-8660-6320B9F4D6D6}"/>
          </ac:picMkLst>
        </pc:picChg>
        <pc:picChg chg="add mod topLvl modCrop">
          <ac:chgData name="Pavithra Devi.K" userId="a3ecc7251bdbe3d3" providerId="LiveId" clId="{00FC8F17-B9D2-4619-ABBE-248BFF2D5FDA}" dt="2024-05-01T05:28:43.578" v="1519" actId="164"/>
          <ac:picMkLst>
            <pc:docMk/>
            <pc:sldMk cId="416219720" sldId="331"/>
            <ac:picMk id="9" creationId="{AD614506-794A-8190-A480-D503592A13F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5/7/2024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5/7/2024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17</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datasets/skillsmuggler/amazon-ratings" TargetMode="External"/><Relationship Id="rId2" Type="http://schemas.openxmlformats.org/officeDocument/2006/relationships/hyperlink" Target="https://colab.research.google.com/drive/1gBew9luAeiOqRHAWc_dqwfxAmFUdwOJ0?usp=sharing"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link.springer.com/chapter/10.1007/978-0-387-85820-3_5" TargetMode="External"/><Relationship Id="rId7" Type="http://schemas.openxmlformats.org/officeDocument/2006/relationships/hyperlink" Target="https://ieeexplore.ieee.org/abstract/document/8822095" TargetMode="External"/><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hyperlink" Target="https://ieeexplore.ieee.org/abstract/document/1178814" TargetMode="External"/><Relationship Id="rId5" Type="http://schemas.openxmlformats.org/officeDocument/2006/relationships/hyperlink" Target="https://link.springer.com/article/10.1023/A:1020443909834" TargetMode="External"/><Relationship Id="rId4" Type="http://schemas.openxmlformats.org/officeDocument/2006/relationships/hyperlink" Target="https://link.springer.com/chapter/10.1007/978-0-387-85820-3_4"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858353" y="3063241"/>
            <a:ext cx="6693408" cy="1088136"/>
          </a:xfrm>
        </p:spPr>
        <p:txBody>
          <a:bodyPr/>
          <a:lstStyle/>
          <a:p>
            <a:r>
              <a:rPr lang="en-US" dirty="0"/>
              <a:t>Beauty Product Recommendation</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Big Data Analysis​</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256845" y="0"/>
            <a:ext cx="4974336" cy="1325880"/>
          </a:xfrm>
        </p:spPr>
        <p:txBody>
          <a:bodyPr/>
          <a:lstStyle/>
          <a:p>
            <a:r>
              <a:rPr lang="en-US" dirty="0"/>
              <a:t>OBJECTIVE</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I</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6256845" y="1019262"/>
            <a:ext cx="5362696" cy="5838738"/>
          </a:xfrm>
        </p:spPr>
        <p:txBody>
          <a:bodyPr>
            <a:noAutofit/>
          </a:bodyPr>
          <a:lstStyle/>
          <a:p>
            <a:r>
              <a:rPr lang="en-US" sz="1800" b="1" dirty="0"/>
              <a:t>Personalization</a:t>
            </a:r>
            <a:r>
              <a:rPr lang="en-US" sz="1800" dirty="0"/>
              <a:t>: Tailor recommendations based on individual user preferences, historical interactions, and demographic information to enhance user satisfaction and engagement.</a:t>
            </a:r>
          </a:p>
          <a:p>
            <a:r>
              <a:rPr lang="en-US" sz="1800" b="1" dirty="0"/>
              <a:t>Accuracy</a:t>
            </a:r>
            <a:r>
              <a:rPr lang="en-US" sz="1800" dirty="0"/>
              <a:t>: Develop recommendation algorithms that accurately predict user preferences and product ratings, minimizing recommendation errors and maximizing relevance.</a:t>
            </a:r>
          </a:p>
          <a:p>
            <a:r>
              <a:rPr lang="en-US" sz="1800" b="1" dirty="0"/>
              <a:t>Novelty</a:t>
            </a:r>
            <a:r>
              <a:rPr lang="en-US" sz="1800" dirty="0"/>
              <a:t>: Introduce innovative techniques such as dynamic user profiling, contextual recommendations, and semantic similarity matching to provide unique and novel recommendations to users.</a:t>
            </a:r>
          </a:p>
          <a:p>
            <a:r>
              <a:rPr lang="en-US" sz="1800" b="1" dirty="0"/>
              <a:t>Scalability</a:t>
            </a:r>
            <a:r>
              <a:rPr lang="en-US" sz="1800" dirty="0"/>
              <a:t>: Design a scalable system architecture capable of handling large volumes of data and user interactions, ensuring optimal performance and responsiveness under varying loads.</a:t>
            </a:r>
          </a:p>
          <a:p>
            <a:r>
              <a:rPr lang="en-US" sz="1800" b="1" dirty="0"/>
              <a:t>Adaptability</a:t>
            </a:r>
            <a:r>
              <a:rPr lang="en-US" sz="1800" dirty="0"/>
              <a:t>: Implement mechanisms to adapt and evolve the recommendation system over time, incorporating user feedback, market trends, and changes in user preferences to continuously improve recommendation quality.</a:t>
            </a:r>
          </a:p>
          <a:p>
            <a:endParaRPr lang="en-US" sz="1800" dirty="0"/>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
        <p:nvSpPr>
          <p:cNvPr id="16" name="Footer Placeholder 4">
            <a:extLst>
              <a:ext uri="{FF2B5EF4-FFF2-40B4-BE49-F238E27FC236}">
                <a16:creationId xmlns:a16="http://schemas.microsoft.com/office/drawing/2014/main" id="{FAA1E644-1001-F9D1-5C54-97DDA9C34E6E}"/>
              </a:ext>
            </a:extLst>
          </p:cNvPr>
          <p:cNvSpPr>
            <a:spLocks noGrp="1"/>
          </p:cNvSpPr>
          <p:nvPr>
            <p:ph type="ftr" sz="quarter" idx="11"/>
          </p:nvPr>
        </p:nvSpPr>
        <p:spPr>
          <a:xfrm>
            <a:off x="228600" y="6356350"/>
            <a:ext cx="4114800" cy="365125"/>
          </a:xfrm>
        </p:spPr>
        <p:txBody>
          <a:bodyPr/>
          <a:lstStyle/>
          <a:p>
            <a:r>
              <a:rPr lang="en-US" dirty="0"/>
              <a:t>Beauty Product Recommendation</a:t>
            </a:r>
          </a:p>
        </p:txBody>
      </p:sp>
    </p:spTree>
    <p:extLst>
      <p:ext uri="{BB962C8B-B14F-4D97-AF65-F5344CB8AC3E}">
        <p14:creationId xmlns:p14="http://schemas.microsoft.com/office/powerpoint/2010/main" val="2985610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256845" y="-74028"/>
            <a:ext cx="4974336" cy="1325880"/>
          </a:xfrm>
        </p:spPr>
        <p:txBody>
          <a:bodyPr/>
          <a:lstStyle/>
          <a:p>
            <a:r>
              <a:rPr lang="en-US" dirty="0"/>
              <a:t>Proposed System </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J</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6256845" y="1251852"/>
            <a:ext cx="5362696" cy="5975263"/>
          </a:xfrm>
        </p:spPr>
        <p:txBody>
          <a:bodyPr vert="horz" lIns="91440" tIns="45720" rIns="91440" bIns="45720" rtlCol="0">
            <a:noAutofit/>
          </a:bodyPr>
          <a:lstStyle/>
          <a:p>
            <a:pPr algn="l">
              <a:buFont typeface="+mj-lt"/>
              <a:buAutoNum type="arabicPeriod"/>
            </a:pPr>
            <a:r>
              <a:rPr lang="en-US" sz="2000" b="1" dirty="0"/>
              <a:t>Popularity-Based Pre-Filtering</a:t>
            </a:r>
            <a:r>
              <a:rPr lang="en-US" sz="2000" dirty="0"/>
              <a:t>: In this stage, items are initially sorted based on their overall popularity scores, which are determined by aggregating user interactions such as ratings or purchases. This pre-filtering step helps identify the most popular items across the entire user base.</a:t>
            </a:r>
          </a:p>
          <a:p>
            <a:pPr algn="l">
              <a:buFont typeface="+mj-lt"/>
              <a:buAutoNum type="arabicPeriod"/>
            </a:pPr>
            <a:r>
              <a:rPr lang="en-US" sz="2000" b="1" dirty="0"/>
              <a:t>Collaborative Filtering Refinement</a:t>
            </a:r>
            <a:r>
              <a:rPr lang="en-US" sz="2000" dirty="0"/>
              <a:t>: After pre-filtering, the system employs collaborative filtering methods, such as Item-item similarity and matrix factorization, to refine the recommendations. Collaborative filtering leverages user-item interactions and similarities to generate personalized recommendations tailored to individual user preferences.</a:t>
            </a:r>
          </a:p>
          <a:p>
            <a:pPr marL="0" indent="0">
              <a:buNone/>
            </a:pPr>
            <a:endParaRPr lang="en-US" sz="2000" dirty="0"/>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
        <p:nvSpPr>
          <p:cNvPr id="3" name="Footer Placeholder 4">
            <a:extLst>
              <a:ext uri="{FF2B5EF4-FFF2-40B4-BE49-F238E27FC236}">
                <a16:creationId xmlns:a16="http://schemas.microsoft.com/office/drawing/2014/main" id="{3B9B39F6-9F2A-5B35-3DE2-4713A1978DC1}"/>
              </a:ext>
            </a:extLst>
          </p:cNvPr>
          <p:cNvSpPr>
            <a:spLocks noGrp="1"/>
          </p:cNvSpPr>
          <p:nvPr>
            <p:ph type="ftr" sz="quarter" idx="11"/>
          </p:nvPr>
        </p:nvSpPr>
        <p:spPr>
          <a:xfrm>
            <a:off x="228600" y="6356350"/>
            <a:ext cx="4114800" cy="365125"/>
          </a:xfrm>
        </p:spPr>
        <p:txBody>
          <a:bodyPr/>
          <a:lstStyle/>
          <a:p>
            <a:r>
              <a:rPr lang="en-US" dirty="0"/>
              <a:t>Beauty Product Recommendation</a:t>
            </a:r>
          </a:p>
        </p:txBody>
      </p:sp>
    </p:spTree>
    <p:extLst>
      <p:ext uri="{BB962C8B-B14F-4D97-AF65-F5344CB8AC3E}">
        <p14:creationId xmlns:p14="http://schemas.microsoft.com/office/powerpoint/2010/main" val="62461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256844" y="-266975"/>
            <a:ext cx="4974336" cy="1325880"/>
          </a:xfrm>
        </p:spPr>
        <p:txBody>
          <a:bodyPr/>
          <a:lstStyle/>
          <a:p>
            <a:r>
              <a:rPr lang="en-US" dirty="0"/>
              <a:t>Benefits </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J</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6256844" y="746212"/>
            <a:ext cx="5468811" cy="5975263"/>
          </a:xfrm>
        </p:spPr>
        <p:txBody>
          <a:bodyPr vert="horz" lIns="91440" tIns="45720" rIns="91440" bIns="45720" rtlCol="0">
            <a:noAutofit/>
          </a:bodyPr>
          <a:lstStyle/>
          <a:p>
            <a:pPr algn="l">
              <a:buFont typeface="+mj-lt"/>
              <a:buAutoNum type="arabicPeriod"/>
            </a:pPr>
            <a:r>
              <a:rPr lang="en-US" b="1" dirty="0"/>
              <a:t>Enhanced Recommendation Quality</a:t>
            </a:r>
            <a:r>
              <a:rPr lang="en-US" dirty="0"/>
              <a:t>: By combining popularity-based pre-filtering with collaborative filtering refinement, the system offers more nuanced and accurate recommendations. It considers both overall item popularity and user-specific preferences, resulting in recommendations that are both popular and relevant to the user's interests.</a:t>
            </a:r>
          </a:p>
          <a:p>
            <a:pPr algn="l">
              <a:buFont typeface="+mj-lt"/>
              <a:buAutoNum type="arabicPeriod"/>
            </a:pPr>
            <a:r>
              <a:rPr lang="en-US" b="1" dirty="0"/>
              <a:t>Improved User Satisfaction</a:t>
            </a:r>
            <a:r>
              <a:rPr lang="en-US" dirty="0"/>
              <a:t>: The personalized nature of the recommendations increases the likelihood of user satisfaction. Users receive suggestions that align with their tastes and preferences, leading to a more engaging and fulfilling experience.</a:t>
            </a:r>
          </a:p>
          <a:p>
            <a:pPr algn="l">
              <a:buFont typeface="+mj-lt"/>
              <a:buAutoNum type="arabicPeriod"/>
            </a:pPr>
            <a:r>
              <a:rPr lang="en-US" b="1" dirty="0"/>
              <a:t>Balanced Popularity and Personalization: </a:t>
            </a:r>
            <a:r>
              <a:rPr lang="en-US" dirty="0"/>
              <a:t>The hybrid approach strikes a balance between recommending popular items, which ensures relevance to a broad user base, and providing personalized recommendations tailored to individual preferences.</a:t>
            </a:r>
          </a:p>
          <a:p>
            <a:pPr algn="l">
              <a:buFont typeface="+mj-lt"/>
              <a:buAutoNum type="arabicPeriod"/>
            </a:pPr>
            <a:r>
              <a:rPr lang="en-US" b="1" dirty="0"/>
              <a:t>Addressing Cold-Start Issues: </a:t>
            </a:r>
            <a:r>
              <a:rPr lang="en-US" dirty="0"/>
              <a:t>The system effectively mitigates cold-start problems by leveraging popularity-based pre-filtering to recommend popular items to new or less-active users, while also utilizing collaborative filtering to refine recommendations as more user data becomes available.</a:t>
            </a:r>
          </a:p>
          <a:p>
            <a:pPr algn="l">
              <a:buFont typeface="+mj-lt"/>
              <a:buAutoNum type="arabicPeriod"/>
            </a:pPr>
            <a:r>
              <a:rPr lang="en-US" b="1" dirty="0"/>
              <a:t>Computational Efficiency: </a:t>
            </a:r>
            <a:r>
              <a:rPr lang="en-US" dirty="0"/>
              <a:t>The hybrid system maintains computational efficiency by utilizing the simpler popularity-based pre-filtering stage for initial recommendations. </a:t>
            </a:r>
            <a:endParaRPr lang="en-US" sz="2000" dirty="0"/>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
        <p:nvSpPr>
          <p:cNvPr id="3" name="Footer Placeholder 4">
            <a:extLst>
              <a:ext uri="{FF2B5EF4-FFF2-40B4-BE49-F238E27FC236}">
                <a16:creationId xmlns:a16="http://schemas.microsoft.com/office/drawing/2014/main" id="{3B9B39F6-9F2A-5B35-3DE2-4713A1978DC1}"/>
              </a:ext>
            </a:extLst>
          </p:cNvPr>
          <p:cNvSpPr>
            <a:spLocks noGrp="1"/>
          </p:cNvSpPr>
          <p:nvPr>
            <p:ph type="ftr" sz="quarter" idx="11"/>
          </p:nvPr>
        </p:nvSpPr>
        <p:spPr>
          <a:xfrm>
            <a:off x="228600" y="6356350"/>
            <a:ext cx="4114800" cy="365125"/>
          </a:xfrm>
        </p:spPr>
        <p:txBody>
          <a:bodyPr/>
          <a:lstStyle/>
          <a:p>
            <a:r>
              <a:rPr lang="en-US" dirty="0"/>
              <a:t>Beauty Product Recommendation</a:t>
            </a:r>
          </a:p>
        </p:txBody>
      </p:sp>
    </p:spTree>
    <p:extLst>
      <p:ext uri="{BB962C8B-B14F-4D97-AF65-F5344CB8AC3E}">
        <p14:creationId xmlns:p14="http://schemas.microsoft.com/office/powerpoint/2010/main" val="2451172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2668-706C-2F87-C8A4-CB2D5602A915}"/>
              </a:ext>
            </a:extLst>
          </p:cNvPr>
          <p:cNvSpPr>
            <a:spLocks noGrp="1"/>
          </p:cNvSpPr>
          <p:nvPr>
            <p:ph type="title"/>
          </p:nvPr>
        </p:nvSpPr>
        <p:spPr/>
        <p:txBody>
          <a:bodyPr/>
          <a:lstStyle/>
          <a:p>
            <a:r>
              <a:rPr lang="en-US" dirty="0"/>
              <a:t>Architecture Diagram</a:t>
            </a:r>
          </a:p>
        </p:txBody>
      </p:sp>
      <p:sp>
        <p:nvSpPr>
          <p:cNvPr id="3" name="Footer Placeholder 2">
            <a:extLst>
              <a:ext uri="{FF2B5EF4-FFF2-40B4-BE49-F238E27FC236}">
                <a16:creationId xmlns:a16="http://schemas.microsoft.com/office/drawing/2014/main" id="{EF5162CC-5F34-5C9B-063A-1BC7DAD2AC11}"/>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0E2ED9D7-72A4-E20B-55EC-C3CE8246D925}"/>
              </a:ext>
            </a:extLst>
          </p:cNvPr>
          <p:cNvSpPr>
            <a:spLocks noGrp="1"/>
          </p:cNvSpPr>
          <p:nvPr>
            <p:ph type="sldNum" sz="quarter" idx="12"/>
          </p:nvPr>
        </p:nvSpPr>
        <p:spPr/>
        <p:txBody>
          <a:bodyPr/>
          <a:lstStyle/>
          <a:p>
            <a:fld id="{294A09A9-5501-47C1-A89A-A340965A2BE2}" type="slidenum">
              <a:rPr lang="en-US" smtClean="0"/>
              <a:t>13</a:t>
            </a:fld>
            <a:endParaRPr lang="en-US" dirty="0"/>
          </a:p>
        </p:txBody>
      </p:sp>
      <p:grpSp>
        <p:nvGrpSpPr>
          <p:cNvPr id="13" name="Group 12">
            <a:extLst>
              <a:ext uri="{FF2B5EF4-FFF2-40B4-BE49-F238E27FC236}">
                <a16:creationId xmlns:a16="http://schemas.microsoft.com/office/drawing/2014/main" id="{5CB28E92-ADF8-9BA6-9AA9-83CCEF41BE89}"/>
              </a:ext>
            </a:extLst>
          </p:cNvPr>
          <p:cNvGrpSpPr/>
          <p:nvPr/>
        </p:nvGrpSpPr>
        <p:grpSpPr>
          <a:xfrm>
            <a:off x="3864201" y="2412584"/>
            <a:ext cx="4463598" cy="4445416"/>
            <a:chOff x="3864201" y="2412584"/>
            <a:chExt cx="4463598" cy="4445416"/>
          </a:xfrm>
        </p:grpSpPr>
        <p:pic>
          <p:nvPicPr>
            <p:cNvPr id="8" name="Picture 7">
              <a:extLst>
                <a:ext uri="{FF2B5EF4-FFF2-40B4-BE49-F238E27FC236}">
                  <a16:creationId xmlns:a16="http://schemas.microsoft.com/office/drawing/2014/main" id="{2D4F687B-1530-2A74-3970-514AE71C9177}"/>
                </a:ext>
              </a:extLst>
            </p:cNvPr>
            <p:cNvPicPr>
              <a:picLocks noChangeAspect="1"/>
            </p:cNvPicPr>
            <p:nvPr/>
          </p:nvPicPr>
          <p:blipFill>
            <a:blip r:embed="rId2"/>
            <a:stretch>
              <a:fillRect/>
            </a:stretch>
          </p:blipFill>
          <p:spPr>
            <a:xfrm>
              <a:off x="3864201" y="2412584"/>
              <a:ext cx="4463598" cy="4445416"/>
            </a:xfrm>
            <a:prstGeom prst="rect">
              <a:avLst/>
            </a:prstGeom>
          </p:spPr>
        </p:pic>
        <p:grpSp>
          <p:nvGrpSpPr>
            <p:cNvPr id="12" name="Group 11">
              <a:extLst>
                <a:ext uri="{FF2B5EF4-FFF2-40B4-BE49-F238E27FC236}">
                  <a16:creationId xmlns:a16="http://schemas.microsoft.com/office/drawing/2014/main" id="{6891F7D3-41A0-2776-EC3F-6E0CBB752113}"/>
                </a:ext>
              </a:extLst>
            </p:cNvPr>
            <p:cNvGrpSpPr/>
            <p:nvPr/>
          </p:nvGrpSpPr>
          <p:grpSpPr>
            <a:xfrm>
              <a:off x="4093828" y="4575991"/>
              <a:ext cx="1157680" cy="1437670"/>
              <a:chOff x="4093828" y="4575991"/>
              <a:chExt cx="1157680" cy="1437670"/>
            </a:xfrm>
          </p:grpSpPr>
          <p:sp>
            <p:nvSpPr>
              <p:cNvPr id="5" name="Rectangle: Rounded Corners 4">
                <a:extLst>
                  <a:ext uri="{FF2B5EF4-FFF2-40B4-BE49-F238E27FC236}">
                    <a16:creationId xmlns:a16="http://schemas.microsoft.com/office/drawing/2014/main" id="{F671467C-91C0-1BF2-43C3-E86ACC86ED7B}"/>
                  </a:ext>
                </a:extLst>
              </p:cNvPr>
              <p:cNvSpPr/>
              <p:nvPr/>
            </p:nvSpPr>
            <p:spPr>
              <a:xfrm>
                <a:off x="4093828" y="4575991"/>
                <a:ext cx="1157680" cy="36512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Item - item similarity</a:t>
                </a:r>
              </a:p>
            </p:txBody>
          </p:sp>
          <p:sp>
            <p:nvSpPr>
              <p:cNvPr id="6" name="Rectangle: Rounded Corners 5">
                <a:extLst>
                  <a:ext uri="{FF2B5EF4-FFF2-40B4-BE49-F238E27FC236}">
                    <a16:creationId xmlns:a16="http://schemas.microsoft.com/office/drawing/2014/main" id="{EA8E8281-C26B-75D7-FCC1-2C38CF885478}"/>
                  </a:ext>
                </a:extLst>
              </p:cNvPr>
              <p:cNvSpPr/>
              <p:nvPr/>
            </p:nvSpPr>
            <p:spPr>
              <a:xfrm>
                <a:off x="4093828" y="5648536"/>
                <a:ext cx="1157680" cy="36512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Matrix factorization</a:t>
                </a:r>
              </a:p>
            </p:txBody>
          </p:sp>
        </p:grpSp>
      </p:grpSp>
      <p:cxnSp>
        <p:nvCxnSpPr>
          <p:cNvPr id="9" name="Straight Arrow Connector 8">
            <a:extLst>
              <a:ext uri="{FF2B5EF4-FFF2-40B4-BE49-F238E27FC236}">
                <a16:creationId xmlns:a16="http://schemas.microsoft.com/office/drawing/2014/main" id="{706C5CE5-55B7-9B24-8F02-9719F5B4CC7C}"/>
              </a:ext>
            </a:extLst>
          </p:cNvPr>
          <p:cNvCxnSpPr>
            <a:stCxn id="5" idx="3"/>
          </p:cNvCxnSpPr>
          <p:nvPr/>
        </p:nvCxnSpPr>
        <p:spPr>
          <a:xfrm>
            <a:off x="5251508" y="4758554"/>
            <a:ext cx="520118" cy="333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0D4E132-251C-036B-6E29-751B09D4D9A2}"/>
              </a:ext>
            </a:extLst>
          </p:cNvPr>
          <p:cNvCxnSpPr>
            <a:stCxn id="6" idx="3"/>
          </p:cNvCxnSpPr>
          <p:nvPr/>
        </p:nvCxnSpPr>
        <p:spPr>
          <a:xfrm flipV="1">
            <a:off x="5251508" y="5452844"/>
            <a:ext cx="520118" cy="378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50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Algorithm Used – </a:t>
            </a:r>
            <a:r>
              <a:rPr lang="en-US" sz="4000" dirty="0"/>
              <a:t>Popularity based Recommendation </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2548743"/>
            <a:ext cx="8780155" cy="2919369"/>
          </a:xfrm>
        </p:spPr>
        <p:txBody>
          <a:bodyPr vert="horz" lIns="91440" tIns="45720" rIns="91440" bIns="45720" rtlCol="0">
            <a:noAutofit/>
          </a:bodyPr>
          <a:lstStyle/>
          <a:p>
            <a:pPr algn="l">
              <a:buFont typeface="+mj-lt"/>
              <a:buAutoNum type="arabicPeriod"/>
            </a:pPr>
            <a:r>
              <a:rPr lang="en-US" sz="1600" dirty="0"/>
              <a:t>User-Item Interaction Matrix: Begin with a matrix where rows represent users and columns represent items. Each cell in the matrix holds the user's interaction (e.g., ratings, purchases) with the item.</a:t>
            </a:r>
          </a:p>
          <a:p>
            <a:pPr algn="l">
              <a:buFont typeface="+mj-lt"/>
              <a:buAutoNum type="arabicPeriod"/>
            </a:pPr>
            <a:r>
              <a:rPr lang="en-US" sz="1600" dirty="0"/>
              <a:t>Popularity Calculation: Calculate the popularity of each item based on user interactions. This can be done by counting the number of interactions (e.g., number of ratings, purchases) each item receives from users.</a:t>
            </a:r>
          </a:p>
          <a:p>
            <a:pPr algn="l">
              <a:buFont typeface="+mj-lt"/>
              <a:buAutoNum type="arabicPeriod"/>
            </a:pPr>
            <a:r>
              <a:rPr lang="en-US" sz="1600" dirty="0"/>
              <a:t>Ranking: Rank the items based on their popularity scores in descending order. The most popular items will have the highest ranks.</a:t>
            </a:r>
          </a:p>
          <a:p>
            <a:pPr algn="l">
              <a:buFont typeface="+mj-lt"/>
              <a:buAutoNum type="arabicPeriod"/>
            </a:pPr>
            <a:r>
              <a:rPr lang="en-US" sz="1600" dirty="0"/>
              <a:t>Recommendation Generation: Recommend the top-N items with the highest popularity scores to users. These recommendations are independent of the user's preferences and are solely based on the overall popularity of the items among all users.</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
        <p:nvSpPr>
          <p:cNvPr id="7" name="Footer Placeholder 4">
            <a:extLst>
              <a:ext uri="{FF2B5EF4-FFF2-40B4-BE49-F238E27FC236}">
                <a16:creationId xmlns:a16="http://schemas.microsoft.com/office/drawing/2014/main" id="{742453F8-70F6-4770-EE47-02D7ECFF1221}"/>
              </a:ext>
            </a:extLst>
          </p:cNvPr>
          <p:cNvSpPr txBox="1">
            <a:spLocks/>
          </p:cNvSpPr>
          <p:nvPr/>
        </p:nvSpPr>
        <p:spPr>
          <a:xfrm>
            <a:off x="22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Gill Sans Nova Light" panose="020F0302020204030204" pitchFamily="34" charset="0"/>
                <a:ea typeface="+mn-ea"/>
                <a:cs typeface="Gill Sans Nova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Beauty Product Recommendation</a:t>
            </a:r>
            <a:endParaRPr lang="en-US" dirty="0"/>
          </a:p>
        </p:txBody>
      </p:sp>
    </p:spTree>
    <p:extLst>
      <p:ext uri="{BB962C8B-B14F-4D97-AF65-F5344CB8AC3E}">
        <p14:creationId xmlns:p14="http://schemas.microsoft.com/office/powerpoint/2010/main" val="500247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610928"/>
            <a:ext cx="8695944" cy="1325880"/>
          </a:xfrm>
        </p:spPr>
        <p:txBody>
          <a:bodyPr/>
          <a:lstStyle/>
          <a:p>
            <a:r>
              <a:rPr lang="en-US" dirty="0"/>
              <a:t>Item to Item Similarity Algorithm</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913122" y="1728970"/>
            <a:ext cx="8438893" cy="3556093"/>
          </a:xfrm>
        </p:spPr>
        <p:txBody>
          <a:bodyPr>
            <a:noAutofit/>
          </a:bodyPr>
          <a:lstStyle/>
          <a:p>
            <a:pPr algn="l">
              <a:buFont typeface="+mj-lt"/>
              <a:buAutoNum type="arabicPeriod"/>
            </a:pPr>
            <a:r>
              <a:rPr lang="en-US" sz="1600" dirty="0"/>
              <a:t>User-Item Interaction Matrix: Begin with a matrix where rows represent users and columns represent items. Each cell in the matrix holds the interaction (e.g., ratings) between a user and an item.</a:t>
            </a:r>
          </a:p>
          <a:p>
            <a:pPr algn="l">
              <a:buFont typeface="+mj-lt"/>
              <a:buAutoNum type="arabicPeriod"/>
            </a:pPr>
            <a:r>
              <a:rPr lang="en-US" sz="1600" dirty="0"/>
              <a:t>Item Similarity Calculation: Calculate the similarity between items based on user interactions. Common similarity measures include cosine similarity, Pearson correlation coefficient, or Jaccard similarity.</a:t>
            </a:r>
          </a:p>
          <a:p>
            <a:pPr algn="l">
              <a:buFont typeface="+mj-lt"/>
              <a:buAutoNum type="arabicPeriod"/>
            </a:pPr>
            <a:r>
              <a:rPr lang="en-US" sz="1600" dirty="0"/>
              <a:t>Neighborhood Selection: For a given item, select a subset of similar items based on their calculated similarity scores. This subset forms the "neighborhood" of the item.</a:t>
            </a:r>
          </a:p>
          <a:p>
            <a:pPr algn="l">
              <a:buFont typeface="+mj-lt"/>
              <a:buAutoNum type="arabicPeriod"/>
            </a:pPr>
            <a:r>
              <a:rPr lang="en-US" sz="1600" dirty="0"/>
              <a:t>Rating Prediction: Predict the rating that a user would give to an item by considering the ratings of similar items in the neighborhood. Weighted averages or other aggregation methods are typically used for this prediction.</a:t>
            </a:r>
          </a:p>
          <a:p>
            <a:pPr algn="l">
              <a:buFont typeface="+mj-lt"/>
              <a:buAutoNum type="arabicPeriod"/>
            </a:pPr>
            <a:r>
              <a:rPr lang="en-US" sz="1600" dirty="0"/>
              <a:t>Top-N Recommendations: Finally, recommend the top-N items with the highest predicted ratings to the user. These recommendations are based on the items that are most similar to those the user has interacted with previously.</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7" name="Footer Placeholder 4">
            <a:extLst>
              <a:ext uri="{FF2B5EF4-FFF2-40B4-BE49-F238E27FC236}">
                <a16:creationId xmlns:a16="http://schemas.microsoft.com/office/drawing/2014/main" id="{742453F8-70F6-4770-EE47-02D7ECFF1221}"/>
              </a:ext>
            </a:extLst>
          </p:cNvPr>
          <p:cNvSpPr txBox="1">
            <a:spLocks/>
          </p:cNvSpPr>
          <p:nvPr/>
        </p:nvSpPr>
        <p:spPr>
          <a:xfrm>
            <a:off x="22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Gill Sans Nova Light" panose="020F0302020204030204" pitchFamily="34" charset="0"/>
                <a:ea typeface="+mn-ea"/>
                <a:cs typeface="Gill Sans Nova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Beauty Product Recommendation</a:t>
            </a:r>
            <a:endParaRPr lang="en-US" dirty="0"/>
          </a:p>
        </p:txBody>
      </p:sp>
    </p:spTree>
    <p:extLst>
      <p:ext uri="{BB962C8B-B14F-4D97-AF65-F5344CB8AC3E}">
        <p14:creationId xmlns:p14="http://schemas.microsoft.com/office/powerpoint/2010/main" val="1897522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677798" y="599604"/>
            <a:ext cx="8825218" cy="818135"/>
          </a:xfrm>
        </p:spPr>
        <p:txBody>
          <a:bodyPr/>
          <a:lstStyle/>
          <a:p>
            <a:r>
              <a:rPr lang="en-US" dirty="0"/>
              <a:t>Matrix Factorization Algorithm</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677798" y="1476462"/>
            <a:ext cx="8825219" cy="3766657"/>
          </a:xfrm>
        </p:spPr>
        <p:txBody>
          <a:bodyPr vert="horz" lIns="91440" tIns="45720" rIns="91440" bIns="45720" rtlCol="0">
            <a:noAutofit/>
          </a:bodyPr>
          <a:lstStyle/>
          <a:p>
            <a:pPr algn="l">
              <a:buFont typeface="+mj-lt"/>
              <a:buAutoNum type="arabicPeriod"/>
            </a:pPr>
            <a:r>
              <a:rPr lang="en-US" sz="1600" dirty="0"/>
              <a:t>User-Item Interaction Matrix: Begin with a matrix where rows represent users, columns represent items, and each cell contains the user's interaction (e.g., rating) with the item.</a:t>
            </a:r>
          </a:p>
          <a:p>
            <a:pPr algn="l">
              <a:buFont typeface="+mj-lt"/>
              <a:buAutoNum type="arabicPeriod"/>
            </a:pPr>
            <a:r>
              <a:rPr lang="en-US" sz="1600" dirty="0"/>
              <a:t>Matrix Decomposition: Decompose the user-item interaction matrix into two lower-dimensional matrices: a user matrix and an item matrix. These matrices capture latent factors or features that represent user preferences and item characteristics.</a:t>
            </a:r>
          </a:p>
          <a:p>
            <a:pPr algn="l">
              <a:buFont typeface="+mj-lt"/>
              <a:buAutoNum type="arabicPeriod"/>
            </a:pPr>
            <a:r>
              <a:rPr lang="en-US" sz="1600" dirty="0"/>
              <a:t>Latent Factor Learning: By factorizing the original matrix, the algorithm learns latent factors for both users and items. Each latent factor represents a characteristic or feature that contributes to the user's preference for an item.</a:t>
            </a:r>
          </a:p>
          <a:p>
            <a:pPr algn="l">
              <a:buFont typeface="+mj-lt"/>
              <a:buAutoNum type="arabicPeriod"/>
            </a:pPr>
            <a:r>
              <a:rPr lang="en-US" sz="1600" dirty="0"/>
              <a:t>Matrix Reconstruction: Multiply the user matrix and item matrix to reconstruct the original user-item interaction matrix. Rating Prediction: Predict the rating that a user would give to an item by considering the corresponding entry in the reconstructed matrix.</a:t>
            </a:r>
          </a:p>
          <a:p>
            <a:pPr algn="l">
              <a:buFont typeface="+mj-lt"/>
              <a:buAutoNum type="arabicPeriod"/>
            </a:pPr>
            <a:r>
              <a:rPr lang="en-US" sz="1600" dirty="0"/>
              <a:t>Top-N Recommendations: Finally, recommend the top-N items with the highest predicted ratings to the user based on their preferences and interactions with other items.</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
        <p:nvSpPr>
          <p:cNvPr id="7" name="Footer Placeholder 4">
            <a:extLst>
              <a:ext uri="{FF2B5EF4-FFF2-40B4-BE49-F238E27FC236}">
                <a16:creationId xmlns:a16="http://schemas.microsoft.com/office/drawing/2014/main" id="{742453F8-70F6-4770-EE47-02D7ECFF1221}"/>
              </a:ext>
            </a:extLst>
          </p:cNvPr>
          <p:cNvSpPr txBox="1">
            <a:spLocks/>
          </p:cNvSpPr>
          <p:nvPr/>
        </p:nvSpPr>
        <p:spPr>
          <a:xfrm>
            <a:off x="22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Gill Sans Nova Light" panose="020F0302020204030204" pitchFamily="34" charset="0"/>
                <a:ea typeface="+mn-ea"/>
                <a:cs typeface="Gill Sans Nova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Beauty Product Recommendation</a:t>
            </a:r>
            <a:endParaRPr lang="en-US" dirty="0"/>
          </a:p>
        </p:txBody>
      </p:sp>
    </p:spTree>
    <p:extLst>
      <p:ext uri="{BB962C8B-B14F-4D97-AF65-F5344CB8AC3E}">
        <p14:creationId xmlns:p14="http://schemas.microsoft.com/office/powerpoint/2010/main" val="2318732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53668" y="4162198"/>
            <a:ext cx="9884664" cy="731520"/>
          </a:xfrm>
        </p:spPr>
        <p:txBody>
          <a:bodyPr/>
          <a:lstStyle/>
          <a:p>
            <a:r>
              <a:rPr lang="en-US" dirty="0"/>
              <a:t>IMPLEMENTATION</a:t>
            </a:r>
          </a:p>
        </p:txBody>
      </p:sp>
    </p:spTree>
    <p:extLst>
      <p:ext uri="{BB962C8B-B14F-4D97-AF65-F5344CB8AC3E}">
        <p14:creationId xmlns:p14="http://schemas.microsoft.com/office/powerpoint/2010/main" val="344679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normAutofit fontScale="90000"/>
          </a:bodyPr>
          <a:lstStyle/>
          <a:p>
            <a:r>
              <a:rPr lang="en-US" sz="2800" dirty="0"/>
              <a:t>IMPLEMENTATION COLLAB FILE</a:t>
            </a:r>
            <a:br>
              <a:rPr lang="en-US" sz="2800" dirty="0"/>
            </a:br>
            <a:r>
              <a:rPr lang="en-US" sz="2800" dirty="0">
                <a:hlinkClick r:id="rId2" tooltip="https://colab.research.google.com/drive/1gBew9luAeiOqRHAWc_dqwfxAmFUdwOJ0?usp=sharing"/>
              </a:rPr>
              <a:t>https://colab.research.google.com/drive/1gBew9luAeiOqRHAWc_dqwfxAmFUdwOJ0?usp=sharing</a:t>
            </a:r>
            <a:br>
              <a:rPr lang="en-US" sz="2800" dirty="0"/>
            </a:br>
            <a:br>
              <a:rPr lang="en-US" sz="2800" dirty="0"/>
            </a:br>
            <a:r>
              <a:rPr lang="en-US" sz="2800" dirty="0"/>
              <a:t>DATASET</a:t>
            </a:r>
            <a:br>
              <a:rPr lang="en-US" sz="2800" dirty="0"/>
            </a:br>
            <a:r>
              <a:rPr lang="en-US" sz="2800" dirty="0">
                <a:hlinkClick r:id="rId3"/>
              </a:rPr>
              <a:t>https://www.kaggle.com/datasets/skillsmuggler/amazon-ratings</a:t>
            </a:r>
            <a:br>
              <a:rPr lang="en-US" sz="2800" dirty="0"/>
            </a:br>
            <a:endParaRPr lang="en-US" sz="2800" dirty="0"/>
          </a:p>
        </p:txBody>
      </p:sp>
    </p:spTree>
    <p:extLst>
      <p:ext uri="{BB962C8B-B14F-4D97-AF65-F5344CB8AC3E}">
        <p14:creationId xmlns:p14="http://schemas.microsoft.com/office/powerpoint/2010/main" val="1563980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2668-706C-2F87-C8A4-CB2D5602A915}"/>
              </a:ext>
            </a:extLst>
          </p:cNvPr>
          <p:cNvSpPr>
            <a:spLocks noGrp="1"/>
          </p:cNvSpPr>
          <p:nvPr>
            <p:ph type="title"/>
          </p:nvPr>
        </p:nvSpPr>
        <p:spPr/>
        <p:txBody>
          <a:bodyPr/>
          <a:lstStyle/>
          <a:p>
            <a:r>
              <a:rPr lang="en-US" dirty="0"/>
              <a:t>Dataset</a:t>
            </a:r>
          </a:p>
        </p:txBody>
      </p:sp>
      <p:sp>
        <p:nvSpPr>
          <p:cNvPr id="3" name="Footer Placeholder 2">
            <a:extLst>
              <a:ext uri="{FF2B5EF4-FFF2-40B4-BE49-F238E27FC236}">
                <a16:creationId xmlns:a16="http://schemas.microsoft.com/office/drawing/2014/main" id="{EF5162CC-5F34-5C9B-063A-1BC7DAD2AC11}"/>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0E2ED9D7-72A4-E20B-55EC-C3CE8246D925}"/>
              </a:ext>
            </a:extLst>
          </p:cNvPr>
          <p:cNvSpPr>
            <a:spLocks noGrp="1"/>
          </p:cNvSpPr>
          <p:nvPr>
            <p:ph type="sldNum" sz="quarter" idx="12"/>
          </p:nvPr>
        </p:nvSpPr>
        <p:spPr/>
        <p:txBody>
          <a:bodyPr/>
          <a:lstStyle/>
          <a:p>
            <a:fld id="{294A09A9-5501-47C1-A89A-A340965A2BE2}" type="slidenum">
              <a:rPr lang="en-US" smtClean="0"/>
              <a:t>19</a:t>
            </a:fld>
            <a:endParaRPr lang="en-US" dirty="0"/>
          </a:p>
        </p:txBody>
      </p:sp>
      <p:sp>
        <p:nvSpPr>
          <p:cNvPr id="6" name="TextBox 5">
            <a:extLst>
              <a:ext uri="{FF2B5EF4-FFF2-40B4-BE49-F238E27FC236}">
                <a16:creationId xmlns:a16="http://schemas.microsoft.com/office/drawing/2014/main" id="{A884FC46-3F68-65AC-F7EC-CE33012A5086}"/>
              </a:ext>
            </a:extLst>
          </p:cNvPr>
          <p:cNvSpPr txBox="1"/>
          <p:nvPr/>
        </p:nvSpPr>
        <p:spPr>
          <a:xfrm>
            <a:off x="1192635" y="2610350"/>
            <a:ext cx="9806730" cy="4111125"/>
          </a:xfrm>
          <a:prstGeom prst="rect">
            <a:avLst/>
          </a:prstGeom>
        </p:spPr>
        <p:txBody>
          <a:bodyPr vert="horz" lIns="91440" tIns="45720" rIns="91440" bIns="45720" rtlCol="0">
            <a:noAutofit/>
          </a:bodyPr>
          <a:lstStyle>
            <a:lvl1pPr indent="0">
              <a:lnSpc>
                <a:spcPct val="90000"/>
              </a:lnSpc>
              <a:spcBef>
                <a:spcPts val="1000"/>
              </a:spcBef>
              <a:buClr>
                <a:srgbClr val="73292A"/>
              </a:buClr>
              <a:buFont typeface="Arial" panose="020B0604020202020204" pitchFamily="34" charset="0"/>
              <a:buNone/>
              <a:defRPr b="1">
                <a:solidFill>
                  <a:schemeClr val="accent3"/>
                </a:solidFill>
              </a:defRPr>
            </a:lvl1pPr>
            <a:lvl2pPr marL="685800" indent="-228600">
              <a:lnSpc>
                <a:spcPct val="90000"/>
              </a:lnSpc>
              <a:spcBef>
                <a:spcPts val="500"/>
              </a:spcBef>
              <a:buClr>
                <a:srgbClr val="73292A"/>
              </a:buClr>
              <a:buFont typeface="Arial" panose="020B0604020202020204" pitchFamily="34" charset="0"/>
              <a:buChar char="•"/>
              <a:defRPr sz="1400">
                <a:solidFill>
                  <a:schemeClr val="accent3"/>
                </a:solidFill>
              </a:defRPr>
            </a:lvl2pPr>
            <a:lvl3pPr marL="1143000" indent="-228600">
              <a:lnSpc>
                <a:spcPct val="90000"/>
              </a:lnSpc>
              <a:spcBef>
                <a:spcPts val="500"/>
              </a:spcBef>
              <a:buClr>
                <a:srgbClr val="73292A"/>
              </a:buClr>
              <a:buFont typeface="Arial" panose="020B0604020202020204" pitchFamily="34" charset="0"/>
              <a:buChar char="•"/>
              <a:defRPr sz="1200">
                <a:solidFill>
                  <a:schemeClr val="accent3"/>
                </a:solidFill>
              </a:defRPr>
            </a:lvl3pPr>
            <a:lvl4pPr marL="1600200" indent="-228600">
              <a:lnSpc>
                <a:spcPct val="90000"/>
              </a:lnSpc>
              <a:spcBef>
                <a:spcPts val="500"/>
              </a:spcBef>
              <a:buClr>
                <a:srgbClr val="73292A"/>
              </a:buClr>
              <a:buFont typeface="Arial" panose="020B0604020202020204" pitchFamily="34" charset="0"/>
              <a:buChar char="•"/>
              <a:defRPr sz="1100">
                <a:solidFill>
                  <a:schemeClr val="accent3"/>
                </a:solidFill>
              </a:defRPr>
            </a:lvl4pPr>
            <a:lvl5pPr marL="2057400" indent="-228600">
              <a:lnSpc>
                <a:spcPct val="90000"/>
              </a:lnSpc>
              <a:spcBef>
                <a:spcPts val="500"/>
              </a:spcBef>
              <a:buClr>
                <a:srgbClr val="73292A"/>
              </a:buClr>
              <a:buFont typeface="Arial" panose="020B0604020202020204" pitchFamily="34" charset="0"/>
              <a:buChar char="•"/>
              <a:defRPr sz="1100">
                <a:solidFill>
                  <a:schemeClr val="accent3"/>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0" dirty="0"/>
              <a:t>This dataset contains product reviews and metadata from Amazon, including 142.8 million reviews spanning May 1996 - July 2014.</a:t>
            </a:r>
          </a:p>
          <a:p>
            <a:r>
              <a:rPr lang="en-US" b="0" dirty="0"/>
              <a:t>This dataset includes reviews (ratings, text, helpfulness votes), product metadata (descriptions, category information, price, brand, and image features), and links (also viewed/also bought graphs).</a:t>
            </a:r>
          </a:p>
          <a:p>
            <a:r>
              <a:rPr lang="en-US" b="0" dirty="0"/>
              <a:t>This is a dataset related to over 2 Million customer reviews and ratings of Beauty related products sold on their website.</a:t>
            </a:r>
          </a:p>
          <a:p>
            <a:r>
              <a:rPr lang="en-US" dirty="0"/>
              <a:t>It contains:</a:t>
            </a:r>
          </a:p>
          <a:p>
            <a:r>
              <a:rPr lang="en-US" b="0" dirty="0"/>
              <a:t>the unique </a:t>
            </a:r>
            <a:r>
              <a:rPr lang="en-US" b="0" dirty="0" err="1"/>
              <a:t>UserId</a:t>
            </a:r>
            <a:r>
              <a:rPr lang="en-US" b="0" dirty="0"/>
              <a:t> (Customer Identification),</a:t>
            </a:r>
          </a:p>
          <a:p>
            <a:r>
              <a:rPr lang="en-US" b="0" dirty="0"/>
              <a:t>the product ASIN (Amazon's unique product identification code for each product),</a:t>
            </a:r>
          </a:p>
          <a:p>
            <a:r>
              <a:rPr lang="en-US" b="0" dirty="0"/>
              <a:t>Ratings (ranging from 1-5 based on customer satisfaction) and</a:t>
            </a:r>
          </a:p>
          <a:p>
            <a:r>
              <a:rPr lang="en-US" b="0" dirty="0"/>
              <a:t>the Timestamp of the rating (in UNIX time)</a:t>
            </a:r>
          </a:p>
          <a:p>
            <a:endParaRPr lang="en-US" dirty="0"/>
          </a:p>
        </p:txBody>
      </p:sp>
    </p:spTree>
    <p:extLst>
      <p:ext uri="{BB962C8B-B14F-4D97-AF65-F5344CB8AC3E}">
        <p14:creationId xmlns:p14="http://schemas.microsoft.com/office/powerpoint/2010/main" val="482167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latin typeface="Baskerville Old Face" panose="02020602080505020303" pitchFamily="18" charset="77"/>
                <a:cs typeface="Calibri Light"/>
              </a:rPr>
              <a:t>Presenter</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457200" indent="-457200">
              <a:buAutoNum type="arabicParenR"/>
            </a:pPr>
            <a:r>
              <a:rPr lang="en-US" dirty="0">
                <a:solidFill>
                  <a:schemeClr val="accent3"/>
                </a:solidFill>
                <a:latin typeface="Gill Sans Nova Light" panose="020B0302020104020203" pitchFamily="34" charset="0"/>
                <a:cs typeface="Calibri"/>
              </a:rPr>
              <a:t>K. Pavithra Devi – 2021103707</a:t>
            </a:r>
          </a:p>
          <a:p>
            <a:pPr marL="457200" indent="-457200">
              <a:buAutoNum type="arabicParenR"/>
            </a:pPr>
            <a:r>
              <a:rPr lang="en-US" dirty="0">
                <a:latin typeface="Gill Sans Nova Light" panose="020B0302020104020203" pitchFamily="34" charset="0"/>
                <a:cs typeface="Calibri"/>
              </a:rPr>
              <a:t>N. Nazma -   2021103301</a:t>
            </a:r>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dirty="0"/>
              <a:t>Beauty Product Recommendation</a:t>
            </a: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256845" y="-176169"/>
            <a:ext cx="4974336" cy="1325880"/>
          </a:xfrm>
        </p:spPr>
        <p:txBody>
          <a:bodyPr/>
          <a:lstStyle/>
          <a:p>
            <a:r>
              <a:rPr lang="en-US" dirty="0"/>
              <a:t>Performance Metrics </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Q</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6256845" y="746212"/>
            <a:ext cx="5362696" cy="5975263"/>
          </a:xfrm>
        </p:spPr>
        <p:txBody>
          <a:bodyPr vert="horz" lIns="91440" tIns="45720" rIns="91440" bIns="45720" rtlCol="0">
            <a:noAutofit/>
          </a:bodyPr>
          <a:lstStyle/>
          <a:p>
            <a:pPr marL="342900" indent="-342900">
              <a:buAutoNum type="arabicPeriod"/>
            </a:pPr>
            <a:r>
              <a:rPr lang="en-US" b="1" dirty="0"/>
              <a:t>Mean Squared Error (MSE) and Root Mean Squared Error (RMSE)</a:t>
            </a:r>
          </a:p>
          <a:p>
            <a:r>
              <a:rPr lang="en-US" dirty="0"/>
              <a:t>They are commonly used to measure the difference between predicted ratings and actual ratings. In the code, MSE and RMSE are calculated to evaluate the performance of the popularity-based recommendation system.</a:t>
            </a:r>
          </a:p>
          <a:p>
            <a:pPr marL="0" indent="0" algn="l">
              <a:buNone/>
            </a:pPr>
            <a:r>
              <a:rPr lang="en-US" u="sng" dirty="0"/>
              <a:t>MSE (Mean Squared Error)</a:t>
            </a:r>
          </a:p>
          <a:p>
            <a:pPr marL="0" indent="0" algn="l">
              <a:buNone/>
            </a:pPr>
            <a:r>
              <a:rPr lang="en-US" b="1" dirty="0"/>
              <a:t>MSE = (1/n) * Σ(</a:t>
            </a:r>
            <a:r>
              <a:rPr lang="en-US" b="1" dirty="0" err="1"/>
              <a:t>y_true</a:t>
            </a:r>
            <a:r>
              <a:rPr lang="en-US" b="1" dirty="0"/>
              <a:t> - </a:t>
            </a:r>
            <a:r>
              <a:rPr lang="en-US" b="1" dirty="0" err="1"/>
              <a:t>y_pred</a:t>
            </a:r>
            <a:r>
              <a:rPr lang="en-US" b="1" dirty="0"/>
              <a:t>)^2</a:t>
            </a:r>
          </a:p>
          <a:p>
            <a:pPr marL="0" indent="0" algn="l">
              <a:buNone/>
            </a:pPr>
            <a:r>
              <a:rPr lang="en-US" dirty="0"/>
              <a:t>where:</a:t>
            </a:r>
          </a:p>
          <a:p>
            <a:pPr algn="l">
              <a:buFont typeface="Arial" panose="020B0604020202020204" pitchFamily="34" charset="0"/>
              <a:buChar char="•"/>
            </a:pPr>
            <a:r>
              <a:rPr lang="en-US" dirty="0" err="1"/>
              <a:t>y_true</a:t>
            </a:r>
            <a:r>
              <a:rPr lang="en-US" dirty="0"/>
              <a:t> is the actual value</a:t>
            </a:r>
          </a:p>
          <a:p>
            <a:pPr algn="l">
              <a:buFont typeface="Arial" panose="020B0604020202020204" pitchFamily="34" charset="0"/>
              <a:buChar char="•"/>
            </a:pPr>
            <a:r>
              <a:rPr lang="en-US" dirty="0" err="1"/>
              <a:t>y_pred</a:t>
            </a:r>
            <a:r>
              <a:rPr lang="en-US" dirty="0"/>
              <a:t> is the predicted value</a:t>
            </a:r>
          </a:p>
          <a:p>
            <a:pPr algn="l">
              <a:buFont typeface="Arial" panose="020B0604020202020204" pitchFamily="34" charset="0"/>
              <a:buChar char="•"/>
            </a:pPr>
            <a:r>
              <a:rPr lang="en-US" dirty="0"/>
              <a:t>n is the number of data points</a:t>
            </a:r>
          </a:p>
          <a:p>
            <a:pPr marL="0" indent="0" algn="l">
              <a:buNone/>
            </a:pPr>
            <a:r>
              <a:rPr lang="en-US" dirty="0"/>
              <a:t>RMSE (Root Mean Square Error) </a:t>
            </a:r>
          </a:p>
          <a:p>
            <a:pPr marL="0" indent="0" algn="l">
              <a:buNone/>
            </a:pPr>
            <a:r>
              <a:rPr lang="en-US" b="1" dirty="0"/>
              <a:t>RMSE = √(MSE) </a:t>
            </a:r>
            <a:r>
              <a:rPr lang="en-US" dirty="0"/>
              <a:t>or</a:t>
            </a:r>
          </a:p>
          <a:p>
            <a:pPr marL="0" indent="0" algn="l">
              <a:buNone/>
            </a:pPr>
            <a:r>
              <a:rPr lang="en-US" b="1" dirty="0"/>
              <a:t>RMSE = √[(1/n) * Σ(</a:t>
            </a:r>
            <a:r>
              <a:rPr lang="en-US" b="1" dirty="0" err="1"/>
              <a:t>y_true</a:t>
            </a:r>
            <a:r>
              <a:rPr lang="en-US" b="1" dirty="0"/>
              <a:t> - </a:t>
            </a:r>
            <a:r>
              <a:rPr lang="en-US" b="1" dirty="0" err="1"/>
              <a:t>y_pred</a:t>
            </a:r>
            <a:r>
              <a:rPr lang="en-US" b="1" dirty="0"/>
              <a:t>)^2]</a:t>
            </a:r>
          </a:p>
          <a:p>
            <a:pPr marL="0" indent="0" algn="l">
              <a:buNone/>
            </a:pPr>
            <a:r>
              <a:rPr lang="en-US" dirty="0"/>
              <a:t>where:</a:t>
            </a:r>
          </a:p>
          <a:p>
            <a:pPr algn="l">
              <a:buFont typeface="Arial" panose="020B0604020202020204" pitchFamily="34" charset="0"/>
              <a:buChar char="•"/>
            </a:pPr>
            <a:r>
              <a:rPr lang="en-US" dirty="0" err="1"/>
              <a:t>y_true</a:t>
            </a:r>
            <a:r>
              <a:rPr lang="en-US" dirty="0"/>
              <a:t> is the actual value</a:t>
            </a:r>
          </a:p>
          <a:p>
            <a:pPr algn="l">
              <a:buFont typeface="Arial" panose="020B0604020202020204" pitchFamily="34" charset="0"/>
              <a:buChar char="•"/>
            </a:pPr>
            <a:r>
              <a:rPr lang="en-US" dirty="0" err="1"/>
              <a:t>y_pred</a:t>
            </a:r>
            <a:r>
              <a:rPr lang="en-US" dirty="0"/>
              <a:t> is the predicted value</a:t>
            </a:r>
          </a:p>
          <a:p>
            <a:pPr algn="l">
              <a:buFont typeface="Arial" panose="020B0604020202020204" pitchFamily="34" charset="0"/>
              <a:buChar char="•"/>
            </a:pPr>
            <a:r>
              <a:rPr lang="en-US" dirty="0"/>
              <a:t>n is the number of data points</a:t>
            </a:r>
          </a:p>
          <a:p>
            <a:pPr marL="0" indent="0">
              <a:buNone/>
            </a:pPr>
            <a:endParaRPr lang="en-US" b="1" dirty="0"/>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20</a:t>
            </a:fld>
            <a:endParaRPr lang="en-US" dirty="0"/>
          </a:p>
        </p:txBody>
      </p:sp>
      <p:sp>
        <p:nvSpPr>
          <p:cNvPr id="3" name="Footer Placeholder 4">
            <a:extLst>
              <a:ext uri="{FF2B5EF4-FFF2-40B4-BE49-F238E27FC236}">
                <a16:creationId xmlns:a16="http://schemas.microsoft.com/office/drawing/2014/main" id="{3B9B39F6-9F2A-5B35-3DE2-4713A1978DC1}"/>
              </a:ext>
            </a:extLst>
          </p:cNvPr>
          <p:cNvSpPr>
            <a:spLocks noGrp="1"/>
          </p:cNvSpPr>
          <p:nvPr>
            <p:ph type="ftr" sz="quarter" idx="11"/>
          </p:nvPr>
        </p:nvSpPr>
        <p:spPr>
          <a:xfrm>
            <a:off x="228600" y="6356350"/>
            <a:ext cx="4114800" cy="365125"/>
          </a:xfrm>
        </p:spPr>
        <p:txBody>
          <a:bodyPr/>
          <a:lstStyle/>
          <a:p>
            <a:r>
              <a:rPr lang="en-US" dirty="0"/>
              <a:t>Beauty Product Recommendation</a:t>
            </a:r>
          </a:p>
        </p:txBody>
      </p:sp>
    </p:spTree>
    <p:extLst>
      <p:ext uri="{BB962C8B-B14F-4D97-AF65-F5344CB8AC3E}">
        <p14:creationId xmlns:p14="http://schemas.microsoft.com/office/powerpoint/2010/main" val="1603662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r>
              <a:rPr lang="en-US" dirty="0">
                <a:latin typeface="Baskerville Old Face" panose="02020602080505020303" pitchFamily="18" charset="77"/>
              </a:rPr>
              <a:t>Performance Metric Evaluation – Popularity based model </a:t>
            </a:r>
            <a:endParaRPr lang="en-US" dirty="0"/>
          </a:p>
        </p:txBody>
      </p:sp>
      <p:sp>
        <p:nvSpPr>
          <p:cNvPr id="43" name="Footer Placeholder 4">
            <a:extLst>
              <a:ext uri="{FF2B5EF4-FFF2-40B4-BE49-F238E27FC236}">
                <a16:creationId xmlns:a16="http://schemas.microsoft.com/office/drawing/2014/main" id="{ACB7FF4F-BBD9-CBEE-BE9F-DE34B5A0E68E}"/>
              </a:ext>
            </a:extLst>
          </p:cNvPr>
          <p:cNvSpPr>
            <a:spLocks noGrp="1"/>
          </p:cNvSpPr>
          <p:nvPr>
            <p:ph type="ftr" sz="quarter" idx="11"/>
          </p:nvPr>
        </p:nvSpPr>
        <p:spPr>
          <a:xfrm>
            <a:off x="228600" y="6356350"/>
            <a:ext cx="4114800" cy="365125"/>
          </a:xfrm>
        </p:spPr>
        <p:txBody>
          <a:bodyPr/>
          <a:lstStyle/>
          <a:p>
            <a:r>
              <a:rPr lang="en-US" dirty="0"/>
              <a:t>Beauty Product Recommendation</a:t>
            </a:r>
          </a:p>
        </p:txBody>
      </p:sp>
      <p:pic>
        <p:nvPicPr>
          <p:cNvPr id="4" name="Picture 3">
            <a:extLst>
              <a:ext uri="{FF2B5EF4-FFF2-40B4-BE49-F238E27FC236}">
                <a16:creationId xmlns:a16="http://schemas.microsoft.com/office/drawing/2014/main" id="{C2543B4B-1FF0-14D5-DF15-E67598AB327C}"/>
              </a:ext>
            </a:extLst>
          </p:cNvPr>
          <p:cNvPicPr>
            <a:picLocks noChangeAspect="1"/>
          </p:cNvPicPr>
          <p:nvPr/>
        </p:nvPicPr>
        <p:blipFill>
          <a:blip r:embed="rId2"/>
          <a:stretch>
            <a:fillRect/>
          </a:stretch>
        </p:blipFill>
        <p:spPr>
          <a:xfrm>
            <a:off x="2647773" y="2067787"/>
            <a:ext cx="6896454" cy="3740342"/>
          </a:xfrm>
          <a:prstGeom prst="rect">
            <a:avLst/>
          </a:prstGeom>
        </p:spPr>
      </p:pic>
    </p:spTree>
    <p:extLst>
      <p:ext uri="{BB962C8B-B14F-4D97-AF65-F5344CB8AC3E}">
        <p14:creationId xmlns:p14="http://schemas.microsoft.com/office/powerpoint/2010/main" val="3654868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r>
              <a:rPr lang="en-US" dirty="0">
                <a:latin typeface="Baskerville Old Face" panose="02020602080505020303" pitchFamily="18" charset="77"/>
              </a:rPr>
              <a:t>Item – Item Similarity model &amp; Matrix Factorization model </a:t>
            </a:r>
            <a:endParaRPr lang="en-US" dirty="0"/>
          </a:p>
        </p:txBody>
      </p:sp>
      <p:sp>
        <p:nvSpPr>
          <p:cNvPr id="43" name="Footer Placeholder 4">
            <a:extLst>
              <a:ext uri="{FF2B5EF4-FFF2-40B4-BE49-F238E27FC236}">
                <a16:creationId xmlns:a16="http://schemas.microsoft.com/office/drawing/2014/main" id="{ACB7FF4F-BBD9-CBEE-BE9F-DE34B5A0E68E}"/>
              </a:ext>
            </a:extLst>
          </p:cNvPr>
          <p:cNvSpPr>
            <a:spLocks noGrp="1"/>
          </p:cNvSpPr>
          <p:nvPr>
            <p:ph type="ftr" sz="quarter" idx="11"/>
          </p:nvPr>
        </p:nvSpPr>
        <p:spPr>
          <a:xfrm>
            <a:off x="228600" y="6356350"/>
            <a:ext cx="4114800" cy="365125"/>
          </a:xfrm>
        </p:spPr>
        <p:txBody>
          <a:bodyPr/>
          <a:lstStyle/>
          <a:p>
            <a:r>
              <a:rPr lang="en-US" dirty="0"/>
              <a:t>Beauty Product Recommendation</a:t>
            </a:r>
          </a:p>
        </p:txBody>
      </p:sp>
      <p:pic>
        <p:nvPicPr>
          <p:cNvPr id="7" name="Picture 6">
            <a:extLst>
              <a:ext uri="{FF2B5EF4-FFF2-40B4-BE49-F238E27FC236}">
                <a16:creationId xmlns:a16="http://schemas.microsoft.com/office/drawing/2014/main" id="{E505CDDD-AD2E-32EE-9F36-C6634E6FE0C8}"/>
              </a:ext>
            </a:extLst>
          </p:cNvPr>
          <p:cNvPicPr>
            <a:picLocks noChangeAspect="1"/>
          </p:cNvPicPr>
          <p:nvPr/>
        </p:nvPicPr>
        <p:blipFill>
          <a:blip r:embed="rId2"/>
          <a:stretch>
            <a:fillRect/>
          </a:stretch>
        </p:blipFill>
        <p:spPr>
          <a:xfrm>
            <a:off x="6418051" y="1942690"/>
            <a:ext cx="4934159" cy="2693101"/>
          </a:xfrm>
          <a:prstGeom prst="rect">
            <a:avLst/>
          </a:prstGeom>
        </p:spPr>
      </p:pic>
      <p:pic>
        <p:nvPicPr>
          <p:cNvPr id="12" name="Picture 11">
            <a:extLst>
              <a:ext uri="{FF2B5EF4-FFF2-40B4-BE49-F238E27FC236}">
                <a16:creationId xmlns:a16="http://schemas.microsoft.com/office/drawing/2014/main" id="{0887E1EF-60C9-63FD-0CFE-E004163F2825}"/>
              </a:ext>
            </a:extLst>
          </p:cNvPr>
          <p:cNvPicPr>
            <a:picLocks noChangeAspect="1"/>
          </p:cNvPicPr>
          <p:nvPr/>
        </p:nvPicPr>
        <p:blipFill rotWithShape="1">
          <a:blip r:embed="rId3"/>
          <a:srcRect r="25686"/>
          <a:stretch/>
        </p:blipFill>
        <p:spPr>
          <a:xfrm>
            <a:off x="6418052" y="4635791"/>
            <a:ext cx="4934159" cy="1312911"/>
          </a:xfrm>
          <a:prstGeom prst="rect">
            <a:avLst/>
          </a:prstGeom>
        </p:spPr>
      </p:pic>
      <p:pic>
        <p:nvPicPr>
          <p:cNvPr id="14" name="Picture 13">
            <a:extLst>
              <a:ext uri="{FF2B5EF4-FFF2-40B4-BE49-F238E27FC236}">
                <a16:creationId xmlns:a16="http://schemas.microsoft.com/office/drawing/2014/main" id="{ECCBA139-A5C3-4FA9-40F2-464B615704FF}"/>
              </a:ext>
            </a:extLst>
          </p:cNvPr>
          <p:cNvPicPr>
            <a:picLocks noChangeAspect="1"/>
          </p:cNvPicPr>
          <p:nvPr/>
        </p:nvPicPr>
        <p:blipFill>
          <a:blip r:embed="rId4"/>
          <a:stretch>
            <a:fillRect/>
          </a:stretch>
        </p:blipFill>
        <p:spPr>
          <a:xfrm>
            <a:off x="651603" y="1992702"/>
            <a:ext cx="5349533" cy="3956000"/>
          </a:xfrm>
          <a:prstGeom prst="rect">
            <a:avLst/>
          </a:prstGeom>
        </p:spPr>
      </p:pic>
    </p:spTree>
    <p:extLst>
      <p:ext uri="{BB962C8B-B14F-4D97-AF65-F5344CB8AC3E}">
        <p14:creationId xmlns:p14="http://schemas.microsoft.com/office/powerpoint/2010/main" val="1445080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r>
              <a:rPr lang="en-US" dirty="0">
                <a:latin typeface="Baskerville Old Face" panose="02020602080505020303" pitchFamily="18" charset="77"/>
              </a:rPr>
              <a:t> </a:t>
            </a:r>
            <a:endParaRPr lang="en-US" dirty="0"/>
          </a:p>
        </p:txBody>
      </p:sp>
      <p:sp>
        <p:nvSpPr>
          <p:cNvPr id="43" name="Footer Placeholder 4">
            <a:extLst>
              <a:ext uri="{FF2B5EF4-FFF2-40B4-BE49-F238E27FC236}">
                <a16:creationId xmlns:a16="http://schemas.microsoft.com/office/drawing/2014/main" id="{ACB7FF4F-BBD9-CBEE-BE9F-DE34B5A0E68E}"/>
              </a:ext>
            </a:extLst>
          </p:cNvPr>
          <p:cNvSpPr>
            <a:spLocks noGrp="1"/>
          </p:cNvSpPr>
          <p:nvPr>
            <p:ph type="ftr" sz="quarter" idx="11"/>
          </p:nvPr>
        </p:nvSpPr>
        <p:spPr>
          <a:xfrm>
            <a:off x="228600" y="6356350"/>
            <a:ext cx="4114800" cy="365125"/>
          </a:xfrm>
        </p:spPr>
        <p:txBody>
          <a:bodyPr/>
          <a:lstStyle/>
          <a:p>
            <a:r>
              <a:rPr lang="en-US" dirty="0"/>
              <a:t>Beauty Product Recommendation</a:t>
            </a:r>
          </a:p>
        </p:txBody>
      </p:sp>
      <p:pic>
        <p:nvPicPr>
          <p:cNvPr id="5" name="Picture 4">
            <a:extLst>
              <a:ext uri="{FF2B5EF4-FFF2-40B4-BE49-F238E27FC236}">
                <a16:creationId xmlns:a16="http://schemas.microsoft.com/office/drawing/2014/main" id="{117ED871-0BE6-E83C-F68E-C521A2192DE0}"/>
              </a:ext>
            </a:extLst>
          </p:cNvPr>
          <p:cNvPicPr>
            <a:picLocks noChangeAspect="1"/>
          </p:cNvPicPr>
          <p:nvPr/>
        </p:nvPicPr>
        <p:blipFill rotWithShape="1">
          <a:blip r:embed="rId2"/>
          <a:srcRect r="15082"/>
          <a:stretch/>
        </p:blipFill>
        <p:spPr>
          <a:xfrm>
            <a:off x="1981200" y="2116614"/>
            <a:ext cx="3810000" cy="3814371"/>
          </a:xfrm>
          <a:prstGeom prst="rect">
            <a:avLst/>
          </a:prstGeom>
        </p:spPr>
      </p:pic>
      <p:pic>
        <p:nvPicPr>
          <p:cNvPr id="8" name="Picture 7">
            <a:extLst>
              <a:ext uri="{FF2B5EF4-FFF2-40B4-BE49-F238E27FC236}">
                <a16:creationId xmlns:a16="http://schemas.microsoft.com/office/drawing/2014/main" id="{7DDB2CAA-ADB7-5ABD-4D8D-35A41228062F}"/>
              </a:ext>
            </a:extLst>
          </p:cNvPr>
          <p:cNvPicPr>
            <a:picLocks noChangeAspect="1"/>
          </p:cNvPicPr>
          <p:nvPr/>
        </p:nvPicPr>
        <p:blipFill>
          <a:blip r:embed="rId3"/>
          <a:stretch>
            <a:fillRect/>
          </a:stretch>
        </p:blipFill>
        <p:spPr>
          <a:xfrm>
            <a:off x="6096000" y="2555969"/>
            <a:ext cx="4114800" cy="2918725"/>
          </a:xfrm>
          <a:prstGeom prst="rect">
            <a:avLst/>
          </a:prstGeom>
        </p:spPr>
      </p:pic>
      <p:sp>
        <p:nvSpPr>
          <p:cNvPr id="9" name="Title 1">
            <a:extLst>
              <a:ext uri="{FF2B5EF4-FFF2-40B4-BE49-F238E27FC236}">
                <a16:creationId xmlns:a16="http://schemas.microsoft.com/office/drawing/2014/main" id="{288F1E18-B2C0-8867-6880-5AC05C39F4AF}"/>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accent3"/>
                </a:solidFill>
                <a:latin typeface="+mj-lt"/>
                <a:ea typeface="+mj-ea"/>
                <a:cs typeface="+mj-cs"/>
              </a:defRPr>
            </a:lvl1pPr>
          </a:lstStyle>
          <a:p>
            <a:r>
              <a:rPr lang="en-US">
                <a:latin typeface="Baskerville Old Face" panose="02020602080505020303" pitchFamily="18" charset="77"/>
              </a:rPr>
              <a:t>Output of Popularity based model </a:t>
            </a:r>
            <a:endParaRPr lang="en-US" dirty="0"/>
          </a:p>
        </p:txBody>
      </p:sp>
    </p:spTree>
    <p:extLst>
      <p:ext uri="{BB962C8B-B14F-4D97-AF65-F5344CB8AC3E}">
        <p14:creationId xmlns:p14="http://schemas.microsoft.com/office/powerpoint/2010/main" val="3734133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r>
              <a:rPr lang="en-US" dirty="0">
                <a:latin typeface="Baskerville Old Face" panose="02020602080505020303" pitchFamily="18" charset="77"/>
              </a:rPr>
              <a:t>Output of Item-Item Similarity model </a:t>
            </a:r>
            <a:endParaRPr lang="en-US" dirty="0"/>
          </a:p>
        </p:txBody>
      </p:sp>
      <p:sp>
        <p:nvSpPr>
          <p:cNvPr id="43" name="Footer Placeholder 4">
            <a:extLst>
              <a:ext uri="{FF2B5EF4-FFF2-40B4-BE49-F238E27FC236}">
                <a16:creationId xmlns:a16="http://schemas.microsoft.com/office/drawing/2014/main" id="{ACB7FF4F-BBD9-CBEE-BE9F-DE34B5A0E68E}"/>
              </a:ext>
            </a:extLst>
          </p:cNvPr>
          <p:cNvSpPr>
            <a:spLocks noGrp="1"/>
          </p:cNvSpPr>
          <p:nvPr>
            <p:ph type="ftr" sz="quarter" idx="11"/>
          </p:nvPr>
        </p:nvSpPr>
        <p:spPr>
          <a:xfrm>
            <a:off x="228600" y="6356350"/>
            <a:ext cx="4114800" cy="365125"/>
          </a:xfrm>
        </p:spPr>
        <p:txBody>
          <a:bodyPr/>
          <a:lstStyle/>
          <a:p>
            <a:r>
              <a:rPr lang="en-US" dirty="0"/>
              <a:t>Beauty Product Recommendation</a:t>
            </a:r>
          </a:p>
        </p:txBody>
      </p:sp>
      <p:pic>
        <p:nvPicPr>
          <p:cNvPr id="9" name="Picture 8">
            <a:extLst>
              <a:ext uri="{FF2B5EF4-FFF2-40B4-BE49-F238E27FC236}">
                <a16:creationId xmlns:a16="http://schemas.microsoft.com/office/drawing/2014/main" id="{0DE4BE7A-C103-6E06-C786-758C032155D2}"/>
              </a:ext>
            </a:extLst>
          </p:cNvPr>
          <p:cNvPicPr>
            <a:picLocks noChangeAspect="1"/>
          </p:cNvPicPr>
          <p:nvPr/>
        </p:nvPicPr>
        <p:blipFill>
          <a:blip r:embed="rId2"/>
          <a:stretch>
            <a:fillRect/>
          </a:stretch>
        </p:blipFill>
        <p:spPr>
          <a:xfrm>
            <a:off x="2434905" y="1983786"/>
            <a:ext cx="3418515" cy="4079465"/>
          </a:xfrm>
          <a:prstGeom prst="rect">
            <a:avLst/>
          </a:prstGeom>
        </p:spPr>
      </p:pic>
      <p:pic>
        <p:nvPicPr>
          <p:cNvPr id="11" name="Picture 10">
            <a:extLst>
              <a:ext uri="{FF2B5EF4-FFF2-40B4-BE49-F238E27FC236}">
                <a16:creationId xmlns:a16="http://schemas.microsoft.com/office/drawing/2014/main" id="{D912B37E-BCFD-FB44-2E01-376D362BD1F9}"/>
              </a:ext>
            </a:extLst>
          </p:cNvPr>
          <p:cNvPicPr>
            <a:picLocks noChangeAspect="1"/>
          </p:cNvPicPr>
          <p:nvPr/>
        </p:nvPicPr>
        <p:blipFill>
          <a:blip r:embed="rId3"/>
          <a:stretch>
            <a:fillRect/>
          </a:stretch>
        </p:blipFill>
        <p:spPr>
          <a:xfrm>
            <a:off x="6096000" y="2172399"/>
            <a:ext cx="3397425" cy="3702240"/>
          </a:xfrm>
          <a:prstGeom prst="rect">
            <a:avLst/>
          </a:prstGeom>
        </p:spPr>
      </p:pic>
    </p:spTree>
    <p:extLst>
      <p:ext uri="{BB962C8B-B14F-4D97-AF65-F5344CB8AC3E}">
        <p14:creationId xmlns:p14="http://schemas.microsoft.com/office/powerpoint/2010/main" val="1148795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r>
              <a:rPr lang="en-US" dirty="0">
                <a:latin typeface="Baskerville Old Face" panose="02020602080505020303" pitchFamily="18" charset="77"/>
              </a:rPr>
              <a:t>Output of Matrix Factorization </a:t>
            </a:r>
            <a:endParaRPr lang="en-US" dirty="0"/>
          </a:p>
        </p:txBody>
      </p:sp>
      <p:sp>
        <p:nvSpPr>
          <p:cNvPr id="43" name="Footer Placeholder 4">
            <a:extLst>
              <a:ext uri="{FF2B5EF4-FFF2-40B4-BE49-F238E27FC236}">
                <a16:creationId xmlns:a16="http://schemas.microsoft.com/office/drawing/2014/main" id="{ACB7FF4F-BBD9-CBEE-BE9F-DE34B5A0E68E}"/>
              </a:ext>
            </a:extLst>
          </p:cNvPr>
          <p:cNvSpPr>
            <a:spLocks noGrp="1"/>
          </p:cNvSpPr>
          <p:nvPr>
            <p:ph type="ftr" sz="quarter" idx="11"/>
          </p:nvPr>
        </p:nvSpPr>
        <p:spPr>
          <a:xfrm>
            <a:off x="228600" y="6356350"/>
            <a:ext cx="4114800" cy="365125"/>
          </a:xfrm>
        </p:spPr>
        <p:txBody>
          <a:bodyPr/>
          <a:lstStyle/>
          <a:p>
            <a:r>
              <a:rPr lang="en-US" dirty="0"/>
              <a:t>Beauty Product Recommendation</a:t>
            </a:r>
          </a:p>
        </p:txBody>
      </p:sp>
      <p:pic>
        <p:nvPicPr>
          <p:cNvPr id="4" name="Picture 3">
            <a:extLst>
              <a:ext uri="{FF2B5EF4-FFF2-40B4-BE49-F238E27FC236}">
                <a16:creationId xmlns:a16="http://schemas.microsoft.com/office/drawing/2014/main" id="{D9AE2AB5-259D-F6F6-72CD-568786A13857}"/>
              </a:ext>
            </a:extLst>
          </p:cNvPr>
          <p:cNvPicPr>
            <a:picLocks noChangeAspect="1"/>
          </p:cNvPicPr>
          <p:nvPr/>
        </p:nvPicPr>
        <p:blipFill>
          <a:blip r:embed="rId2"/>
          <a:stretch>
            <a:fillRect/>
          </a:stretch>
        </p:blipFill>
        <p:spPr>
          <a:xfrm>
            <a:off x="1068767" y="2227980"/>
            <a:ext cx="10054465" cy="3535257"/>
          </a:xfrm>
          <a:prstGeom prst="rect">
            <a:avLst/>
          </a:prstGeom>
        </p:spPr>
      </p:pic>
    </p:spTree>
    <p:extLst>
      <p:ext uri="{BB962C8B-B14F-4D97-AF65-F5344CB8AC3E}">
        <p14:creationId xmlns:p14="http://schemas.microsoft.com/office/powerpoint/2010/main" val="345173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845820"/>
            <a:ext cx="8695944" cy="1325880"/>
          </a:xfrm>
        </p:spPr>
        <p:txBody>
          <a:bodyPr/>
          <a:lstStyle/>
          <a:p>
            <a:r>
              <a:rPr lang="en-US" dirty="0">
                <a:latin typeface="Baskerville Old Face" panose="02020602080505020303" pitchFamily="18" charset="77"/>
              </a:rPr>
              <a:t>Future Scope</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2223516" y="1946246"/>
            <a:ext cx="8120110" cy="3402994"/>
          </a:xfrm>
        </p:spPr>
        <p:txBody>
          <a:bodyPr>
            <a:normAutofit fontScale="85000" lnSpcReduction="10000"/>
          </a:bodyPr>
          <a:lstStyle/>
          <a:p>
            <a:r>
              <a:rPr lang="en-US" b="1" dirty="0">
                <a:latin typeface="Gill Sans Nova Light" panose="020B0302020104020203" pitchFamily="34" charset="0"/>
                <a:ea typeface="+mn-lt"/>
                <a:cs typeface="Gill Sans Light" panose="020B0302020104020203" pitchFamily="34" charset="-79"/>
              </a:rPr>
              <a:t>Integration of Emerging Technologies: </a:t>
            </a:r>
            <a:r>
              <a:rPr lang="en-US" dirty="0">
                <a:latin typeface="Gill Sans Nova Light" panose="020B0302020104020203" pitchFamily="34" charset="0"/>
                <a:ea typeface="+mn-lt"/>
                <a:cs typeface="Gill Sans Light" panose="020B0302020104020203" pitchFamily="34" charset="-79"/>
              </a:rPr>
              <a:t>Explore the integration of emerging technologies such as augmented reality (AR) and virtual reality (VR) to enhance the user experience by allowing users to virtually try on beauty products before making a purchase.</a:t>
            </a:r>
          </a:p>
          <a:p>
            <a:r>
              <a:rPr lang="en-US" b="1" dirty="0">
                <a:latin typeface="Gill Sans Nova Light" panose="020B0302020104020203" pitchFamily="34" charset="0"/>
                <a:ea typeface="+mn-lt"/>
                <a:cs typeface="Gill Sans Light" panose="020B0302020104020203" pitchFamily="34" charset="-79"/>
              </a:rPr>
              <a:t>Enhanced Contextual Recommendations: </a:t>
            </a:r>
            <a:r>
              <a:rPr lang="en-US" dirty="0">
                <a:latin typeface="Gill Sans Nova Light" panose="020B0302020104020203" pitchFamily="34" charset="0"/>
                <a:ea typeface="+mn-lt"/>
                <a:cs typeface="Gill Sans Light" panose="020B0302020104020203" pitchFamily="34" charset="-79"/>
              </a:rPr>
              <a:t>Further refine contextual recommendations by incorporating real-time data sources such as weather conditions, social media trends, and user activity on other platforms to provide even more relevant and timely suggestions.</a:t>
            </a:r>
          </a:p>
          <a:p>
            <a:r>
              <a:rPr lang="en-US" b="1" dirty="0">
                <a:latin typeface="Gill Sans Nova Light" panose="020B0302020104020203" pitchFamily="34" charset="0"/>
                <a:ea typeface="+mn-lt"/>
                <a:cs typeface="Gill Sans Light" panose="020B0302020104020203" pitchFamily="34" charset="-79"/>
              </a:rPr>
              <a:t>Multimodal Recommendations: </a:t>
            </a:r>
            <a:r>
              <a:rPr lang="en-US" dirty="0">
                <a:latin typeface="Gill Sans Nova Light" panose="020B0302020104020203" pitchFamily="34" charset="0"/>
                <a:ea typeface="+mn-lt"/>
                <a:cs typeface="Gill Sans Light" panose="020B0302020104020203" pitchFamily="34" charset="-79"/>
              </a:rPr>
              <a:t>Extend the recommendation system to support multimodal inputs, including images, videos, and voice commands, allowing users to interact with the system in more diverse and natural ways.</a:t>
            </a:r>
          </a:p>
          <a:p>
            <a:r>
              <a:rPr lang="en-US" b="1" dirty="0">
                <a:latin typeface="Gill Sans Nova Light" panose="020B0302020104020203" pitchFamily="34" charset="0"/>
                <a:ea typeface="+mn-lt"/>
                <a:cs typeface="Gill Sans Light" panose="020B0302020104020203" pitchFamily="34" charset="-79"/>
              </a:rPr>
              <a:t>Global Expansion: </a:t>
            </a:r>
            <a:r>
              <a:rPr lang="en-US" dirty="0">
                <a:latin typeface="Gill Sans Nova Light" panose="020B0302020104020203" pitchFamily="34" charset="0"/>
                <a:ea typeface="+mn-lt"/>
                <a:cs typeface="Gill Sans Light" panose="020B0302020104020203" pitchFamily="34" charset="-79"/>
              </a:rPr>
              <a:t>Expand the recommendation system to cater to a global audience by incorporating language localization, cultural preferences, and region-specific product offerings to accommodate diverse beauty markets worldwide.</a:t>
            </a:r>
          </a:p>
          <a:p>
            <a:pPr marL="0" indent="0" algn="ctr">
              <a:lnSpc>
                <a:spcPct val="100000"/>
              </a:lnSpc>
              <a:buNone/>
            </a:pPr>
            <a:endParaRPr lang="en-US" sz="2000" dirty="0">
              <a:solidFill>
                <a:schemeClr val="accent3"/>
              </a:solidFill>
              <a:latin typeface="Gill Sans Nova Light" panose="020B0302020104020203" pitchFamily="34" charset="0"/>
              <a:ea typeface="+mn-lt"/>
              <a:cs typeface="Gill Sans Light" panose="020B0302020104020203" pitchFamily="34" charset="-79"/>
            </a:endParaRPr>
          </a:p>
          <a:p>
            <a:pPr marL="0" indent="0">
              <a:lnSpc>
                <a:spcPct val="100000"/>
              </a:lnSpc>
              <a:buNone/>
            </a:pPr>
            <a:endParaRPr lang="en-US" dirty="0">
              <a:solidFill>
                <a:schemeClr val="accent3"/>
              </a:solidFill>
              <a:cs typeface="Calibri"/>
            </a:endParaRPr>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26</a:t>
            </a:fld>
            <a:endParaRPr lang="en-US" dirty="0"/>
          </a:p>
        </p:txBody>
      </p:sp>
      <p:sp>
        <p:nvSpPr>
          <p:cNvPr id="6" name="Footer Placeholder 4">
            <a:extLst>
              <a:ext uri="{FF2B5EF4-FFF2-40B4-BE49-F238E27FC236}">
                <a16:creationId xmlns:a16="http://schemas.microsoft.com/office/drawing/2014/main" id="{C428393F-1DD0-E035-27BF-E52AFAE26677}"/>
              </a:ext>
            </a:extLst>
          </p:cNvPr>
          <p:cNvSpPr txBox="1">
            <a:spLocks/>
          </p:cNvSpPr>
          <p:nvPr/>
        </p:nvSpPr>
        <p:spPr>
          <a:xfrm>
            <a:off x="22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Gill Sans Nova Light" panose="020F0302020204030204" pitchFamily="34" charset="0"/>
                <a:ea typeface="+mn-ea"/>
                <a:cs typeface="Gill Sans Nova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Beauty Product Recommendation</a:t>
            </a:r>
            <a:endParaRPr lang="en-US" dirty="0"/>
          </a:p>
        </p:txBody>
      </p:sp>
    </p:spTree>
    <p:extLst>
      <p:ext uri="{BB962C8B-B14F-4D97-AF65-F5344CB8AC3E}">
        <p14:creationId xmlns:p14="http://schemas.microsoft.com/office/powerpoint/2010/main" val="520700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256845" y="0"/>
            <a:ext cx="4974336" cy="1325880"/>
          </a:xfrm>
        </p:spPr>
        <p:txBody>
          <a:bodyPr/>
          <a:lstStyle/>
          <a:p>
            <a:r>
              <a:rPr lang="en-US" dirty="0"/>
              <a:t>Reference</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V</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6256845" y="1019262"/>
            <a:ext cx="5362696" cy="5838738"/>
          </a:xfrm>
        </p:spPr>
        <p:txBody>
          <a:bodyPr vert="horz" lIns="91440" tIns="45720" rIns="91440" bIns="45720" rtlCol="0">
            <a:noAutofit/>
          </a:bodyPr>
          <a:lstStyle/>
          <a:p>
            <a:r>
              <a:rPr lang="en-US" sz="1800" dirty="0" err="1"/>
              <a:t>Koren</a:t>
            </a:r>
            <a:r>
              <a:rPr lang="en-US" sz="1800" dirty="0"/>
              <a:t>, Y., &amp; Bell, R. (2009). Advances in collaborative filtering. In Recommender systems handbook (pp. 145-186). Springer, Boston, MA. </a:t>
            </a:r>
            <a:r>
              <a:rPr lang="en-US" sz="1800" dirty="0">
                <a:hlinkClick r:id="rId3"/>
              </a:rPr>
              <a:t>Link</a:t>
            </a:r>
            <a:endParaRPr lang="en-US" sz="1800" dirty="0"/>
          </a:p>
          <a:p>
            <a:r>
              <a:rPr lang="en-US" sz="1800" dirty="0"/>
              <a:t>Desrosiers, C., &amp; </a:t>
            </a:r>
            <a:r>
              <a:rPr lang="en-US" sz="1800" dirty="0" err="1"/>
              <a:t>Karypis</a:t>
            </a:r>
            <a:r>
              <a:rPr lang="en-US" sz="1800" dirty="0"/>
              <a:t>, G. (2011). A comprehensive survey of neighborhood-based recommendation methods. In Recommender Systems Handbook (pp. 107-144). Springer, Boston, MA. </a:t>
            </a:r>
            <a:r>
              <a:rPr lang="en-US" sz="1800" dirty="0">
                <a:hlinkClick r:id="rId4"/>
              </a:rPr>
              <a:t>Link</a:t>
            </a:r>
            <a:endParaRPr lang="en-US" sz="1800" dirty="0"/>
          </a:p>
          <a:p>
            <a:r>
              <a:rPr lang="en-US" sz="1800" dirty="0" err="1"/>
              <a:t>Herlocker</a:t>
            </a:r>
            <a:r>
              <a:rPr lang="en-US" sz="1800" dirty="0"/>
              <a:t>, J. L., </a:t>
            </a:r>
            <a:r>
              <a:rPr lang="en-US" sz="1800" dirty="0" err="1"/>
              <a:t>Konstan</a:t>
            </a:r>
            <a:r>
              <a:rPr lang="en-US" sz="1800" dirty="0"/>
              <a:t>, J. A., &amp; </a:t>
            </a:r>
            <a:r>
              <a:rPr lang="en-US" sz="1800" dirty="0" err="1"/>
              <a:t>Riedl</a:t>
            </a:r>
            <a:r>
              <a:rPr lang="en-US" sz="1800" dirty="0"/>
              <a:t>, J. (2002). An empirical analysis of design choices in neighborhood-based collaborative filtering algorithms. Information retrieval, 5(4), 287-310. </a:t>
            </a:r>
            <a:r>
              <a:rPr lang="en-US" sz="1800" dirty="0">
                <a:hlinkClick r:id="rId5"/>
              </a:rPr>
              <a:t>Link</a:t>
            </a:r>
            <a:endParaRPr lang="en-US" sz="1800" dirty="0"/>
          </a:p>
          <a:p>
            <a:r>
              <a:rPr lang="en-US" sz="1800" dirty="0"/>
              <a:t>Linden, G., Smith, B., &amp; York, J. (2003). Amazon.com recommendations: item-to-item collaborative filtering. IEEE Internet computing, 7(1), 76-80. </a:t>
            </a:r>
            <a:r>
              <a:rPr lang="en-US" sz="1800" dirty="0">
                <a:hlinkClick r:id="rId6"/>
              </a:rPr>
              <a:t>Link</a:t>
            </a:r>
            <a:endParaRPr lang="en-US" sz="1800" dirty="0"/>
          </a:p>
          <a:p>
            <a:r>
              <a:rPr lang="en-US" sz="1800" dirty="0"/>
              <a:t>Liu, Q., Chen, J., Chen, M., &amp; Zhao, J. L. (2019). Deep learning for recommender systems: A concise survey. In 2019 IEEE 5th International Conference on Computer and Communications (ICCC) (pp. 1703-1708). IEEE. </a:t>
            </a:r>
            <a:r>
              <a:rPr lang="en-US" sz="1800" dirty="0">
                <a:hlinkClick r:id="rId7"/>
              </a:rPr>
              <a:t>Link</a:t>
            </a:r>
            <a:endParaRPr lang="en-US" sz="1800" dirty="0"/>
          </a:p>
          <a:p>
            <a:endParaRPr lang="en-US" sz="1800" b="1" dirty="0"/>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27</a:t>
            </a:fld>
            <a:endParaRPr lang="en-US" dirty="0"/>
          </a:p>
        </p:txBody>
      </p:sp>
      <p:sp>
        <p:nvSpPr>
          <p:cNvPr id="16" name="Footer Placeholder 4">
            <a:extLst>
              <a:ext uri="{FF2B5EF4-FFF2-40B4-BE49-F238E27FC236}">
                <a16:creationId xmlns:a16="http://schemas.microsoft.com/office/drawing/2014/main" id="{FAA1E644-1001-F9D1-5C54-97DDA9C34E6E}"/>
              </a:ext>
            </a:extLst>
          </p:cNvPr>
          <p:cNvSpPr>
            <a:spLocks noGrp="1"/>
          </p:cNvSpPr>
          <p:nvPr>
            <p:ph type="ftr" sz="quarter" idx="11"/>
          </p:nvPr>
        </p:nvSpPr>
        <p:spPr>
          <a:xfrm>
            <a:off x="228600" y="6356350"/>
            <a:ext cx="4114800" cy="365125"/>
          </a:xfrm>
        </p:spPr>
        <p:txBody>
          <a:bodyPr/>
          <a:lstStyle/>
          <a:p>
            <a:r>
              <a:rPr lang="en-US" dirty="0"/>
              <a:t>Beauty Product Recommendation</a:t>
            </a:r>
          </a:p>
        </p:txBody>
      </p:sp>
    </p:spTree>
    <p:extLst>
      <p:ext uri="{BB962C8B-B14F-4D97-AF65-F5344CB8AC3E}">
        <p14:creationId xmlns:p14="http://schemas.microsoft.com/office/powerpoint/2010/main" val="4289928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79025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823368" y="1466384"/>
            <a:ext cx="8545264" cy="690582"/>
          </a:xfrm>
        </p:spPr>
        <p:txBody>
          <a:bodyPr>
            <a:normAutofit fontScale="90000"/>
          </a:bodyPr>
          <a:lstStyle/>
          <a:p>
            <a:r>
              <a:rPr lang="en-US" dirty="0"/>
              <a:t>Abstract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908188" y="2332139"/>
            <a:ext cx="8671420" cy="3387642"/>
          </a:xfrm>
        </p:spPr>
        <p:txBody>
          <a:bodyPr vert="horz" lIns="91440" tIns="45720" rIns="91440" bIns="45720" rtlCol="0">
            <a:noAutofit/>
          </a:bodyPr>
          <a:lstStyle/>
          <a:p>
            <a:pPr marL="285750" indent="-285750" algn="l" eaLnBrk="0" fontAlgn="base" hangingPunct="0">
              <a:spcBef>
                <a:spcPct val="0"/>
              </a:spcBef>
              <a:spcAft>
                <a:spcPct val="0"/>
              </a:spcAft>
              <a:buClrTx/>
              <a:buFont typeface="Arial" panose="020B0604020202020204" pitchFamily="34" charset="0"/>
              <a:buChar char="•"/>
            </a:pPr>
            <a:r>
              <a:rPr lang="en-US" sz="1800" dirty="0"/>
              <a:t>This study explores recommendation systems, focusing on the interplay between popularity-based methods and collaborative filtering techniques.</a:t>
            </a:r>
          </a:p>
          <a:p>
            <a:pPr marL="285750" indent="-285750" algn="l" eaLnBrk="0" fontAlgn="base" hangingPunct="0">
              <a:spcBef>
                <a:spcPct val="0"/>
              </a:spcBef>
              <a:spcAft>
                <a:spcPct val="0"/>
              </a:spcAft>
              <a:buClrTx/>
              <a:buFont typeface="Arial" panose="020B0604020202020204" pitchFamily="34" charset="0"/>
              <a:buChar char="•"/>
            </a:pPr>
            <a:r>
              <a:rPr lang="en-US" sz="1800" dirty="0"/>
              <a:t>We propose a hybrid recommendation approach that combines the simplicity of popularity-based models with the personalized nature of collaborative filtering.</a:t>
            </a:r>
          </a:p>
          <a:p>
            <a:pPr marL="285750" indent="-285750" algn="l" eaLnBrk="0" fontAlgn="base" hangingPunct="0">
              <a:spcBef>
                <a:spcPct val="0"/>
              </a:spcBef>
              <a:spcAft>
                <a:spcPct val="0"/>
              </a:spcAft>
              <a:buClrTx/>
              <a:buFont typeface="Arial" panose="020B0604020202020204" pitchFamily="34" charset="0"/>
              <a:buChar char="•"/>
            </a:pPr>
            <a:r>
              <a:rPr lang="en-US" sz="1800" dirty="0"/>
              <a:t>The hybrid approach involves pre-filtering items based on popularity scores, followed by refining recommendations using collaborative filtering methods such as Item-item similarity and matrix factorization.</a:t>
            </a:r>
          </a:p>
          <a:p>
            <a:pPr marL="285750" indent="-285750" algn="l" eaLnBrk="0" fontAlgn="base" hangingPunct="0">
              <a:spcBef>
                <a:spcPct val="0"/>
              </a:spcBef>
              <a:spcAft>
                <a:spcPct val="0"/>
              </a:spcAft>
              <a:buClrTx/>
              <a:buFont typeface="Arial" panose="020B0604020202020204" pitchFamily="34" charset="0"/>
              <a:buChar char="•"/>
            </a:pPr>
            <a:r>
              <a:rPr lang="en-US" sz="1800" dirty="0"/>
              <a:t>By integrating both approaches, our system aims to provide diverse and accurate recommendations that cater to individual user preferences while maintaining computational efficiency and addressing cold-start issues.</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6" name="Footer Placeholder 4">
            <a:extLst>
              <a:ext uri="{FF2B5EF4-FFF2-40B4-BE49-F238E27FC236}">
                <a16:creationId xmlns:a16="http://schemas.microsoft.com/office/drawing/2014/main" id="{ADE9A214-F12F-C25E-F757-BA3D28BEDCB7}"/>
              </a:ext>
            </a:extLst>
          </p:cNvPr>
          <p:cNvSpPr txBox="1">
            <a:spLocks/>
          </p:cNvSpPr>
          <p:nvPr/>
        </p:nvSpPr>
        <p:spPr>
          <a:xfrm>
            <a:off x="22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Gill Sans Nova Light" panose="020F0302020204030204" pitchFamily="34" charset="0"/>
                <a:ea typeface="+mn-ea"/>
                <a:cs typeface="Gill Sans Nova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Beauty Product Recommendation</a:t>
            </a:r>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60451" y="1237545"/>
            <a:ext cx="8671099" cy="1026141"/>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60450" y="2196922"/>
            <a:ext cx="8730143" cy="2984971"/>
          </a:xfrm>
        </p:spPr>
        <p:txBody>
          <a:bodyPr vert="horz" lIns="91440" tIns="45720" rIns="91440" bIns="45720" rtlCol="0">
            <a:noAutofit/>
          </a:bodyPr>
          <a:lstStyle/>
          <a:p>
            <a:pPr marL="285750" indent="-285750" algn="l" eaLnBrk="0" fontAlgn="base" hangingPunct="0">
              <a:spcBef>
                <a:spcPct val="0"/>
              </a:spcBef>
              <a:spcAft>
                <a:spcPct val="0"/>
              </a:spcAft>
              <a:buClrTx/>
              <a:buChar char="•"/>
            </a:pPr>
            <a:r>
              <a:rPr lang="en-US" sz="1800" dirty="0"/>
              <a:t>Recommendation systems are essential in guiding users to relevant content or products online.</a:t>
            </a:r>
          </a:p>
          <a:p>
            <a:pPr marL="285750" indent="-285750" algn="l" eaLnBrk="0" fontAlgn="base" hangingPunct="0">
              <a:spcBef>
                <a:spcPct val="0"/>
              </a:spcBef>
              <a:spcAft>
                <a:spcPct val="0"/>
              </a:spcAft>
              <a:buClrTx/>
              <a:buChar char="•"/>
            </a:pPr>
            <a:r>
              <a:rPr lang="en-US" sz="1800" dirty="0"/>
              <a:t>Popularity-based methods offer simplicity but may overlook individual user preferences.</a:t>
            </a:r>
          </a:p>
          <a:p>
            <a:pPr marL="285750" indent="-285750" algn="l" eaLnBrk="0" fontAlgn="base" hangingPunct="0">
              <a:spcBef>
                <a:spcPct val="0"/>
              </a:spcBef>
              <a:spcAft>
                <a:spcPct val="0"/>
              </a:spcAft>
              <a:buClrTx/>
              <a:buChar char="•"/>
            </a:pPr>
            <a:r>
              <a:rPr lang="en-US" sz="1800" dirty="0"/>
              <a:t>Collaborative filtering techniques, like Item-item similarity and matrix factorization, provide personalized recommendations.</a:t>
            </a:r>
          </a:p>
          <a:p>
            <a:pPr marL="285750" indent="-285750" algn="l" eaLnBrk="0" fontAlgn="base" hangingPunct="0">
              <a:spcBef>
                <a:spcPct val="0"/>
              </a:spcBef>
              <a:spcAft>
                <a:spcPct val="0"/>
              </a:spcAft>
              <a:buClrTx/>
              <a:buChar char="•"/>
            </a:pPr>
            <a:r>
              <a:rPr lang="en-US" sz="1800" dirty="0"/>
              <a:t>This paper explores integrating both approaches to enhance recommendation accuracy and user satisfaction.</a:t>
            </a:r>
          </a:p>
          <a:p>
            <a:pPr marL="285750" indent="-285750" algn="l" eaLnBrk="0" fontAlgn="base" hangingPunct="0">
              <a:spcBef>
                <a:spcPct val="0"/>
              </a:spcBef>
              <a:spcAft>
                <a:spcPct val="0"/>
              </a:spcAft>
              <a:buClrTx/>
              <a:buChar char="•"/>
            </a:pPr>
            <a:r>
              <a:rPr lang="en-US" sz="1800" dirty="0"/>
              <a:t>Our proposed hybrid system aims to balance recommendation diversity and computational efficiency.</a:t>
            </a:r>
          </a:p>
          <a:p>
            <a:pPr marL="285750" indent="-285750" algn="l" eaLnBrk="0" fontAlgn="base" hangingPunct="0">
              <a:spcBef>
                <a:spcPct val="0"/>
              </a:spcBef>
              <a:spcAft>
                <a:spcPct val="0"/>
              </a:spcAft>
              <a:buClrTx/>
              <a:buChar char="•"/>
            </a:pPr>
            <a:r>
              <a:rPr lang="en-US" sz="1800" dirty="0"/>
              <a:t>The goal is to provide users with tailored recommendations, improving their experience online.</a:t>
            </a:r>
          </a:p>
          <a:p>
            <a:pPr marL="285750" indent="-285750" algn="l" eaLnBrk="0" fontAlgn="base" hangingPunct="0">
              <a:spcBef>
                <a:spcPct val="0"/>
              </a:spcBef>
              <a:spcAft>
                <a:spcPct val="0"/>
              </a:spcAft>
              <a:buClrTx/>
              <a:buChar char="•"/>
            </a:pPr>
            <a:endParaRPr lang="en-US" altLang="en-US" sz="1800" dirty="0"/>
          </a:p>
          <a:p>
            <a:pPr marL="285750" indent="-285750" algn="l" eaLnBrk="0" fontAlgn="base" hangingPunct="0">
              <a:spcBef>
                <a:spcPct val="0"/>
              </a:spcBef>
              <a:spcAft>
                <a:spcPct val="0"/>
              </a:spcAft>
              <a:buClrTx/>
              <a:buChar char="•"/>
            </a:pPr>
            <a:endParaRPr lang="en-US" sz="1800"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6" name="Footer Placeholder 4">
            <a:extLst>
              <a:ext uri="{FF2B5EF4-FFF2-40B4-BE49-F238E27FC236}">
                <a16:creationId xmlns:a16="http://schemas.microsoft.com/office/drawing/2014/main" id="{ADE9A214-F12F-C25E-F757-BA3D28BEDCB7}"/>
              </a:ext>
            </a:extLst>
          </p:cNvPr>
          <p:cNvSpPr txBox="1">
            <a:spLocks/>
          </p:cNvSpPr>
          <p:nvPr/>
        </p:nvSpPr>
        <p:spPr>
          <a:xfrm>
            <a:off x="22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Gill Sans Nova Light" panose="020F0302020204030204" pitchFamily="34" charset="0"/>
                <a:ea typeface="+mn-ea"/>
                <a:cs typeface="Gill Sans Nova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Beauty Product Recommendation</a:t>
            </a:r>
            <a:endParaRPr lang="en-US" dirty="0"/>
          </a:p>
        </p:txBody>
      </p:sp>
      <p:sp>
        <p:nvSpPr>
          <p:cNvPr id="9" name="Rectangle 4">
            <a:extLst>
              <a:ext uri="{FF2B5EF4-FFF2-40B4-BE49-F238E27FC236}">
                <a16:creationId xmlns:a16="http://schemas.microsoft.com/office/drawing/2014/main" id="{4378C206-1C5A-9291-4F22-579AC2C3EFA3}"/>
              </a:ext>
            </a:extLst>
          </p:cNvPr>
          <p:cNvSpPr>
            <a:spLocks noChangeArrowheads="1"/>
          </p:cNvSpPr>
          <p:nvPr/>
        </p:nvSpPr>
        <p:spPr bwMode="auto">
          <a:xfrm>
            <a:off x="0" y="0"/>
            <a:ext cx="4470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628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256845" y="0"/>
            <a:ext cx="4974336" cy="1325880"/>
          </a:xfrm>
        </p:spPr>
        <p:txBody>
          <a:bodyPr/>
          <a:lstStyle/>
          <a:p>
            <a:r>
              <a:rPr lang="en-US" dirty="0"/>
              <a:t>Existing System</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D</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6256845" y="1019262"/>
            <a:ext cx="5362696" cy="5838738"/>
          </a:xfrm>
        </p:spPr>
        <p:txBody>
          <a:bodyPr vert="horz" lIns="91440" tIns="45720" rIns="91440" bIns="45720" rtlCol="0">
            <a:noAutofit/>
          </a:bodyPr>
          <a:lstStyle/>
          <a:p>
            <a:pPr marL="0" indent="0">
              <a:buNone/>
            </a:pPr>
            <a:r>
              <a:rPr lang="en-US" sz="1800" b="1" dirty="0"/>
              <a:t>1. Sentiment Analysis Integration:</a:t>
            </a:r>
          </a:p>
          <a:p>
            <a:r>
              <a:rPr lang="en-US" sz="1800" dirty="0"/>
              <a:t>Utilizes sentiment analysis (Logistic Regression, Naive Bayes, LSTM) to predict review helpfulness.</a:t>
            </a:r>
          </a:p>
          <a:p>
            <a:r>
              <a:rPr lang="en-US" sz="1800" dirty="0"/>
              <a:t>Relies on user reviews, ratings, and experiences for sentiment analysis.</a:t>
            </a:r>
          </a:p>
          <a:p>
            <a:pPr marL="0" indent="0">
              <a:buNone/>
            </a:pPr>
            <a:r>
              <a:rPr lang="en-US" sz="1800" b="1" dirty="0"/>
              <a:t>2. Item-Based Collaborative Filtering:</a:t>
            </a:r>
          </a:p>
          <a:p>
            <a:r>
              <a:rPr lang="en-US" sz="1800" dirty="0"/>
              <a:t>Implements k-Nearest Neighbors for item-based collaborative filtering.</a:t>
            </a:r>
          </a:p>
          <a:p>
            <a:r>
              <a:rPr lang="en-US" sz="1800" dirty="0"/>
              <a:t>Identifies similar items based on user interactions.</a:t>
            </a:r>
          </a:p>
          <a:p>
            <a:pPr marL="0" indent="0">
              <a:buNone/>
            </a:pPr>
            <a:r>
              <a:rPr lang="en-US" sz="1800" b="1" dirty="0"/>
              <a:t>Limitations:</a:t>
            </a:r>
          </a:p>
          <a:p>
            <a:r>
              <a:rPr lang="en-US" sz="1800" dirty="0"/>
              <a:t>Sentiment Analysis Accuracy: May not capture nuanced opinions accurately.</a:t>
            </a:r>
          </a:p>
          <a:p>
            <a:r>
              <a:rPr lang="en-US" sz="1800" dirty="0"/>
              <a:t>Limited Personalization: Overlooks individual preferences, providing less personalized recommendations.</a:t>
            </a:r>
          </a:p>
          <a:p>
            <a:r>
              <a:rPr lang="en-US" sz="1800" dirty="0"/>
              <a:t>Complexity: Requires computational resources and expertise.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
        <p:nvSpPr>
          <p:cNvPr id="16" name="Footer Placeholder 4">
            <a:extLst>
              <a:ext uri="{FF2B5EF4-FFF2-40B4-BE49-F238E27FC236}">
                <a16:creationId xmlns:a16="http://schemas.microsoft.com/office/drawing/2014/main" id="{FAA1E644-1001-F9D1-5C54-97DDA9C34E6E}"/>
              </a:ext>
            </a:extLst>
          </p:cNvPr>
          <p:cNvSpPr>
            <a:spLocks noGrp="1"/>
          </p:cNvSpPr>
          <p:nvPr>
            <p:ph type="ftr" sz="quarter" idx="11"/>
          </p:nvPr>
        </p:nvSpPr>
        <p:spPr>
          <a:xfrm>
            <a:off x="228600" y="6356350"/>
            <a:ext cx="4114800" cy="365125"/>
          </a:xfrm>
        </p:spPr>
        <p:txBody>
          <a:bodyPr/>
          <a:lstStyle/>
          <a:p>
            <a:r>
              <a:rPr lang="en-US" dirty="0"/>
              <a:t>Beauty Product Recommendation</a:t>
            </a:r>
          </a:p>
        </p:txBody>
      </p:sp>
    </p:spTree>
    <p:extLst>
      <p:ext uri="{BB962C8B-B14F-4D97-AF65-F5344CB8AC3E}">
        <p14:creationId xmlns:p14="http://schemas.microsoft.com/office/powerpoint/2010/main" val="188474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7" y="1265555"/>
            <a:ext cx="8695944" cy="1325880"/>
          </a:xfrm>
        </p:spPr>
        <p:txBody>
          <a:bodyPr/>
          <a:lstStyle/>
          <a:p>
            <a:r>
              <a:rPr lang="en-US" dirty="0"/>
              <a:t>Problem Statement </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728035" y="2483153"/>
            <a:ext cx="6894137" cy="1954623"/>
          </a:xfrm>
        </p:spPr>
        <p:txBody>
          <a:bodyPr>
            <a:noAutofit/>
          </a:bodyPr>
          <a:lstStyle/>
          <a:p>
            <a:r>
              <a:rPr lang="en-US" altLang="en-US" dirty="0"/>
              <a:t>In online platforms, recommendation systems are crucial for enhancing user experience. However, traditional methods often give generic suggestions, while collaborative filtering can be computationally heavy. This paper aims to merge both approaches to offer accurate and personalized recommendations efficiently.</a:t>
            </a:r>
          </a:p>
          <a:p>
            <a:endParaRPr lang="en-US" sz="1800"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6" name="Footer Placeholder 4">
            <a:extLst>
              <a:ext uri="{FF2B5EF4-FFF2-40B4-BE49-F238E27FC236}">
                <a16:creationId xmlns:a16="http://schemas.microsoft.com/office/drawing/2014/main" id="{ADE9A214-F12F-C25E-F757-BA3D28BEDCB7}"/>
              </a:ext>
            </a:extLst>
          </p:cNvPr>
          <p:cNvSpPr txBox="1">
            <a:spLocks/>
          </p:cNvSpPr>
          <p:nvPr/>
        </p:nvSpPr>
        <p:spPr>
          <a:xfrm>
            <a:off x="22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Gill Sans Nova Light" panose="020F0302020204030204" pitchFamily="34" charset="0"/>
                <a:ea typeface="+mn-ea"/>
                <a:cs typeface="Gill Sans Nova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Beauty Product Recommendation</a:t>
            </a:r>
            <a:endParaRPr lang="en-US" dirty="0"/>
          </a:p>
        </p:txBody>
      </p:sp>
      <p:sp>
        <p:nvSpPr>
          <p:cNvPr id="7" name="Rectangle 2">
            <a:extLst>
              <a:ext uri="{FF2B5EF4-FFF2-40B4-BE49-F238E27FC236}">
                <a16:creationId xmlns:a16="http://schemas.microsoft.com/office/drawing/2014/main" id="{CD745780-9D31-2057-7870-5B296DB0CF80}"/>
              </a:ext>
            </a:extLst>
          </p:cNvPr>
          <p:cNvSpPr>
            <a:spLocks noChangeArrowheads="1"/>
          </p:cNvSpPr>
          <p:nvPr/>
        </p:nvSpPr>
        <p:spPr bwMode="auto">
          <a:xfrm>
            <a:off x="0" y="0"/>
            <a:ext cx="4387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B40962BC-4ED8-E9F4-8C68-3E5CC20E4B1A}"/>
              </a:ext>
            </a:extLst>
          </p:cNvPr>
          <p:cNvSpPr>
            <a:spLocks noChangeArrowheads="1"/>
          </p:cNvSpPr>
          <p:nvPr/>
        </p:nvSpPr>
        <p:spPr bwMode="auto">
          <a:xfrm>
            <a:off x="152400" y="152400"/>
            <a:ext cx="4387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3133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141322"/>
            <a:ext cx="8695944" cy="1325880"/>
          </a:xfrm>
        </p:spPr>
        <p:txBody>
          <a:bodyPr/>
          <a:lstStyle/>
          <a:p>
            <a:r>
              <a:rPr lang="en-US" dirty="0"/>
              <a:t>Solution </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881238" y="2281806"/>
            <a:ext cx="8429524" cy="2667699"/>
          </a:xfrm>
        </p:spPr>
        <p:txBody>
          <a:bodyPr>
            <a:noAutofit/>
          </a:bodyPr>
          <a:lstStyle/>
          <a:p>
            <a:pPr algn="l">
              <a:buFont typeface="+mj-lt"/>
              <a:buAutoNum type="arabicPeriod"/>
            </a:pPr>
            <a:r>
              <a:rPr lang="en-US" sz="1700" dirty="0"/>
              <a:t>Popularity-Based Pre-Filtering: Initially, we utilize popularity-based methods to pre-filter a pool of candidate items based on their overall popularity scores derived from user interactions.</a:t>
            </a:r>
          </a:p>
          <a:p>
            <a:pPr algn="l">
              <a:buFont typeface="+mj-lt"/>
              <a:buAutoNum type="arabicPeriod"/>
            </a:pPr>
            <a:r>
              <a:rPr lang="en-US" sz="1700" dirty="0"/>
              <a:t>Collaborative Filtering Refinement: Subsequently, we employ collaborative filtering techniques, such as the Item-item similarity model or matrix factorization, to refine the pre-filtered candidate list and generate personalized recommendations tailored to each user's preferences.</a:t>
            </a:r>
          </a:p>
          <a:p>
            <a:pPr algn="l">
              <a:buFont typeface="+mj-lt"/>
              <a:buAutoNum type="arabicPeriod"/>
            </a:pPr>
            <a:r>
              <a:rPr lang="en-US" sz="1700" dirty="0"/>
              <a:t>Hybrid Recommendation Generation: Finally, we combine the results from the popularity-based pre-filtering and collaborative filtering refinement stages to generate a final list of recommendations that strike a balance between popularity and personalization.</a:t>
            </a:r>
          </a:p>
          <a:p>
            <a:pPr>
              <a:lnSpc>
                <a:spcPct val="80000"/>
              </a:lnSpc>
            </a:pPr>
            <a:endParaRPr lang="en-US" sz="1700"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7" name="Footer Placeholder 4">
            <a:extLst>
              <a:ext uri="{FF2B5EF4-FFF2-40B4-BE49-F238E27FC236}">
                <a16:creationId xmlns:a16="http://schemas.microsoft.com/office/drawing/2014/main" id="{742453F8-70F6-4770-EE47-02D7ECFF1221}"/>
              </a:ext>
            </a:extLst>
          </p:cNvPr>
          <p:cNvSpPr txBox="1">
            <a:spLocks/>
          </p:cNvSpPr>
          <p:nvPr/>
        </p:nvSpPr>
        <p:spPr>
          <a:xfrm>
            <a:off x="22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Gill Sans Nova Light" panose="020F0302020204030204" pitchFamily="34" charset="0"/>
                <a:ea typeface="+mn-ea"/>
                <a:cs typeface="Gill Sans Nova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Beauty Product Recommendation</a:t>
            </a:r>
            <a:endParaRPr lang="en-US" dirty="0"/>
          </a:p>
        </p:txBody>
      </p:sp>
    </p:spTree>
    <p:extLst>
      <p:ext uri="{BB962C8B-B14F-4D97-AF65-F5344CB8AC3E}">
        <p14:creationId xmlns:p14="http://schemas.microsoft.com/office/powerpoint/2010/main" val="1968958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t>Literature Survey – Deep Learning</a:t>
            </a:r>
          </a:p>
        </p:txBody>
      </p:sp>
      <p:graphicFrame>
        <p:nvGraphicFramePr>
          <p:cNvPr id="6" name="Table 4">
            <a:extLst>
              <a:ext uri="{FF2B5EF4-FFF2-40B4-BE49-F238E27FC236}">
                <a16:creationId xmlns:a16="http://schemas.microsoft.com/office/drawing/2014/main" id="{3B4F3B47-5D90-6680-2EE4-D15F8C55D228}"/>
              </a:ext>
            </a:extLst>
          </p:cNvPr>
          <p:cNvGraphicFramePr>
            <a:graphicFrameLocks noGrp="1"/>
          </p:cNvGraphicFramePr>
          <p:nvPr>
            <p:ph idx="1"/>
            <p:extLst>
              <p:ext uri="{D42A27DB-BD31-4B8C-83A1-F6EECF244321}">
                <p14:modId xmlns:p14="http://schemas.microsoft.com/office/powerpoint/2010/main" val="791644364"/>
              </p:ext>
            </p:extLst>
          </p:nvPr>
        </p:nvGraphicFramePr>
        <p:xfrm>
          <a:off x="609600" y="1479550"/>
          <a:ext cx="11353800" cy="4876800"/>
        </p:xfrm>
        <a:graphic>
          <a:graphicData uri="http://schemas.openxmlformats.org/drawingml/2006/table">
            <a:tbl>
              <a:tblPr firstRow="1" bandRow="1">
                <a:tableStyleId>{5C22544A-7EE6-4342-B048-85BDC9FD1C3A}</a:tableStyleId>
              </a:tblPr>
              <a:tblGrid>
                <a:gridCol w="2822323">
                  <a:extLst>
                    <a:ext uri="{9D8B030D-6E8A-4147-A177-3AD203B41FA5}">
                      <a16:colId xmlns:a16="http://schemas.microsoft.com/office/drawing/2014/main" val="2660631934"/>
                    </a:ext>
                  </a:extLst>
                </a:gridCol>
                <a:gridCol w="2757812">
                  <a:extLst>
                    <a:ext uri="{9D8B030D-6E8A-4147-A177-3AD203B41FA5}">
                      <a16:colId xmlns:a16="http://schemas.microsoft.com/office/drawing/2014/main" val="3909717689"/>
                    </a:ext>
                  </a:extLst>
                </a:gridCol>
                <a:gridCol w="3135196">
                  <a:extLst>
                    <a:ext uri="{9D8B030D-6E8A-4147-A177-3AD203B41FA5}">
                      <a16:colId xmlns:a16="http://schemas.microsoft.com/office/drawing/2014/main" val="1603189107"/>
                    </a:ext>
                  </a:extLst>
                </a:gridCol>
                <a:gridCol w="2638469">
                  <a:extLst>
                    <a:ext uri="{9D8B030D-6E8A-4147-A177-3AD203B41FA5}">
                      <a16:colId xmlns:a16="http://schemas.microsoft.com/office/drawing/2014/main" val="2755691855"/>
                    </a:ext>
                  </a:extLst>
                </a:gridCol>
              </a:tblGrid>
              <a:tr h="634152">
                <a:tc>
                  <a:txBody>
                    <a:bodyPr/>
                    <a:lstStyle/>
                    <a:p>
                      <a:pPr algn="ctr"/>
                      <a:r>
                        <a:rPr lang="en-US" sz="1400" b="0" dirty="0">
                          <a:latin typeface="Baskerville Old Face" panose="02020602080505020303" pitchFamily="18" charset="77"/>
                          <a:ea typeface="Baskerville" panose="02020502070401020303" pitchFamily="18" charset="0"/>
                          <a:cs typeface="Gill Sans Nova Light" panose="020F0302020204030204" pitchFamily="34" charset="0"/>
                        </a:rPr>
                        <a:t>Author</a:t>
                      </a:r>
                    </a:p>
                  </a:txBody>
                  <a:tcPr anchor="ctr">
                    <a:solidFill>
                      <a:schemeClr val="accent2"/>
                    </a:solidFill>
                  </a:tcPr>
                </a:tc>
                <a:tc>
                  <a:txBody>
                    <a:bodyPr/>
                    <a:lstStyle/>
                    <a:p>
                      <a:pPr algn="ctr"/>
                      <a:r>
                        <a:rPr lang="en-US" sz="1400" b="0" dirty="0">
                          <a:latin typeface="Baskerville Old Face" panose="02020602080505020303" pitchFamily="18" charset="77"/>
                          <a:ea typeface="Baskerville" panose="02020502070401020303" pitchFamily="18" charset="0"/>
                          <a:cs typeface="Gill Sans Nova Light" panose="020F0302020204030204" pitchFamily="34" charset="0"/>
                        </a:rPr>
                        <a:t>Title</a:t>
                      </a:r>
                    </a:p>
                  </a:txBody>
                  <a:tcPr anchor="ctr">
                    <a:solidFill>
                      <a:schemeClr val="accent2"/>
                    </a:solidFill>
                  </a:tcPr>
                </a:tc>
                <a:tc>
                  <a:txBody>
                    <a:bodyPr/>
                    <a:lstStyle/>
                    <a:p>
                      <a:pPr algn="ctr"/>
                      <a:r>
                        <a:rPr lang="en-US" sz="1400" b="0" dirty="0">
                          <a:latin typeface="Baskerville Old Face" panose="02020602080505020303" pitchFamily="18" charset="77"/>
                          <a:ea typeface="Baskerville" panose="02020502070401020303" pitchFamily="18" charset="0"/>
                          <a:cs typeface="Gill Sans Nova Light" panose="020F0302020204030204" pitchFamily="34" charset="0"/>
                        </a:rPr>
                        <a:t>Algorithm Used</a:t>
                      </a:r>
                    </a:p>
                  </a:txBody>
                  <a:tcPr anchor="ctr">
                    <a:solidFill>
                      <a:schemeClr val="accent2"/>
                    </a:solidFill>
                  </a:tcPr>
                </a:tc>
                <a:tc>
                  <a:txBody>
                    <a:bodyPr/>
                    <a:lstStyle/>
                    <a:p>
                      <a:pPr algn="ctr"/>
                      <a:r>
                        <a:rPr lang="en-US" sz="1400" b="0" dirty="0">
                          <a:latin typeface="Baskerville Old Face" panose="02020602080505020303" pitchFamily="18" charset="77"/>
                          <a:ea typeface="Baskerville" panose="02020502070401020303" pitchFamily="18" charset="0"/>
                          <a:cs typeface="Gill Sans Nova Light" panose="020F0302020204030204" pitchFamily="34" charset="0"/>
                        </a:rPr>
                        <a:t>Limitation </a:t>
                      </a:r>
                    </a:p>
                  </a:txBody>
                  <a:tcPr anchor="ctr">
                    <a:solidFill>
                      <a:schemeClr val="accent2"/>
                    </a:solidFill>
                  </a:tcPr>
                </a:tc>
                <a:extLst>
                  <a:ext uri="{0D108BD9-81ED-4DB2-BD59-A6C34878D82A}">
                    <a16:rowId xmlns:a16="http://schemas.microsoft.com/office/drawing/2014/main" val="479928716"/>
                  </a:ext>
                </a:extLst>
              </a:tr>
              <a:tr h="1060662">
                <a:tc>
                  <a:txBody>
                    <a:bodyPr/>
                    <a:lstStyle/>
                    <a:p>
                      <a:pPr algn="ctr"/>
                      <a:r>
                        <a:rPr lang="en-IN" sz="1400" kern="1200" dirty="0">
                          <a:solidFill>
                            <a:schemeClr val="dk1"/>
                          </a:solidFill>
                          <a:effectLst/>
                          <a:latin typeface="+mn-lt"/>
                          <a:ea typeface="+mn-ea"/>
                          <a:cs typeface="+mn-cs"/>
                        </a:rPr>
                        <a:t>Yang and others [13]</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r>
                        <a:rPr lang="en-IN" sz="1400" kern="1200" dirty="0">
                          <a:solidFill>
                            <a:schemeClr val="dk1"/>
                          </a:solidFill>
                          <a:effectLst/>
                          <a:latin typeface="+mn-lt"/>
                          <a:ea typeface="+mn-ea"/>
                          <a:cs typeface="+mn-cs"/>
                        </a:rPr>
                        <a:t>Implementation of a New E-commerce Product Recommendation System</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r>
                        <a:rPr lang="en-IN" sz="1400" kern="1200" dirty="0">
                          <a:solidFill>
                            <a:schemeClr val="dk1"/>
                          </a:solidFill>
                          <a:effectLst/>
                          <a:latin typeface="+mn-lt"/>
                          <a:ea typeface="+mn-ea"/>
                          <a:cs typeface="+mn-cs"/>
                        </a:rPr>
                        <a:t>Bidirectional Gated Recurrent Unit (Bi-GRU), Convolutional Neural Network (CNN)</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r>
                        <a:rPr lang="en-IN" sz="1400" kern="1200" dirty="0">
                          <a:solidFill>
                            <a:schemeClr val="dk1"/>
                          </a:solidFill>
                          <a:effectLst/>
                          <a:latin typeface="+mn-lt"/>
                          <a:ea typeface="+mn-ea"/>
                          <a:cs typeface="+mn-cs"/>
                        </a:rPr>
                        <a:t>High time complexity due to hybridization of deep-learning models</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extLst>
                  <a:ext uri="{0D108BD9-81ED-4DB2-BD59-A6C34878D82A}">
                    <a16:rowId xmlns:a16="http://schemas.microsoft.com/office/drawing/2014/main" val="1760208656"/>
                  </a:ext>
                </a:extLst>
              </a:tr>
              <a:tr h="1060662">
                <a:tc>
                  <a:txBody>
                    <a:bodyPr/>
                    <a:lstStyle/>
                    <a:p>
                      <a:pPr algn="ctr"/>
                      <a:r>
                        <a:rPr lang="en-IN" sz="1400" kern="1200" dirty="0">
                          <a:solidFill>
                            <a:schemeClr val="dk1"/>
                          </a:solidFill>
                          <a:effectLst/>
                          <a:latin typeface="+mn-lt"/>
                          <a:ea typeface="+mn-ea"/>
                          <a:cs typeface="+mn-cs"/>
                        </a:rPr>
                        <a:t>Onan [14]</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r>
                        <a:rPr lang="en-IN" sz="1400" kern="1200" dirty="0">
                          <a:solidFill>
                            <a:schemeClr val="dk1"/>
                          </a:solidFill>
                          <a:effectLst/>
                          <a:latin typeface="+mn-lt"/>
                          <a:ea typeface="+mn-ea"/>
                          <a:cs typeface="+mn-cs"/>
                        </a:rPr>
                        <a:t>Integration of </a:t>
                      </a:r>
                      <a:r>
                        <a:rPr lang="en-IN" sz="1400" kern="1200" dirty="0" err="1">
                          <a:solidFill>
                            <a:schemeClr val="dk1"/>
                          </a:solidFill>
                          <a:effectLst/>
                          <a:latin typeface="+mn-lt"/>
                          <a:ea typeface="+mn-ea"/>
                          <a:cs typeface="+mn-cs"/>
                        </a:rPr>
                        <a:t>GloVe</a:t>
                      </a:r>
                      <a:r>
                        <a:rPr lang="en-IN" sz="1400" kern="1200" dirty="0">
                          <a:solidFill>
                            <a:schemeClr val="dk1"/>
                          </a:solidFill>
                          <a:effectLst/>
                          <a:latin typeface="+mn-lt"/>
                          <a:ea typeface="+mn-ea"/>
                          <a:cs typeface="+mn-cs"/>
                        </a:rPr>
                        <a:t> Word Embedding and TF-IDF for Sentiment Analysis</a:t>
                      </a:r>
                      <a:endParaRPr lang="en-US" sz="1400" kern="1200" dirty="0">
                        <a:solidFill>
                          <a:schemeClr val="dk1"/>
                        </a:solidFill>
                        <a:effectLst/>
                        <a:latin typeface="+mn-lt"/>
                        <a:ea typeface="+mn-ea"/>
                        <a:cs typeface="+mn-cs"/>
                      </a:endParaRPr>
                    </a:p>
                  </a:txBody>
                  <a:tcPr anchor="ctr">
                    <a:solidFill>
                      <a:schemeClr val="bg2"/>
                    </a:solidFill>
                  </a:tcPr>
                </a:tc>
                <a:tc>
                  <a:txBody>
                    <a:bodyPr/>
                    <a:lstStyle/>
                    <a:p>
                      <a:r>
                        <a:rPr lang="en-IN" sz="1400" kern="1200" dirty="0">
                          <a:solidFill>
                            <a:schemeClr val="dk1"/>
                          </a:solidFill>
                          <a:effectLst/>
                          <a:latin typeface="+mn-lt"/>
                          <a:ea typeface="+mn-ea"/>
                          <a:cs typeface="+mn-cs"/>
                        </a:rPr>
                        <a:t>CNN with Long Short-Term Memory (LSTM)</a:t>
                      </a:r>
                      <a:endParaRPr lang="en-US" sz="1400" kern="1200" dirty="0">
                        <a:solidFill>
                          <a:schemeClr val="dk1"/>
                        </a:solidFill>
                        <a:effectLst/>
                        <a:latin typeface="+mn-lt"/>
                        <a:ea typeface="+mn-ea"/>
                        <a:cs typeface="+mn-cs"/>
                      </a:endParaRPr>
                    </a:p>
                  </a:txBody>
                  <a:tcPr anchor="ctr">
                    <a:solidFill>
                      <a:schemeClr val="bg2"/>
                    </a:solidFill>
                  </a:tcPr>
                </a:tc>
                <a:tc>
                  <a:txBody>
                    <a:bodyPr/>
                    <a:lstStyle/>
                    <a:p>
                      <a:pPr algn="ctr"/>
                      <a:r>
                        <a:rPr lang="en-IN" sz="1400" kern="1200" dirty="0">
                          <a:solidFill>
                            <a:schemeClr val="dk1"/>
                          </a:solidFill>
                          <a:effectLst/>
                          <a:latin typeface="+mn-lt"/>
                          <a:ea typeface="+mn-ea"/>
                          <a:cs typeface="+mn-cs"/>
                        </a:rPr>
                        <a:t>Increased system complexity due to integration of multiple models</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extLst>
                  <a:ext uri="{0D108BD9-81ED-4DB2-BD59-A6C34878D82A}">
                    <a16:rowId xmlns:a16="http://schemas.microsoft.com/office/drawing/2014/main" val="3634243071"/>
                  </a:ext>
                </a:extLst>
              </a:tr>
              <a:tr h="1060662">
                <a:tc>
                  <a:txBody>
                    <a:bodyPr/>
                    <a:lstStyle/>
                    <a:p>
                      <a:pPr algn="ctr"/>
                      <a:r>
                        <a:rPr lang="en-IN" sz="1400" kern="1200" dirty="0">
                          <a:solidFill>
                            <a:schemeClr val="dk1"/>
                          </a:solidFill>
                          <a:effectLst/>
                          <a:latin typeface="+mn-lt"/>
                          <a:ea typeface="+mn-ea"/>
                          <a:cs typeface="+mn-cs"/>
                        </a:rPr>
                        <a:t> Suresh and Belinda [15]</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r>
                        <a:rPr lang="en-IN" sz="1400" kern="1200" dirty="0">
                          <a:solidFill>
                            <a:schemeClr val="dk1"/>
                          </a:solidFill>
                          <a:effectLst/>
                          <a:latin typeface="+mn-lt"/>
                          <a:ea typeface="+mn-ea"/>
                          <a:cs typeface="+mn-cs"/>
                        </a:rPr>
                        <a:t>Suresh and Belinda [15]: Integration of </a:t>
                      </a:r>
                      <a:r>
                        <a:rPr lang="en-IN" sz="1400" kern="1200" dirty="0" err="1">
                          <a:solidFill>
                            <a:schemeClr val="dk1"/>
                          </a:solidFill>
                          <a:effectLst/>
                          <a:latin typeface="+mn-lt"/>
                          <a:ea typeface="+mn-ea"/>
                          <a:cs typeface="+mn-cs"/>
                        </a:rPr>
                        <a:t>Broyden</a:t>
                      </a:r>
                      <a:r>
                        <a:rPr lang="en-IN" sz="1400" kern="1200" dirty="0">
                          <a:solidFill>
                            <a:schemeClr val="dk1"/>
                          </a:solidFill>
                          <a:effectLst/>
                          <a:latin typeface="+mn-lt"/>
                          <a:ea typeface="+mn-ea"/>
                          <a:cs typeface="+mn-cs"/>
                        </a:rPr>
                        <a:t>–Fletcher Goldfarb–</a:t>
                      </a:r>
                      <a:r>
                        <a:rPr lang="en-IN" sz="1400" kern="1200" dirty="0" err="1">
                          <a:solidFill>
                            <a:schemeClr val="dk1"/>
                          </a:solidFill>
                          <a:effectLst/>
                          <a:latin typeface="+mn-lt"/>
                          <a:ea typeface="+mn-ea"/>
                          <a:cs typeface="+mn-cs"/>
                        </a:rPr>
                        <a:t>Shanno</a:t>
                      </a:r>
                      <a:r>
                        <a:rPr lang="en-IN" sz="1400" kern="1200" dirty="0">
                          <a:solidFill>
                            <a:schemeClr val="dk1"/>
                          </a:solidFill>
                          <a:effectLst/>
                          <a:latin typeface="+mn-lt"/>
                          <a:ea typeface="+mn-ea"/>
                          <a:cs typeface="+mn-cs"/>
                        </a:rPr>
                        <a:t> Algorithm with GRU for Product Recommendation</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r>
                        <a:rPr lang="en-IN" sz="1400" kern="1200" dirty="0" err="1">
                          <a:solidFill>
                            <a:schemeClr val="dk1"/>
                          </a:solidFill>
                          <a:effectLst/>
                          <a:latin typeface="+mn-lt"/>
                          <a:ea typeface="+mn-ea"/>
                          <a:cs typeface="+mn-cs"/>
                        </a:rPr>
                        <a:t>Broyden</a:t>
                      </a:r>
                      <a:r>
                        <a:rPr lang="en-IN" sz="1400" kern="1200" dirty="0">
                          <a:solidFill>
                            <a:schemeClr val="dk1"/>
                          </a:solidFill>
                          <a:effectLst/>
                          <a:latin typeface="+mn-lt"/>
                          <a:ea typeface="+mn-ea"/>
                          <a:cs typeface="+mn-cs"/>
                        </a:rPr>
                        <a:t>–Fletcher Goldfarb–</a:t>
                      </a:r>
                      <a:r>
                        <a:rPr lang="en-IN" sz="1400" kern="1200" dirty="0" err="1">
                          <a:solidFill>
                            <a:schemeClr val="dk1"/>
                          </a:solidFill>
                          <a:effectLst/>
                          <a:latin typeface="+mn-lt"/>
                          <a:ea typeface="+mn-ea"/>
                          <a:cs typeface="+mn-cs"/>
                        </a:rPr>
                        <a:t>Shanno</a:t>
                      </a:r>
                      <a:r>
                        <a:rPr lang="en-IN" sz="1400" kern="1200" dirty="0">
                          <a:solidFill>
                            <a:schemeClr val="dk1"/>
                          </a:solidFill>
                          <a:effectLst/>
                          <a:latin typeface="+mn-lt"/>
                          <a:ea typeface="+mn-ea"/>
                          <a:cs typeface="+mn-cs"/>
                        </a:rPr>
                        <a:t> algorithm with GRU</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r>
                        <a:rPr lang="en-IN" sz="1400" kern="1200" dirty="0">
                          <a:solidFill>
                            <a:schemeClr val="dk1"/>
                          </a:solidFill>
                          <a:effectLst/>
                          <a:latin typeface="+mn-lt"/>
                          <a:ea typeface="+mn-ea"/>
                          <a:cs typeface="+mn-cs"/>
                        </a:rPr>
                        <a:t>Higher processing time with larger datasets</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extLst>
                  <a:ext uri="{0D108BD9-81ED-4DB2-BD59-A6C34878D82A}">
                    <a16:rowId xmlns:a16="http://schemas.microsoft.com/office/drawing/2014/main" val="415808797"/>
                  </a:ext>
                </a:extLst>
              </a:tr>
              <a:tr h="1060662">
                <a:tc>
                  <a:txBody>
                    <a:bodyPr/>
                    <a:lstStyle/>
                    <a:p>
                      <a:pPr algn="ctr"/>
                      <a:r>
                        <a:rPr lang="en-IN" sz="1400" kern="1200" dirty="0" err="1">
                          <a:solidFill>
                            <a:schemeClr val="dk1"/>
                          </a:solidFill>
                          <a:effectLst/>
                          <a:latin typeface="+mn-lt"/>
                          <a:ea typeface="+mn-ea"/>
                          <a:cs typeface="+mn-cs"/>
                        </a:rPr>
                        <a:t>Kolhe</a:t>
                      </a:r>
                      <a:r>
                        <a:rPr lang="en-IN" sz="1400" kern="1200" dirty="0">
                          <a:solidFill>
                            <a:schemeClr val="dk1"/>
                          </a:solidFill>
                          <a:effectLst/>
                          <a:latin typeface="+mn-lt"/>
                          <a:ea typeface="+mn-ea"/>
                          <a:cs typeface="+mn-cs"/>
                        </a:rPr>
                        <a:t> and others [16]</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pPr algn="ctr"/>
                      <a:r>
                        <a:rPr lang="en-IN" sz="1400" kern="1200" dirty="0">
                          <a:solidFill>
                            <a:schemeClr val="dk1"/>
                          </a:solidFill>
                          <a:effectLst/>
                          <a:latin typeface="+mn-lt"/>
                          <a:ea typeface="+mn-ea"/>
                          <a:cs typeface="+mn-cs"/>
                        </a:rPr>
                        <a:t>Utilization of Stop-word Removal and Lemmatization for Enhanced Product Recommendation</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r>
                        <a:rPr lang="en-IN" sz="1400" kern="1200" dirty="0">
                          <a:solidFill>
                            <a:schemeClr val="dk1"/>
                          </a:solidFill>
                          <a:effectLst/>
                          <a:latin typeface="+mn-lt"/>
                          <a:ea typeface="+mn-ea"/>
                          <a:cs typeface="+mn-cs"/>
                        </a:rPr>
                        <a:t>Feature selection: Swarm intelligence-based optimization algorithm</a:t>
                      </a:r>
                      <a:endParaRPr lang="en-US" sz="1400" kern="1200" dirty="0">
                        <a:solidFill>
                          <a:schemeClr val="dk1"/>
                        </a:solidFill>
                        <a:effectLst/>
                        <a:latin typeface="+mn-lt"/>
                        <a:ea typeface="+mn-ea"/>
                        <a:cs typeface="+mn-cs"/>
                      </a:endParaRPr>
                    </a:p>
                    <a:p>
                      <a:r>
                        <a:rPr lang="en-IN" sz="1400" kern="1200" dirty="0">
                          <a:solidFill>
                            <a:schemeClr val="dk1"/>
                          </a:solidFill>
                          <a:effectLst/>
                          <a:latin typeface="+mn-lt"/>
                          <a:ea typeface="+mn-ea"/>
                          <a:cs typeface="+mn-cs"/>
                        </a:rPr>
                        <a:t>   - Clustering: Novel clustering algorithm</a:t>
                      </a:r>
                      <a:endParaRPr lang="en-US" sz="1400" kern="1200" dirty="0">
                        <a:solidFill>
                          <a:schemeClr val="dk1"/>
                        </a:solidFill>
                        <a:effectLst/>
                        <a:latin typeface="+mn-lt"/>
                        <a:ea typeface="+mn-ea"/>
                        <a:cs typeface="+mn-cs"/>
                      </a:endParaRPr>
                    </a:p>
                  </a:txBody>
                  <a:tcPr anchor="ctr">
                    <a:solidFill>
                      <a:schemeClr val="bg2"/>
                    </a:solidFill>
                  </a:tcPr>
                </a:tc>
                <a:tc>
                  <a:txBody>
                    <a:bodyPr/>
                    <a:lstStyle/>
                    <a:p>
                      <a:r>
                        <a:rPr lang="en-IN" sz="1400" kern="1200" dirty="0">
                          <a:solidFill>
                            <a:schemeClr val="dk1"/>
                          </a:solidFill>
                          <a:effectLst/>
                          <a:latin typeface="+mn-lt"/>
                          <a:ea typeface="+mn-ea"/>
                          <a:cs typeface="+mn-cs"/>
                        </a:rPr>
                        <a:t>Ineffectiveness in learning the nature of the product and customer </a:t>
                      </a:r>
                      <a:r>
                        <a:rPr lang="en-IN" sz="1400" kern="1200" dirty="0" err="1">
                          <a:solidFill>
                            <a:schemeClr val="dk1"/>
                          </a:solidFill>
                          <a:effectLst/>
                          <a:latin typeface="+mn-lt"/>
                          <a:ea typeface="+mn-ea"/>
                          <a:cs typeface="+mn-cs"/>
                        </a:rPr>
                        <a:t>behavior</a:t>
                      </a:r>
                      <a:endParaRPr lang="en-US" sz="1400" kern="1200" dirty="0">
                        <a:solidFill>
                          <a:schemeClr val="dk1"/>
                        </a:solidFill>
                        <a:effectLst/>
                        <a:latin typeface="+mn-lt"/>
                        <a:ea typeface="+mn-ea"/>
                        <a:cs typeface="+mn-cs"/>
                      </a:endParaRPr>
                    </a:p>
                  </a:txBody>
                  <a:tcPr anchor="ctr">
                    <a:solidFill>
                      <a:schemeClr val="bg2"/>
                    </a:solidFill>
                  </a:tcPr>
                </a:tc>
                <a:extLst>
                  <a:ext uri="{0D108BD9-81ED-4DB2-BD59-A6C34878D82A}">
                    <a16:rowId xmlns:a16="http://schemas.microsoft.com/office/drawing/2014/main" val="380950325"/>
                  </a:ext>
                </a:extLst>
              </a:tr>
            </a:tbl>
          </a:graphicData>
        </a:graphic>
      </p:graphicFrame>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3" name="Footer Placeholder 4">
            <a:extLst>
              <a:ext uri="{FF2B5EF4-FFF2-40B4-BE49-F238E27FC236}">
                <a16:creationId xmlns:a16="http://schemas.microsoft.com/office/drawing/2014/main" id="{18D242B0-A473-A8EE-BC87-88F0E93D5A15}"/>
              </a:ext>
            </a:extLst>
          </p:cNvPr>
          <p:cNvSpPr txBox="1">
            <a:spLocks/>
          </p:cNvSpPr>
          <p:nvPr/>
        </p:nvSpPr>
        <p:spPr>
          <a:xfrm>
            <a:off x="22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Gill Sans Nova Light" panose="020F0302020204030204" pitchFamily="34" charset="0"/>
                <a:ea typeface="+mn-ea"/>
                <a:cs typeface="Gill Sans Nova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Beauty Product Recommendation</a:t>
            </a:r>
            <a:endParaRPr lang="en-US" dirty="0"/>
          </a:p>
        </p:txBody>
      </p:sp>
    </p:spTree>
    <p:extLst>
      <p:ext uri="{BB962C8B-B14F-4D97-AF65-F5344CB8AC3E}">
        <p14:creationId xmlns:p14="http://schemas.microsoft.com/office/powerpoint/2010/main" val="871201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t>Literature Survey – Machine Learning</a:t>
            </a:r>
          </a:p>
        </p:txBody>
      </p:sp>
      <p:graphicFrame>
        <p:nvGraphicFramePr>
          <p:cNvPr id="6" name="Table 4">
            <a:extLst>
              <a:ext uri="{FF2B5EF4-FFF2-40B4-BE49-F238E27FC236}">
                <a16:creationId xmlns:a16="http://schemas.microsoft.com/office/drawing/2014/main" id="{3B4F3B47-5D90-6680-2EE4-D15F8C55D228}"/>
              </a:ext>
            </a:extLst>
          </p:cNvPr>
          <p:cNvGraphicFramePr>
            <a:graphicFrameLocks noGrp="1"/>
          </p:cNvGraphicFramePr>
          <p:nvPr>
            <p:ph idx="1"/>
            <p:extLst>
              <p:ext uri="{D42A27DB-BD31-4B8C-83A1-F6EECF244321}">
                <p14:modId xmlns:p14="http://schemas.microsoft.com/office/powerpoint/2010/main" val="2748528398"/>
              </p:ext>
            </p:extLst>
          </p:nvPr>
        </p:nvGraphicFramePr>
        <p:xfrm>
          <a:off x="609600" y="1479550"/>
          <a:ext cx="11353800" cy="4553796"/>
        </p:xfrm>
        <a:graphic>
          <a:graphicData uri="http://schemas.openxmlformats.org/drawingml/2006/table">
            <a:tbl>
              <a:tblPr firstRow="1" bandRow="1">
                <a:tableStyleId>{5C22544A-7EE6-4342-B048-85BDC9FD1C3A}</a:tableStyleId>
              </a:tblPr>
              <a:tblGrid>
                <a:gridCol w="2822323">
                  <a:extLst>
                    <a:ext uri="{9D8B030D-6E8A-4147-A177-3AD203B41FA5}">
                      <a16:colId xmlns:a16="http://schemas.microsoft.com/office/drawing/2014/main" val="2660631934"/>
                    </a:ext>
                  </a:extLst>
                </a:gridCol>
                <a:gridCol w="2757812">
                  <a:extLst>
                    <a:ext uri="{9D8B030D-6E8A-4147-A177-3AD203B41FA5}">
                      <a16:colId xmlns:a16="http://schemas.microsoft.com/office/drawing/2014/main" val="3909717689"/>
                    </a:ext>
                  </a:extLst>
                </a:gridCol>
                <a:gridCol w="3135196">
                  <a:extLst>
                    <a:ext uri="{9D8B030D-6E8A-4147-A177-3AD203B41FA5}">
                      <a16:colId xmlns:a16="http://schemas.microsoft.com/office/drawing/2014/main" val="1603189107"/>
                    </a:ext>
                  </a:extLst>
                </a:gridCol>
                <a:gridCol w="2638469">
                  <a:extLst>
                    <a:ext uri="{9D8B030D-6E8A-4147-A177-3AD203B41FA5}">
                      <a16:colId xmlns:a16="http://schemas.microsoft.com/office/drawing/2014/main" val="2755691855"/>
                    </a:ext>
                  </a:extLst>
                </a:gridCol>
              </a:tblGrid>
              <a:tr h="634152">
                <a:tc>
                  <a:txBody>
                    <a:bodyPr/>
                    <a:lstStyle/>
                    <a:p>
                      <a:pPr algn="ctr"/>
                      <a:r>
                        <a:rPr lang="en-US" sz="1400" b="0" dirty="0">
                          <a:latin typeface="Baskerville Old Face" panose="02020602080505020303" pitchFamily="18" charset="77"/>
                          <a:ea typeface="Baskerville" panose="02020502070401020303" pitchFamily="18" charset="0"/>
                          <a:cs typeface="Gill Sans Nova Light" panose="020F0302020204030204" pitchFamily="34" charset="0"/>
                        </a:rPr>
                        <a:t>Author</a:t>
                      </a:r>
                    </a:p>
                  </a:txBody>
                  <a:tcPr anchor="ctr">
                    <a:solidFill>
                      <a:schemeClr val="accent2"/>
                    </a:solidFill>
                  </a:tcPr>
                </a:tc>
                <a:tc>
                  <a:txBody>
                    <a:bodyPr/>
                    <a:lstStyle/>
                    <a:p>
                      <a:pPr algn="ctr"/>
                      <a:r>
                        <a:rPr lang="en-US" sz="1400" b="0" dirty="0">
                          <a:latin typeface="Baskerville Old Face" panose="02020602080505020303" pitchFamily="18" charset="77"/>
                          <a:ea typeface="Baskerville" panose="02020502070401020303" pitchFamily="18" charset="0"/>
                          <a:cs typeface="Gill Sans Nova Light" panose="020F0302020204030204" pitchFamily="34" charset="0"/>
                        </a:rPr>
                        <a:t>Title</a:t>
                      </a:r>
                    </a:p>
                  </a:txBody>
                  <a:tcPr anchor="ctr">
                    <a:solidFill>
                      <a:schemeClr val="accent2"/>
                    </a:solidFill>
                  </a:tcPr>
                </a:tc>
                <a:tc>
                  <a:txBody>
                    <a:bodyPr/>
                    <a:lstStyle/>
                    <a:p>
                      <a:pPr algn="ctr"/>
                      <a:r>
                        <a:rPr lang="en-US" sz="1400" b="0" dirty="0">
                          <a:latin typeface="Baskerville Old Face" panose="02020602080505020303" pitchFamily="18" charset="77"/>
                          <a:ea typeface="Baskerville" panose="02020502070401020303" pitchFamily="18" charset="0"/>
                          <a:cs typeface="Gill Sans Nova Light" panose="020F0302020204030204" pitchFamily="34" charset="0"/>
                        </a:rPr>
                        <a:t>Algorithm Used</a:t>
                      </a:r>
                    </a:p>
                  </a:txBody>
                  <a:tcPr anchor="ctr">
                    <a:solidFill>
                      <a:schemeClr val="accent2"/>
                    </a:solidFill>
                  </a:tcPr>
                </a:tc>
                <a:tc>
                  <a:txBody>
                    <a:bodyPr/>
                    <a:lstStyle/>
                    <a:p>
                      <a:pPr algn="ctr"/>
                      <a:r>
                        <a:rPr lang="en-US" sz="1400" b="0" dirty="0">
                          <a:latin typeface="Baskerville Old Face" panose="02020602080505020303" pitchFamily="18" charset="77"/>
                          <a:ea typeface="Baskerville" panose="02020502070401020303" pitchFamily="18" charset="0"/>
                          <a:cs typeface="Gill Sans Nova Light" panose="020F0302020204030204" pitchFamily="34" charset="0"/>
                        </a:rPr>
                        <a:t>Limitation </a:t>
                      </a:r>
                    </a:p>
                  </a:txBody>
                  <a:tcPr anchor="ctr">
                    <a:solidFill>
                      <a:schemeClr val="accent2"/>
                    </a:solidFill>
                  </a:tcPr>
                </a:tc>
                <a:extLst>
                  <a:ext uri="{0D108BD9-81ED-4DB2-BD59-A6C34878D82A}">
                    <a16:rowId xmlns:a16="http://schemas.microsoft.com/office/drawing/2014/main" val="479928716"/>
                  </a:ext>
                </a:extLst>
              </a:tr>
              <a:tr h="1060662">
                <a:tc>
                  <a:txBody>
                    <a:bodyPr/>
                    <a:lstStyle/>
                    <a:p>
                      <a:pPr algn="ctr"/>
                      <a:r>
                        <a:rPr lang="en-IN" sz="1400" kern="1200" dirty="0">
                          <a:solidFill>
                            <a:schemeClr val="dk1"/>
                          </a:solidFill>
                          <a:effectLst/>
                          <a:latin typeface="+mn-lt"/>
                          <a:ea typeface="+mn-ea"/>
                          <a:cs typeface="+mn-cs"/>
                        </a:rPr>
                        <a:t>Zhao and others [42]</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r>
                        <a:rPr lang="en-IN" sz="1400" kern="1200" dirty="0">
                          <a:solidFill>
                            <a:schemeClr val="dk1"/>
                          </a:solidFill>
                          <a:effectLst/>
                          <a:latin typeface="+mn-lt"/>
                          <a:ea typeface="+mn-ea"/>
                          <a:cs typeface="+mn-cs"/>
                        </a:rPr>
                        <a:t>Utilization of Web Scraping and ENN for Sentiment Analysis of Customer Reviews</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r>
                        <a:rPr lang="en-IN" sz="1400" kern="1200" dirty="0">
                          <a:solidFill>
                            <a:schemeClr val="dk1"/>
                          </a:solidFill>
                          <a:effectLst/>
                          <a:latin typeface="+mn-lt"/>
                          <a:ea typeface="+mn-ea"/>
                          <a:cs typeface="+mn-cs"/>
                        </a:rPr>
                        <a:t> - Data extraction and preprocessing: Web-scraping tool, snowball stemming, Genism lemmatization, tokenization</a:t>
                      </a:r>
                      <a:endParaRPr lang="en-US" sz="1400" kern="1200" dirty="0">
                        <a:solidFill>
                          <a:schemeClr val="dk1"/>
                        </a:solidFill>
                        <a:effectLst/>
                        <a:latin typeface="+mn-lt"/>
                        <a:ea typeface="+mn-ea"/>
                        <a:cs typeface="+mn-cs"/>
                      </a:endParaRPr>
                    </a:p>
                    <a:p>
                      <a:r>
                        <a:rPr lang="en-IN" sz="1400" kern="1200" dirty="0">
                          <a:solidFill>
                            <a:schemeClr val="dk1"/>
                          </a:solidFill>
                          <a:effectLst/>
                          <a:latin typeface="+mn-lt"/>
                          <a:ea typeface="+mn-ea"/>
                          <a:cs typeface="+mn-cs"/>
                        </a:rPr>
                        <a:t>  - Feature extraction: Term weighting method</a:t>
                      </a:r>
                      <a:endParaRPr lang="en-US" sz="1400" kern="1200" dirty="0">
                        <a:solidFill>
                          <a:schemeClr val="dk1"/>
                        </a:solidFill>
                        <a:effectLst/>
                        <a:latin typeface="+mn-lt"/>
                        <a:ea typeface="+mn-ea"/>
                        <a:cs typeface="+mn-cs"/>
                      </a:endParaRPr>
                    </a:p>
                    <a:p>
                      <a:r>
                        <a:rPr lang="en-IN" sz="1400" kern="1200" dirty="0">
                          <a:solidFill>
                            <a:schemeClr val="dk1"/>
                          </a:solidFill>
                          <a:effectLst/>
                          <a:latin typeface="+mn-lt"/>
                          <a:ea typeface="+mn-ea"/>
                          <a:cs typeface="+mn-cs"/>
                        </a:rPr>
                        <a:t>  - Feature selection and classification: Improved bat algorithm, Elman Neural Network (ENN)</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r>
                        <a:rPr lang="en-IN" sz="1400" kern="1200" dirty="0">
                          <a:solidFill>
                            <a:schemeClr val="dk1"/>
                          </a:solidFill>
                          <a:effectLst/>
                          <a:latin typeface="+mn-lt"/>
                          <a:ea typeface="+mn-ea"/>
                          <a:cs typeface="+mn-cs"/>
                        </a:rPr>
                        <a:t>Expensive model requiring a large number of customer reviews for better classification performance</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extLst>
                  <a:ext uri="{0D108BD9-81ED-4DB2-BD59-A6C34878D82A}">
                    <a16:rowId xmlns:a16="http://schemas.microsoft.com/office/drawing/2014/main" val="1760208656"/>
                  </a:ext>
                </a:extLst>
              </a:tr>
              <a:tr h="1060662">
                <a:tc>
                  <a:txBody>
                    <a:bodyPr/>
                    <a:lstStyle/>
                    <a:p>
                      <a:pPr algn="ctr"/>
                      <a:r>
                        <a:rPr lang="en-IN" sz="1400" kern="1200" dirty="0" err="1">
                          <a:solidFill>
                            <a:schemeClr val="dk1"/>
                          </a:solidFill>
                          <a:effectLst/>
                          <a:latin typeface="+mn-lt"/>
                          <a:ea typeface="+mn-ea"/>
                          <a:cs typeface="+mn-cs"/>
                        </a:rPr>
                        <a:t>Gokalp</a:t>
                      </a:r>
                      <a:r>
                        <a:rPr lang="en-IN" sz="1400" kern="1200" dirty="0">
                          <a:solidFill>
                            <a:schemeClr val="dk1"/>
                          </a:solidFill>
                          <a:effectLst/>
                          <a:latin typeface="+mn-lt"/>
                          <a:ea typeface="+mn-ea"/>
                          <a:cs typeface="+mn-cs"/>
                        </a:rPr>
                        <a:t> and others [45]</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r>
                        <a:rPr lang="en-IN" sz="1400" kern="1200" dirty="0">
                          <a:solidFill>
                            <a:schemeClr val="dk1"/>
                          </a:solidFill>
                          <a:effectLst/>
                          <a:latin typeface="+mn-lt"/>
                          <a:ea typeface="+mn-ea"/>
                          <a:cs typeface="+mn-cs"/>
                        </a:rPr>
                        <a:t>Sentiment Classification using Iterated Greedy Algorithm</a:t>
                      </a:r>
                      <a:endParaRPr lang="en-US" sz="1400" kern="1200" dirty="0">
                        <a:solidFill>
                          <a:schemeClr val="dk1"/>
                        </a:solidFill>
                        <a:effectLst/>
                        <a:latin typeface="+mn-lt"/>
                        <a:ea typeface="+mn-ea"/>
                        <a:cs typeface="+mn-cs"/>
                      </a:endParaRPr>
                    </a:p>
                  </a:txBody>
                  <a:tcPr anchor="ctr">
                    <a:solidFill>
                      <a:schemeClr val="bg2"/>
                    </a:solidFill>
                  </a:tcPr>
                </a:tc>
                <a:tc>
                  <a:txBody>
                    <a:bodyPr/>
                    <a:lstStyle/>
                    <a:p>
                      <a:r>
                        <a:rPr lang="en-IN" sz="1400" kern="1200" dirty="0">
                          <a:solidFill>
                            <a:schemeClr val="dk1"/>
                          </a:solidFill>
                          <a:effectLst/>
                          <a:latin typeface="+mn-lt"/>
                          <a:ea typeface="+mn-ea"/>
                          <a:cs typeface="+mn-cs"/>
                        </a:rPr>
                        <a:t> Iterated Greedy Algorithm (wrapper algorithm)</a:t>
                      </a:r>
                      <a:endParaRPr lang="en-US" sz="1400" kern="1200" dirty="0">
                        <a:solidFill>
                          <a:schemeClr val="dk1"/>
                        </a:solidFill>
                        <a:effectLst/>
                        <a:latin typeface="+mn-lt"/>
                        <a:ea typeface="+mn-ea"/>
                        <a:cs typeface="+mn-cs"/>
                      </a:endParaRPr>
                    </a:p>
                  </a:txBody>
                  <a:tcPr anchor="ctr">
                    <a:solidFill>
                      <a:schemeClr val="bg2"/>
                    </a:solidFill>
                  </a:tcPr>
                </a:tc>
                <a:tc>
                  <a:txBody>
                    <a:bodyPr/>
                    <a:lstStyle/>
                    <a:p>
                      <a:pPr algn="ctr"/>
                      <a:r>
                        <a:rPr lang="en-IN" sz="1400" kern="1200" dirty="0">
                          <a:solidFill>
                            <a:schemeClr val="dk1"/>
                          </a:solidFill>
                          <a:effectLst/>
                          <a:latin typeface="+mn-lt"/>
                          <a:ea typeface="+mn-ea"/>
                          <a:cs typeface="+mn-cs"/>
                        </a:rPr>
                        <a:t>Needs to address other common problems like synonymy and scalability.</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extLst>
                  <a:ext uri="{0D108BD9-81ED-4DB2-BD59-A6C34878D82A}">
                    <a16:rowId xmlns:a16="http://schemas.microsoft.com/office/drawing/2014/main" val="3634243071"/>
                  </a:ext>
                </a:extLst>
              </a:tr>
              <a:tr h="1060662">
                <a:tc>
                  <a:txBody>
                    <a:bodyPr/>
                    <a:lstStyle/>
                    <a:p>
                      <a:pPr algn="ctr"/>
                      <a:r>
                        <a:rPr lang="en-IN" sz="1400" kern="1200" dirty="0">
                          <a:solidFill>
                            <a:schemeClr val="dk1"/>
                          </a:solidFill>
                          <a:effectLst/>
                          <a:latin typeface="+mn-lt"/>
                          <a:ea typeface="+mn-ea"/>
                          <a:cs typeface="+mn-cs"/>
                        </a:rPr>
                        <a:t> Hamdi [46]</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r>
                        <a:rPr lang="en-IN" sz="1400" kern="1200" dirty="0">
                          <a:solidFill>
                            <a:schemeClr val="dk1"/>
                          </a:solidFill>
                          <a:effectLst/>
                          <a:latin typeface="+mn-lt"/>
                          <a:ea typeface="+mn-ea"/>
                          <a:cs typeface="+mn-cs"/>
                        </a:rPr>
                        <a:t>Integration of SVM with Ant Colony Optimization (ACO) for Sentiment Classification</a:t>
                      </a:r>
                      <a:endParaRPr lang="en-US" sz="1400" kern="1200" dirty="0">
                        <a:solidFill>
                          <a:schemeClr val="dk1"/>
                        </a:solidFill>
                        <a:effectLst/>
                        <a:latin typeface="+mn-lt"/>
                        <a:ea typeface="+mn-ea"/>
                        <a:cs typeface="+mn-cs"/>
                      </a:endParaRPr>
                    </a:p>
                  </a:txBody>
                  <a:tcPr anchor="ctr">
                    <a:solidFill>
                      <a:schemeClr val="tx2"/>
                    </a:solidFill>
                  </a:tcPr>
                </a:tc>
                <a:tc>
                  <a:txBody>
                    <a:bodyPr/>
                    <a:lstStyle/>
                    <a:p>
                      <a:pPr algn="ctr"/>
                      <a:r>
                        <a:rPr lang="en-IN" sz="1400" kern="1200" dirty="0">
                          <a:solidFill>
                            <a:schemeClr val="dk1"/>
                          </a:solidFill>
                          <a:effectLst/>
                          <a:latin typeface="+mn-lt"/>
                          <a:ea typeface="+mn-ea"/>
                          <a:cs typeface="+mn-cs"/>
                        </a:rPr>
                        <a:t>Support Vector Machine (SVM) with Ant Colony Optimization (ACO)</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r>
                        <a:rPr lang="en-IN" sz="1400" kern="1200" dirty="0">
                          <a:solidFill>
                            <a:schemeClr val="dk1"/>
                          </a:solidFill>
                          <a:effectLst/>
                          <a:latin typeface="+mn-lt"/>
                          <a:ea typeface="+mn-ea"/>
                          <a:cs typeface="+mn-cs"/>
                        </a:rPr>
                        <a:t>Increased computational time during sentiment classification.</a:t>
                      </a:r>
                      <a:endParaRPr lang="en-US" sz="14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extLst>
                  <a:ext uri="{0D108BD9-81ED-4DB2-BD59-A6C34878D82A}">
                    <a16:rowId xmlns:a16="http://schemas.microsoft.com/office/drawing/2014/main" val="415808797"/>
                  </a:ext>
                </a:extLst>
              </a:tr>
            </a:tbl>
          </a:graphicData>
        </a:graphic>
      </p:graphicFrame>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8" name="Footer Placeholder 4">
            <a:extLst>
              <a:ext uri="{FF2B5EF4-FFF2-40B4-BE49-F238E27FC236}">
                <a16:creationId xmlns:a16="http://schemas.microsoft.com/office/drawing/2014/main" id="{0EE719DB-C910-C876-A3A9-8B1FC87D071F}"/>
              </a:ext>
            </a:extLst>
          </p:cNvPr>
          <p:cNvSpPr txBox="1">
            <a:spLocks/>
          </p:cNvSpPr>
          <p:nvPr/>
        </p:nvSpPr>
        <p:spPr>
          <a:xfrm>
            <a:off x="22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Gill Sans Nova Light" panose="020F0302020204030204" pitchFamily="34" charset="0"/>
                <a:ea typeface="+mn-ea"/>
                <a:cs typeface="Gill Sans Nova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Beauty Product Recommendation</a:t>
            </a:r>
            <a:endParaRPr lang="en-US" dirty="0"/>
          </a:p>
        </p:txBody>
      </p:sp>
    </p:spTree>
    <p:extLst>
      <p:ext uri="{BB962C8B-B14F-4D97-AF65-F5344CB8AC3E}">
        <p14:creationId xmlns:p14="http://schemas.microsoft.com/office/powerpoint/2010/main" val="4048673020"/>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{8D68B385-EB9B-436F-A19F-7B614A5244C6}tf56410444_win32</Template>
  <TotalTime>196</TotalTime>
  <Words>2474</Words>
  <Application>Microsoft Office PowerPoint</Application>
  <PresentationFormat>Widescreen</PresentationFormat>
  <Paragraphs>210</Paragraphs>
  <Slides>28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Baskerville</vt:lpstr>
      <vt:lpstr>Baskerville Old Face</vt:lpstr>
      <vt:lpstr>Calibri</vt:lpstr>
      <vt:lpstr>Calibri Light</vt:lpstr>
      <vt:lpstr>Gill Sans Light</vt:lpstr>
      <vt:lpstr>Gill Sans Nova</vt:lpstr>
      <vt:lpstr>Gill Sans Nova Light</vt:lpstr>
      <vt:lpstr>Söhne</vt:lpstr>
      <vt:lpstr>Office Theme</vt:lpstr>
      <vt:lpstr>Beauty Product Recommendation</vt:lpstr>
      <vt:lpstr>Presenter</vt:lpstr>
      <vt:lpstr>Abstract</vt:lpstr>
      <vt:lpstr>Introduction</vt:lpstr>
      <vt:lpstr>Existing System</vt:lpstr>
      <vt:lpstr>Problem Statement </vt:lpstr>
      <vt:lpstr>Solution </vt:lpstr>
      <vt:lpstr>Literature Survey – Deep Learning</vt:lpstr>
      <vt:lpstr>Literature Survey – Machine Learning</vt:lpstr>
      <vt:lpstr>OBJECTIVE</vt:lpstr>
      <vt:lpstr>Proposed System </vt:lpstr>
      <vt:lpstr>Benefits </vt:lpstr>
      <vt:lpstr>Architecture Diagram</vt:lpstr>
      <vt:lpstr>Algorithm Used – Popularity based Recommendation </vt:lpstr>
      <vt:lpstr>Item to Item Similarity Algorithm</vt:lpstr>
      <vt:lpstr>Matrix Factorization Algorithm</vt:lpstr>
      <vt:lpstr>IMPLEMENTATION</vt:lpstr>
      <vt:lpstr>IMPLEMENTATION COLLAB FILE https://colab.research.google.com/drive/1gBew9luAeiOqRHAWc_dqwfxAmFUdwOJ0?usp=sharing  DATASET https://www.kaggle.com/datasets/skillsmuggler/amazon-ratings </vt:lpstr>
      <vt:lpstr>Dataset</vt:lpstr>
      <vt:lpstr>Performance Metrics </vt:lpstr>
      <vt:lpstr>Performance Metric Evaluation – Popularity based model </vt:lpstr>
      <vt:lpstr>Item – Item Similarity model &amp; Matrix Factorization model </vt:lpstr>
      <vt:lpstr> </vt:lpstr>
      <vt:lpstr>Output of Item-Item Similarity model </vt:lpstr>
      <vt:lpstr>Output of Matrix Factorization </vt:lpstr>
      <vt:lpstr>Future Scope </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Beauty Product Recommendation</dc:title>
  <dc:creator>Pavithra Devi.K</dc:creator>
  <cp:lastModifiedBy>Pavithra Devi.K</cp:lastModifiedBy>
  <cp:revision>3</cp:revision>
  <dcterms:created xsi:type="dcterms:W3CDTF">2024-04-28T16:11:01Z</dcterms:created>
  <dcterms:modified xsi:type="dcterms:W3CDTF">2024-05-07T07:53:48Z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