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4"/>
  </p:notesMasterIdLst>
  <p:handoutMasterIdLst>
    <p:handoutMasterId r:id="rId25"/>
  </p:handoutMasterIdLst>
  <p:sldIdLst>
    <p:sldId id="256" r:id="rId5"/>
    <p:sldId id="260" r:id="rId6"/>
    <p:sldId id="261" r:id="rId7"/>
    <p:sldId id="268" r:id="rId8"/>
    <p:sldId id="269" r:id="rId9"/>
    <p:sldId id="270" r:id="rId10"/>
    <p:sldId id="271" r:id="rId11"/>
    <p:sldId id="277" r:id="rId12"/>
    <p:sldId id="278" r:id="rId13"/>
    <p:sldId id="276" r:id="rId14"/>
    <p:sldId id="275" r:id="rId15"/>
    <p:sldId id="282" r:id="rId16"/>
    <p:sldId id="280" r:id="rId17"/>
    <p:sldId id="283" r:id="rId18"/>
    <p:sldId id="284" r:id="rId19"/>
    <p:sldId id="279" r:id="rId20"/>
    <p:sldId id="285" r:id="rId21"/>
    <p:sldId id="286"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83707" autoAdjust="0"/>
  </p:normalViewPr>
  <p:slideViewPr>
    <p:cSldViewPr snapToGrid="0">
      <p:cViewPr varScale="1">
        <p:scale>
          <a:sx n="82" d="100"/>
          <a:sy n="82" d="100"/>
        </p:scale>
        <p:origin x="744" y="7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5/10/2023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5/10/2023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229360" y="1564640"/>
            <a:ext cx="9928860" cy="1864360"/>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NYC yellow TAXi price prediction</a:t>
            </a:r>
            <a:br>
              <a:rPr lang="en-US" sz="4000"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ds-610-big data analytics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Professor Name: </a:t>
            </a:r>
            <a:r>
              <a:rPr lang="en-US" sz="1800" dirty="0" err="1">
                <a:latin typeface="Calibri" panose="020F0502020204030204" pitchFamily="34" charset="0"/>
                <a:ea typeface="Calibri" panose="020F0502020204030204" pitchFamily="34" charset="0"/>
                <a:cs typeface="Calibri" panose="020F0502020204030204" pitchFamily="34" charset="0"/>
              </a:rPr>
              <a:t>Metin</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Senturk</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78000" y="3991554"/>
            <a:ext cx="8701930" cy="2063806"/>
          </a:xfrm>
        </p:spPr>
        <p:txBody>
          <a:bodyPr>
            <a:normAutofit/>
          </a:bodyPr>
          <a:lstStyle/>
          <a:p>
            <a:r>
              <a:rPr lang="en-US" sz="180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Lakshmi Prasanthi</a:t>
            </a:r>
          </a:p>
          <a:p>
            <a:r>
              <a:rPr lang="en-US" sz="1800" dirty="0">
                <a:latin typeface="Tahoma" panose="020B0604030504040204" pitchFamily="34" charset="0"/>
                <a:ea typeface="Tahoma" panose="020B0604030504040204" pitchFamily="34" charset="0"/>
                <a:cs typeface="Tahoma" panose="020B0604030504040204" pitchFamily="34" charset="0"/>
              </a:rPr>
              <a:t>                                                                      Keerthi </a:t>
            </a:r>
          </a:p>
          <a:p>
            <a:r>
              <a:rPr lang="en-US" sz="1800" dirty="0">
                <a:latin typeface="Tahoma" panose="020B0604030504040204" pitchFamily="34" charset="0"/>
                <a:ea typeface="Tahoma" panose="020B0604030504040204" pitchFamily="34" charset="0"/>
                <a:cs typeface="Tahoma" panose="020B0604030504040204" pitchFamily="34" charset="0"/>
              </a:rPr>
              <a:t>                                                                         Pavithra</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3124-7EFC-BB2D-0595-36DB85C56F06}"/>
              </a:ext>
            </a:extLst>
          </p:cNvPr>
          <p:cNvSpPr>
            <a:spLocks noGrp="1"/>
          </p:cNvSpPr>
          <p:nvPr>
            <p:ph type="title"/>
          </p:nvPr>
        </p:nvSpPr>
        <p:spPr>
          <a:xfrm>
            <a:off x="1188720" y="609600"/>
            <a:ext cx="9829800" cy="109728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Visualization…</a:t>
            </a:r>
          </a:p>
        </p:txBody>
      </p:sp>
      <p:pic>
        <p:nvPicPr>
          <p:cNvPr id="6" name="Content Placeholder 5">
            <a:extLst>
              <a:ext uri="{FF2B5EF4-FFF2-40B4-BE49-F238E27FC236}">
                <a16:creationId xmlns:a16="http://schemas.microsoft.com/office/drawing/2014/main" id="{21DC9017-8482-E3BB-D784-71BBFB621C8D}"/>
              </a:ext>
            </a:extLst>
          </p:cNvPr>
          <p:cNvPicPr>
            <a:picLocks noGrp="1" noChangeAspect="1"/>
          </p:cNvPicPr>
          <p:nvPr>
            <p:ph sz="half" idx="1"/>
          </p:nvPr>
        </p:nvPicPr>
        <p:blipFill>
          <a:blip r:embed="rId2"/>
          <a:stretch>
            <a:fillRect/>
          </a:stretch>
        </p:blipFill>
        <p:spPr>
          <a:xfrm>
            <a:off x="1024115" y="2184400"/>
            <a:ext cx="5000765" cy="3291961"/>
          </a:xfrm>
          <a:prstGeom prst="rect">
            <a:avLst/>
          </a:prstGeom>
        </p:spPr>
      </p:pic>
      <p:pic>
        <p:nvPicPr>
          <p:cNvPr id="7" name="Content Placeholder 6">
            <a:extLst>
              <a:ext uri="{FF2B5EF4-FFF2-40B4-BE49-F238E27FC236}">
                <a16:creationId xmlns:a16="http://schemas.microsoft.com/office/drawing/2014/main" id="{92E0CF5A-3B72-4F5B-4E51-43E335FFB399}"/>
              </a:ext>
            </a:extLst>
          </p:cNvPr>
          <p:cNvPicPr>
            <a:picLocks noGrp="1" noChangeAspect="1"/>
          </p:cNvPicPr>
          <p:nvPr>
            <p:ph sz="half" idx="2"/>
          </p:nvPr>
        </p:nvPicPr>
        <p:blipFill>
          <a:blip r:embed="rId3"/>
          <a:stretch>
            <a:fillRect/>
          </a:stretch>
        </p:blipFill>
        <p:spPr>
          <a:xfrm>
            <a:off x="6382072" y="2184400"/>
            <a:ext cx="4771966" cy="3141345"/>
          </a:xfrm>
          <a:prstGeom prst="rect">
            <a:avLst/>
          </a:prstGeom>
        </p:spPr>
      </p:pic>
    </p:spTree>
    <p:extLst>
      <p:ext uri="{BB962C8B-B14F-4D97-AF65-F5344CB8AC3E}">
        <p14:creationId xmlns:p14="http://schemas.microsoft.com/office/powerpoint/2010/main" val="293343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6D6F-54A4-C145-41EB-7762B8A19E66}"/>
              </a:ext>
            </a:extLst>
          </p:cNvPr>
          <p:cNvSpPr>
            <a:spLocks noGrp="1"/>
          </p:cNvSpPr>
          <p:nvPr>
            <p:ph type="title"/>
          </p:nvPr>
        </p:nvSpPr>
        <p:spPr>
          <a:xfrm>
            <a:off x="1148080" y="609600"/>
            <a:ext cx="9870440" cy="87587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Train and Test Dataset:</a:t>
            </a:r>
          </a:p>
        </p:txBody>
      </p:sp>
      <p:pic>
        <p:nvPicPr>
          <p:cNvPr id="5" name="Content Placeholder 4">
            <a:extLst>
              <a:ext uri="{FF2B5EF4-FFF2-40B4-BE49-F238E27FC236}">
                <a16:creationId xmlns:a16="http://schemas.microsoft.com/office/drawing/2014/main" id="{D24C8CD9-83FB-A4D3-D396-5C28B60D2F10}"/>
              </a:ext>
            </a:extLst>
          </p:cNvPr>
          <p:cNvPicPr>
            <a:picLocks noGrp="1" noChangeAspect="1"/>
          </p:cNvPicPr>
          <p:nvPr>
            <p:ph sz="half" idx="1"/>
          </p:nvPr>
        </p:nvPicPr>
        <p:blipFill>
          <a:blip r:embed="rId2"/>
          <a:stretch>
            <a:fillRect/>
          </a:stretch>
        </p:blipFill>
        <p:spPr>
          <a:xfrm>
            <a:off x="1394137" y="1587075"/>
            <a:ext cx="8410263" cy="3683850"/>
          </a:xfrm>
          <a:prstGeom prst="rect">
            <a:avLst/>
          </a:prstGeom>
        </p:spPr>
      </p:pic>
      <p:sp>
        <p:nvSpPr>
          <p:cNvPr id="6" name="Content Placeholder 5">
            <a:extLst>
              <a:ext uri="{FF2B5EF4-FFF2-40B4-BE49-F238E27FC236}">
                <a16:creationId xmlns:a16="http://schemas.microsoft.com/office/drawing/2014/main" id="{E718EF04-3A70-C41C-BDD7-B721CD03C472}"/>
              </a:ext>
            </a:extLst>
          </p:cNvPr>
          <p:cNvSpPr>
            <a:spLocks noGrp="1"/>
          </p:cNvSpPr>
          <p:nvPr>
            <p:ph sz="half" idx="2"/>
          </p:nvPr>
        </p:nvSpPr>
        <p:spPr>
          <a:xfrm>
            <a:off x="1605279" y="5562600"/>
            <a:ext cx="8410263" cy="594360"/>
          </a:xfrm>
        </p:spPr>
        <p:txBody>
          <a:bodyPr/>
          <a:lstStyle/>
          <a:p>
            <a:r>
              <a:rPr lang="en-US" dirty="0"/>
              <a:t>Splitting the NYC taxi dataset into train and test sets</a:t>
            </a:r>
          </a:p>
        </p:txBody>
      </p:sp>
    </p:spTree>
    <p:extLst>
      <p:ext uri="{BB962C8B-B14F-4D97-AF65-F5344CB8AC3E}">
        <p14:creationId xmlns:p14="http://schemas.microsoft.com/office/powerpoint/2010/main" val="151635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B06B-E028-4C24-8992-FF1CC1419A14}"/>
              </a:ext>
            </a:extLst>
          </p:cNvPr>
          <p:cNvSpPr>
            <a:spLocks noGrp="1"/>
          </p:cNvSpPr>
          <p:nvPr>
            <p:ph type="title"/>
          </p:nvPr>
        </p:nvSpPr>
        <p:spPr>
          <a:xfrm>
            <a:off x="1143000" y="828040"/>
            <a:ext cx="3931920" cy="1173480"/>
          </a:xfrm>
        </p:spPr>
        <p:txBody>
          <a:bodyPr anchor="b">
            <a:normAutofit fontScale="90000"/>
          </a:bodyPr>
          <a:lstStyle/>
          <a:p>
            <a:r>
              <a:rPr lang="en-US" dirty="0"/>
              <a:t>Feature and Label Columns:</a:t>
            </a:r>
          </a:p>
        </p:txBody>
      </p:sp>
      <p:pic>
        <p:nvPicPr>
          <p:cNvPr id="5" name="Content Placeholder 4">
            <a:extLst>
              <a:ext uri="{FF2B5EF4-FFF2-40B4-BE49-F238E27FC236}">
                <a16:creationId xmlns:a16="http://schemas.microsoft.com/office/drawing/2014/main" id="{ED495BF4-CDBF-5435-3AB1-7107E089312A}"/>
              </a:ext>
            </a:extLst>
          </p:cNvPr>
          <p:cNvPicPr>
            <a:picLocks noGrp="1" noChangeAspect="1"/>
          </p:cNvPicPr>
          <p:nvPr>
            <p:ph type="pic" idx="1"/>
          </p:nvPr>
        </p:nvPicPr>
        <p:blipFill rotWithShape="1">
          <a:blip r:embed="rId2"/>
          <a:stretch/>
        </p:blipFill>
        <p:spPr>
          <a:xfrm>
            <a:off x="5187188" y="1031225"/>
            <a:ext cx="5995416" cy="4795550"/>
          </a:xfrm>
          <a:prstGeom prst="rect">
            <a:avLst/>
          </a:prstGeom>
          <a:noFill/>
        </p:spPr>
      </p:pic>
      <p:pic>
        <p:nvPicPr>
          <p:cNvPr id="6" name="Picture 5">
            <a:extLst>
              <a:ext uri="{FF2B5EF4-FFF2-40B4-BE49-F238E27FC236}">
                <a16:creationId xmlns:a16="http://schemas.microsoft.com/office/drawing/2014/main" id="{A48A4341-84F3-A58E-6522-18D8D0D6213C}"/>
              </a:ext>
            </a:extLst>
          </p:cNvPr>
          <p:cNvPicPr>
            <a:picLocks noChangeAspect="1"/>
          </p:cNvPicPr>
          <p:nvPr/>
        </p:nvPicPr>
        <p:blipFill>
          <a:blip r:embed="rId3"/>
          <a:stretch>
            <a:fillRect/>
          </a:stretch>
        </p:blipFill>
        <p:spPr>
          <a:xfrm>
            <a:off x="1143000" y="2741667"/>
            <a:ext cx="3561080" cy="3051175"/>
          </a:xfrm>
          <a:prstGeom prst="rect">
            <a:avLst/>
          </a:prstGeom>
        </p:spPr>
      </p:pic>
      <p:sp>
        <p:nvSpPr>
          <p:cNvPr id="7" name="TextBox 6">
            <a:extLst>
              <a:ext uri="{FF2B5EF4-FFF2-40B4-BE49-F238E27FC236}">
                <a16:creationId xmlns:a16="http://schemas.microsoft.com/office/drawing/2014/main" id="{338085A6-631F-CDBC-E0DC-4EBDEB4951CB}"/>
              </a:ext>
            </a:extLst>
          </p:cNvPr>
          <p:cNvSpPr txBox="1"/>
          <p:nvPr/>
        </p:nvSpPr>
        <p:spPr>
          <a:xfrm>
            <a:off x="1214120" y="2204720"/>
            <a:ext cx="3327400" cy="430887"/>
          </a:xfrm>
          <a:prstGeom prst="rect">
            <a:avLst/>
          </a:prstGeom>
          <a:noFill/>
        </p:spPr>
        <p:txBody>
          <a:bodyPr wrap="square" rtlCol="0">
            <a:spAutoFit/>
          </a:bodyPr>
          <a:lstStyle/>
          <a:p>
            <a:r>
              <a:rPr lang="en-US" sz="2200" dirty="0">
                <a:solidFill>
                  <a:schemeClr val="accent1"/>
                </a:solidFill>
                <a:latin typeface="+mj-lt"/>
                <a:ea typeface="+mj-ea"/>
                <a:cs typeface="+mj-cs"/>
              </a:rPr>
              <a:t>Features:</a:t>
            </a:r>
          </a:p>
        </p:txBody>
      </p:sp>
      <p:sp>
        <p:nvSpPr>
          <p:cNvPr id="8" name="TextBox 7">
            <a:extLst>
              <a:ext uri="{FF2B5EF4-FFF2-40B4-BE49-F238E27FC236}">
                <a16:creationId xmlns:a16="http://schemas.microsoft.com/office/drawing/2014/main" id="{9DF6ECF3-D8E8-040E-22DE-CCD54CC60F4F}"/>
              </a:ext>
            </a:extLst>
          </p:cNvPr>
          <p:cNvSpPr txBox="1"/>
          <p:nvPr/>
        </p:nvSpPr>
        <p:spPr>
          <a:xfrm>
            <a:off x="5283200" y="5963920"/>
            <a:ext cx="4927600" cy="400110"/>
          </a:xfrm>
          <a:prstGeom prst="rect">
            <a:avLst/>
          </a:prstGeom>
          <a:noFill/>
        </p:spPr>
        <p:txBody>
          <a:bodyPr wrap="square" rtlCol="0">
            <a:spAutoFit/>
          </a:bodyPr>
          <a:lstStyle/>
          <a:p>
            <a:r>
              <a:rPr lang="en-US" sz="2000" dirty="0" err="1">
                <a:solidFill>
                  <a:schemeClr val="accent1"/>
                </a:solidFill>
                <a:latin typeface="+mj-lt"/>
                <a:ea typeface="+mj-ea"/>
                <a:cs typeface="+mj-cs"/>
              </a:rPr>
              <a:t>Labels:Total</a:t>
            </a:r>
            <a:r>
              <a:rPr lang="en-US" sz="2000" dirty="0">
                <a:solidFill>
                  <a:schemeClr val="accent1"/>
                </a:solidFill>
                <a:latin typeface="+mj-lt"/>
                <a:ea typeface="+mj-ea"/>
                <a:cs typeface="+mj-cs"/>
              </a:rPr>
              <a:t> amount</a:t>
            </a:r>
          </a:p>
        </p:txBody>
      </p:sp>
    </p:spTree>
    <p:extLst>
      <p:ext uri="{BB962C8B-B14F-4D97-AF65-F5344CB8AC3E}">
        <p14:creationId xmlns:p14="http://schemas.microsoft.com/office/powerpoint/2010/main" val="397541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BC56-0E4F-77A7-809B-800303702AD3}"/>
              </a:ext>
            </a:extLst>
          </p:cNvPr>
          <p:cNvSpPr>
            <a:spLocks noGrp="1"/>
          </p:cNvSpPr>
          <p:nvPr>
            <p:ph type="title"/>
          </p:nvPr>
        </p:nvSpPr>
        <p:spPr>
          <a:xfrm>
            <a:off x="1267460" y="689113"/>
            <a:ext cx="9875520" cy="7620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Machine Learning Models:</a:t>
            </a:r>
          </a:p>
        </p:txBody>
      </p:sp>
      <p:sp>
        <p:nvSpPr>
          <p:cNvPr id="3" name="Content Placeholder 2">
            <a:extLst>
              <a:ext uri="{FF2B5EF4-FFF2-40B4-BE49-F238E27FC236}">
                <a16:creationId xmlns:a16="http://schemas.microsoft.com/office/drawing/2014/main" id="{D3C4EAAD-EB02-DE6A-2947-9A5D1F8AE596}"/>
              </a:ext>
            </a:extLst>
          </p:cNvPr>
          <p:cNvSpPr>
            <a:spLocks noGrp="1"/>
          </p:cNvSpPr>
          <p:nvPr>
            <p:ph sz="half" idx="1"/>
          </p:nvPr>
        </p:nvSpPr>
        <p:spPr>
          <a:xfrm>
            <a:off x="1143000" y="1688328"/>
            <a:ext cx="10124440" cy="4709159"/>
          </a:xfrm>
        </p:spPr>
        <p:txBody>
          <a:bodyPr>
            <a:normAutofit/>
          </a:bodyPr>
          <a:lstStyle/>
          <a:p>
            <a:pPr algn="just"/>
            <a:r>
              <a:rPr lang="en-US" sz="2400" b="1" dirty="0">
                <a:ea typeface="Calibri" panose="020F0502020204030204" pitchFamily="34" charset="0"/>
                <a:cs typeface="Calibri" panose="020F0502020204030204" pitchFamily="34" charset="0"/>
              </a:rPr>
              <a:t>Linear Regression: </a:t>
            </a:r>
            <a:r>
              <a:rPr lang="en-US" sz="2400" dirty="0">
                <a:ea typeface="Calibri" panose="020F0502020204030204" pitchFamily="34" charset="0"/>
                <a:cs typeface="Calibri" panose="020F0502020204030204" pitchFamily="34" charset="0"/>
              </a:rPr>
              <a:t>Linear Regression is the supervised Machine Learning model in which the model finds the best fit linear trend between the feature and label variables.</a:t>
            </a:r>
          </a:p>
          <a:p>
            <a:pPr algn="just"/>
            <a:r>
              <a:rPr lang="en-US" sz="2400" b="1" dirty="0">
                <a:ea typeface="Calibri" panose="020F0502020204030204" pitchFamily="34" charset="0"/>
                <a:cs typeface="Calibri" panose="020F0502020204030204" pitchFamily="34" charset="0"/>
              </a:rPr>
              <a:t>Decision Tree Model: </a:t>
            </a:r>
            <a:r>
              <a:rPr lang="en-US" sz="2400" dirty="0">
                <a:ea typeface="Calibri" panose="020F0502020204030204" pitchFamily="34" charset="0"/>
                <a:cs typeface="Calibri" panose="020F0502020204030204" pitchFamily="34" charset="0"/>
              </a:rPr>
              <a:t>In decision tree classifiers, features in dataset represent nodes, decision nodes are used to make any decision and have multiple branches, whereas Leaf nodes are the output of those decisions.</a:t>
            </a:r>
          </a:p>
          <a:p>
            <a:pPr algn="just"/>
            <a:r>
              <a:rPr lang="en-US" sz="2400" b="1" dirty="0">
                <a:ea typeface="Calibri" panose="020F0502020204030204" pitchFamily="34" charset="0"/>
                <a:cs typeface="Calibri" panose="020F0502020204030204" pitchFamily="34" charset="0"/>
              </a:rPr>
              <a:t>Random Forest Regression: </a:t>
            </a:r>
            <a:r>
              <a:rPr lang="en-US" sz="2400" dirty="0">
                <a:ea typeface="Calibri" panose="020F0502020204030204" pitchFamily="34" charset="0"/>
                <a:cs typeface="Calibri" panose="020F0502020204030204" pitchFamily="34" charset="0"/>
              </a:rPr>
              <a:t>A random forest is an ensemble of decision trees, where each decision tree is trained on a random subset of the training data and a random subset of the features.</a:t>
            </a: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00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9393-0204-DC8F-E7DB-0F00E6A05380}"/>
              </a:ext>
            </a:extLst>
          </p:cNvPr>
          <p:cNvSpPr>
            <a:spLocks noGrp="1"/>
          </p:cNvSpPr>
          <p:nvPr>
            <p:ph type="title"/>
          </p:nvPr>
        </p:nvSpPr>
        <p:spPr>
          <a:xfrm>
            <a:off x="1167946" y="609600"/>
            <a:ext cx="9850573" cy="934720"/>
          </a:xfrm>
        </p:spPr>
        <p:txBody>
          <a:bodyPr/>
          <a:lstStyle/>
          <a:p>
            <a:r>
              <a:rPr lang="en-US" dirty="0"/>
              <a:t>Linear Regression:</a:t>
            </a:r>
          </a:p>
        </p:txBody>
      </p:sp>
      <p:pic>
        <p:nvPicPr>
          <p:cNvPr id="7" name="Content Placeholder 6">
            <a:extLst>
              <a:ext uri="{FF2B5EF4-FFF2-40B4-BE49-F238E27FC236}">
                <a16:creationId xmlns:a16="http://schemas.microsoft.com/office/drawing/2014/main" id="{D0A2121B-F93D-8ACC-2551-3327393BC0DA}"/>
              </a:ext>
            </a:extLst>
          </p:cNvPr>
          <p:cNvPicPr>
            <a:picLocks noGrp="1" noChangeAspect="1"/>
          </p:cNvPicPr>
          <p:nvPr>
            <p:ph sz="half" idx="2"/>
          </p:nvPr>
        </p:nvPicPr>
        <p:blipFill>
          <a:blip r:embed="rId2"/>
          <a:stretch>
            <a:fillRect/>
          </a:stretch>
        </p:blipFill>
        <p:spPr>
          <a:xfrm>
            <a:off x="1353113" y="1462098"/>
            <a:ext cx="5842000" cy="1966902"/>
          </a:xfrm>
          <a:prstGeom prst="rect">
            <a:avLst/>
          </a:prstGeom>
        </p:spPr>
      </p:pic>
      <p:pic>
        <p:nvPicPr>
          <p:cNvPr id="8" name="Content Placeholder 7">
            <a:extLst>
              <a:ext uri="{FF2B5EF4-FFF2-40B4-BE49-F238E27FC236}">
                <a16:creationId xmlns:a16="http://schemas.microsoft.com/office/drawing/2014/main" id="{B32D23F6-4E1A-10C1-10E5-2DDEB39EF884}"/>
              </a:ext>
            </a:extLst>
          </p:cNvPr>
          <p:cNvPicPr>
            <a:picLocks noGrp="1" noChangeAspect="1"/>
          </p:cNvPicPr>
          <p:nvPr>
            <p:ph sz="quarter" idx="4"/>
          </p:nvPr>
        </p:nvPicPr>
        <p:blipFill>
          <a:blip r:embed="rId3"/>
          <a:stretch>
            <a:fillRect/>
          </a:stretch>
        </p:blipFill>
        <p:spPr>
          <a:xfrm>
            <a:off x="1353113" y="3712966"/>
            <a:ext cx="5992568" cy="2535434"/>
          </a:xfrm>
          <a:prstGeom prst="rect">
            <a:avLst/>
          </a:prstGeom>
        </p:spPr>
      </p:pic>
      <p:sp>
        <p:nvSpPr>
          <p:cNvPr id="9" name="TextBox 8">
            <a:extLst>
              <a:ext uri="{FF2B5EF4-FFF2-40B4-BE49-F238E27FC236}">
                <a16:creationId xmlns:a16="http://schemas.microsoft.com/office/drawing/2014/main" id="{F0C074E7-4F12-7FB8-6084-A5035F2392DE}"/>
              </a:ext>
            </a:extLst>
          </p:cNvPr>
          <p:cNvSpPr txBox="1"/>
          <p:nvPr/>
        </p:nvSpPr>
        <p:spPr>
          <a:xfrm>
            <a:off x="7772400" y="2967335"/>
            <a:ext cx="3789680" cy="1199303"/>
          </a:xfrm>
          <a:prstGeom prst="rect">
            <a:avLst/>
          </a:prstGeom>
          <a:noFill/>
        </p:spPr>
        <p:txBody>
          <a:bodyPr wrap="square" rtlCol="0">
            <a:spAutoFit/>
          </a:bodyPr>
          <a:lstStyle/>
          <a:p>
            <a:pPr marL="228600" indent="-182880" algn="just" defTabSz="914400">
              <a:lnSpc>
                <a:spcPct val="90000"/>
              </a:lnSpc>
              <a:spcBef>
                <a:spcPts val="1400"/>
              </a:spcBef>
              <a:buClr>
                <a:schemeClr val="accent1"/>
              </a:buClr>
              <a:buSzPct val="80000"/>
              <a:buFont typeface="Corbel" pitchFamily="34" charset="0"/>
              <a:buChar char="•"/>
            </a:pPr>
            <a:r>
              <a:rPr lang="en-US" b="1" dirty="0">
                <a:solidFill>
                  <a:schemeClr val="accent1"/>
                </a:solidFill>
                <a:ea typeface="Calibri" panose="020F0502020204030204" pitchFamily="34" charset="0"/>
                <a:cs typeface="Calibri" panose="020F0502020204030204" pitchFamily="34" charset="0"/>
              </a:rPr>
              <a:t>Results:</a:t>
            </a:r>
          </a:p>
          <a:p>
            <a:pPr marL="228600" indent="-182880" algn="just"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Root Mean Square Error: </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415.7989</a:t>
            </a:r>
          </a:p>
          <a:p>
            <a:pPr marL="228600" indent="-182880" algn="just"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R squared: </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0.31%</a:t>
            </a:r>
          </a:p>
        </p:txBody>
      </p:sp>
    </p:spTree>
    <p:extLst>
      <p:ext uri="{BB962C8B-B14F-4D97-AF65-F5344CB8AC3E}">
        <p14:creationId xmlns:p14="http://schemas.microsoft.com/office/powerpoint/2010/main" val="265468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BBA0-4296-8D3E-3EEB-75591D6570E8}"/>
              </a:ext>
            </a:extLst>
          </p:cNvPr>
          <p:cNvSpPr>
            <a:spLocks noGrp="1"/>
          </p:cNvSpPr>
          <p:nvPr>
            <p:ph type="title"/>
          </p:nvPr>
        </p:nvSpPr>
        <p:spPr>
          <a:xfrm>
            <a:off x="980917" y="652292"/>
            <a:ext cx="9875520" cy="7112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Decision Tree Model:</a:t>
            </a:r>
          </a:p>
        </p:txBody>
      </p:sp>
      <p:pic>
        <p:nvPicPr>
          <p:cNvPr id="7" name="Content Placeholder 6">
            <a:extLst>
              <a:ext uri="{FF2B5EF4-FFF2-40B4-BE49-F238E27FC236}">
                <a16:creationId xmlns:a16="http://schemas.microsoft.com/office/drawing/2014/main" id="{76D7D758-B4FA-C55C-5E10-191AACB90D77}"/>
              </a:ext>
            </a:extLst>
          </p:cNvPr>
          <p:cNvPicPr>
            <a:picLocks noGrp="1" noChangeAspect="1"/>
          </p:cNvPicPr>
          <p:nvPr>
            <p:ph sz="half" idx="2"/>
          </p:nvPr>
        </p:nvPicPr>
        <p:blipFill>
          <a:blip r:embed="rId2"/>
          <a:stretch>
            <a:fillRect/>
          </a:stretch>
        </p:blipFill>
        <p:spPr>
          <a:xfrm>
            <a:off x="1067753" y="1649896"/>
            <a:ext cx="5621282" cy="1969549"/>
          </a:xfrm>
          <a:prstGeom prst="rect">
            <a:avLst/>
          </a:prstGeom>
        </p:spPr>
      </p:pic>
      <p:pic>
        <p:nvPicPr>
          <p:cNvPr id="8" name="Content Placeholder 7">
            <a:extLst>
              <a:ext uri="{FF2B5EF4-FFF2-40B4-BE49-F238E27FC236}">
                <a16:creationId xmlns:a16="http://schemas.microsoft.com/office/drawing/2014/main" id="{DB50D24F-08AA-25D5-0C84-46D3A05B7688}"/>
              </a:ext>
            </a:extLst>
          </p:cNvPr>
          <p:cNvPicPr>
            <a:picLocks noGrp="1" noChangeAspect="1"/>
          </p:cNvPicPr>
          <p:nvPr>
            <p:ph sz="quarter" idx="4"/>
          </p:nvPr>
        </p:nvPicPr>
        <p:blipFill>
          <a:blip r:embed="rId3"/>
          <a:stretch>
            <a:fillRect/>
          </a:stretch>
        </p:blipFill>
        <p:spPr>
          <a:xfrm>
            <a:off x="1067753" y="3749040"/>
            <a:ext cx="5621282" cy="2215345"/>
          </a:xfrm>
          <a:prstGeom prst="rect">
            <a:avLst/>
          </a:prstGeom>
        </p:spPr>
      </p:pic>
      <p:sp>
        <p:nvSpPr>
          <p:cNvPr id="9" name="TextBox 8">
            <a:extLst>
              <a:ext uri="{FF2B5EF4-FFF2-40B4-BE49-F238E27FC236}">
                <a16:creationId xmlns:a16="http://schemas.microsoft.com/office/drawing/2014/main" id="{F6B2A658-91F5-7D08-329D-C72AE12ED56F}"/>
              </a:ext>
            </a:extLst>
          </p:cNvPr>
          <p:cNvSpPr txBox="1"/>
          <p:nvPr/>
        </p:nvSpPr>
        <p:spPr>
          <a:xfrm>
            <a:off x="7354957" y="2720554"/>
            <a:ext cx="3769290" cy="2056973"/>
          </a:xfrm>
          <a:prstGeom prst="rect">
            <a:avLst/>
          </a:prstGeom>
          <a:noFill/>
        </p:spPr>
        <p:txBody>
          <a:bodyPr wrap="square" rtlCol="0">
            <a:spAutoFit/>
          </a:bodyPr>
          <a:lstStyle/>
          <a:p>
            <a:pPr marL="228600" indent="-182880" algn="just" defTabSz="914400">
              <a:lnSpc>
                <a:spcPct val="90000"/>
              </a:lnSpc>
              <a:spcBef>
                <a:spcPts val="1400"/>
              </a:spcBef>
              <a:buClr>
                <a:schemeClr val="accent1"/>
              </a:buClr>
              <a:buSzPct val="80000"/>
              <a:buFont typeface="Corbel" pitchFamily="34" charset="0"/>
              <a:buChar char="•"/>
            </a:pPr>
            <a:r>
              <a:rPr lang="en-US" b="1" dirty="0">
                <a:solidFill>
                  <a:schemeClr val="accent1"/>
                </a:solidFill>
                <a:ea typeface="Calibri" panose="020F0502020204030204" pitchFamily="34" charset="0"/>
                <a:cs typeface="Calibri" panose="020F0502020204030204" pitchFamily="34" charset="0"/>
              </a:rPr>
              <a:t>Results</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a:t>
            </a:r>
          </a:p>
          <a:p>
            <a:pPr marL="228600" indent="-182880" algn="just"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Accuracy</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 4.392982552049521e-06</a:t>
            </a:r>
          </a:p>
          <a:p>
            <a:pPr marL="228600" indent="-182880"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Precision</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 0.0008502861784078073</a:t>
            </a:r>
          </a:p>
          <a:p>
            <a:pPr marL="228600" indent="-182880" algn="just"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RMSE</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 366.10</a:t>
            </a:r>
          </a:p>
          <a:p>
            <a:pPr marL="228600" indent="-182880" algn="just" defTabSz="914400">
              <a:lnSpc>
                <a:spcPct val="90000"/>
              </a:lnSpc>
              <a:spcBef>
                <a:spcPts val="1400"/>
              </a:spcBef>
              <a:buClr>
                <a:schemeClr val="accent1"/>
              </a:buClr>
              <a:buSzPct val="80000"/>
              <a:buFont typeface="Corbel" pitchFamily="34" charset="0"/>
              <a:buChar char="•"/>
            </a:pPr>
            <a:r>
              <a:rPr lang="en-US" dirty="0">
                <a:solidFill>
                  <a:schemeClr val="accent1"/>
                </a:solidFill>
                <a:ea typeface="Calibri" panose="020F0502020204030204" pitchFamily="34" charset="0"/>
                <a:cs typeface="Calibri" panose="020F0502020204030204" pitchFamily="34" charset="0"/>
              </a:rPr>
              <a:t>R2</a:t>
            </a: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 0.46</a:t>
            </a:r>
          </a:p>
        </p:txBody>
      </p:sp>
    </p:spTree>
    <p:extLst>
      <p:ext uri="{BB962C8B-B14F-4D97-AF65-F5344CB8AC3E}">
        <p14:creationId xmlns:p14="http://schemas.microsoft.com/office/powerpoint/2010/main" val="398080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7991-1E6D-9895-79FB-1BFB1D3F019D}"/>
              </a:ext>
            </a:extLst>
          </p:cNvPr>
          <p:cNvSpPr>
            <a:spLocks noGrp="1"/>
          </p:cNvSpPr>
          <p:nvPr>
            <p:ph type="title"/>
          </p:nvPr>
        </p:nvSpPr>
        <p:spPr>
          <a:xfrm>
            <a:off x="1143000" y="609600"/>
            <a:ext cx="9875520" cy="77724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Random Forest Regression:</a:t>
            </a:r>
          </a:p>
        </p:txBody>
      </p:sp>
      <p:pic>
        <p:nvPicPr>
          <p:cNvPr id="7" name="Content Placeholder 6">
            <a:extLst>
              <a:ext uri="{FF2B5EF4-FFF2-40B4-BE49-F238E27FC236}">
                <a16:creationId xmlns:a16="http://schemas.microsoft.com/office/drawing/2014/main" id="{68A83A26-0DEF-CB36-B33A-3E98CA051B20}"/>
              </a:ext>
            </a:extLst>
          </p:cNvPr>
          <p:cNvPicPr>
            <a:picLocks noGrp="1" noChangeAspect="1"/>
          </p:cNvPicPr>
          <p:nvPr>
            <p:ph sz="half" idx="2"/>
          </p:nvPr>
        </p:nvPicPr>
        <p:blipFill>
          <a:blip r:embed="rId2"/>
          <a:stretch>
            <a:fillRect/>
          </a:stretch>
        </p:blipFill>
        <p:spPr>
          <a:xfrm>
            <a:off x="1143001" y="1628079"/>
            <a:ext cx="4621696" cy="1695377"/>
          </a:xfrm>
          <a:prstGeom prst="rect">
            <a:avLst/>
          </a:prstGeom>
        </p:spPr>
      </p:pic>
      <p:sp>
        <p:nvSpPr>
          <p:cNvPr id="6" name="Content Placeholder 5">
            <a:extLst>
              <a:ext uri="{FF2B5EF4-FFF2-40B4-BE49-F238E27FC236}">
                <a16:creationId xmlns:a16="http://schemas.microsoft.com/office/drawing/2014/main" id="{D119795A-3FF0-30FC-2239-B4A618832FEC}"/>
              </a:ext>
            </a:extLst>
          </p:cNvPr>
          <p:cNvSpPr>
            <a:spLocks noGrp="1"/>
          </p:cNvSpPr>
          <p:nvPr>
            <p:ph sz="quarter" idx="4"/>
          </p:nvPr>
        </p:nvSpPr>
        <p:spPr>
          <a:xfrm>
            <a:off x="7623312" y="2910005"/>
            <a:ext cx="2743201" cy="136382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Results</a:t>
            </a:r>
            <a:r>
              <a:rPr lang="en-US" dirty="0"/>
              <a:t>:</a:t>
            </a:r>
          </a:p>
          <a:p>
            <a:r>
              <a:rPr lang="en-US" dirty="0">
                <a:latin typeface="Calibri" panose="020F0502020204030204" pitchFamily="34" charset="0"/>
                <a:ea typeface="Calibri" panose="020F0502020204030204" pitchFamily="34" charset="0"/>
                <a:cs typeface="Calibri" panose="020F0502020204030204" pitchFamily="34" charset="0"/>
              </a:rPr>
              <a:t>RMSE: 372.10</a:t>
            </a:r>
          </a:p>
          <a:p>
            <a:r>
              <a:rPr lang="en-US" dirty="0">
                <a:latin typeface="Calibri" panose="020F0502020204030204" pitchFamily="34" charset="0"/>
                <a:ea typeface="Calibri" panose="020F0502020204030204" pitchFamily="34" charset="0"/>
                <a:cs typeface="Calibri" panose="020F0502020204030204" pitchFamily="34" charset="0"/>
              </a:rPr>
              <a:t>R2: 0.45</a:t>
            </a:r>
          </a:p>
        </p:txBody>
      </p:sp>
      <p:pic>
        <p:nvPicPr>
          <p:cNvPr id="8" name="Picture 7">
            <a:extLst>
              <a:ext uri="{FF2B5EF4-FFF2-40B4-BE49-F238E27FC236}">
                <a16:creationId xmlns:a16="http://schemas.microsoft.com/office/drawing/2014/main" id="{963AFB51-0052-D502-733F-F373DE5EAE1F}"/>
              </a:ext>
            </a:extLst>
          </p:cNvPr>
          <p:cNvPicPr>
            <a:picLocks noChangeAspect="1"/>
          </p:cNvPicPr>
          <p:nvPr/>
        </p:nvPicPr>
        <p:blipFill>
          <a:blip r:embed="rId3"/>
          <a:stretch>
            <a:fillRect/>
          </a:stretch>
        </p:blipFill>
        <p:spPr>
          <a:xfrm>
            <a:off x="1143000" y="3534545"/>
            <a:ext cx="5794513" cy="2412329"/>
          </a:xfrm>
          <a:prstGeom prst="rect">
            <a:avLst/>
          </a:prstGeom>
        </p:spPr>
      </p:pic>
    </p:spTree>
    <p:extLst>
      <p:ext uri="{BB962C8B-B14F-4D97-AF65-F5344CB8AC3E}">
        <p14:creationId xmlns:p14="http://schemas.microsoft.com/office/powerpoint/2010/main" val="319598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778-A13F-8AC1-517A-B8F22271B60A}"/>
              </a:ext>
            </a:extLst>
          </p:cNvPr>
          <p:cNvSpPr>
            <a:spLocks noGrp="1"/>
          </p:cNvSpPr>
          <p:nvPr>
            <p:ph type="title"/>
          </p:nvPr>
        </p:nvSpPr>
        <p:spPr>
          <a:xfrm>
            <a:off x="1143000" y="609600"/>
            <a:ext cx="9875520" cy="891209"/>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Results:</a:t>
            </a:r>
          </a:p>
        </p:txBody>
      </p:sp>
      <p:graphicFrame>
        <p:nvGraphicFramePr>
          <p:cNvPr id="8" name="Table 8">
            <a:extLst>
              <a:ext uri="{FF2B5EF4-FFF2-40B4-BE49-F238E27FC236}">
                <a16:creationId xmlns:a16="http://schemas.microsoft.com/office/drawing/2014/main" id="{0A6EC1A8-E354-37EC-3AAA-91F392742CC4}"/>
              </a:ext>
            </a:extLst>
          </p:cNvPr>
          <p:cNvGraphicFramePr>
            <a:graphicFrameLocks noGrp="1"/>
          </p:cNvGraphicFramePr>
          <p:nvPr>
            <p:extLst>
              <p:ext uri="{D42A27DB-BD31-4B8C-83A1-F6EECF244321}">
                <p14:modId xmlns:p14="http://schemas.microsoft.com/office/powerpoint/2010/main" val="3640982554"/>
              </p:ext>
            </p:extLst>
          </p:nvPr>
        </p:nvGraphicFramePr>
        <p:xfrm>
          <a:off x="1242060" y="1583266"/>
          <a:ext cx="7399020" cy="3263053"/>
        </p:xfrm>
        <a:graphic>
          <a:graphicData uri="http://schemas.openxmlformats.org/drawingml/2006/table">
            <a:tbl>
              <a:tblPr firstRow="1" bandRow="1">
                <a:tableStyleId>{5C22544A-7EE6-4342-B048-85BDC9FD1C3A}</a:tableStyleId>
              </a:tblPr>
              <a:tblGrid>
                <a:gridCol w="2466340">
                  <a:extLst>
                    <a:ext uri="{9D8B030D-6E8A-4147-A177-3AD203B41FA5}">
                      <a16:colId xmlns:a16="http://schemas.microsoft.com/office/drawing/2014/main" val="93342060"/>
                    </a:ext>
                  </a:extLst>
                </a:gridCol>
                <a:gridCol w="2466340">
                  <a:extLst>
                    <a:ext uri="{9D8B030D-6E8A-4147-A177-3AD203B41FA5}">
                      <a16:colId xmlns:a16="http://schemas.microsoft.com/office/drawing/2014/main" val="3638852288"/>
                    </a:ext>
                  </a:extLst>
                </a:gridCol>
                <a:gridCol w="2466340">
                  <a:extLst>
                    <a:ext uri="{9D8B030D-6E8A-4147-A177-3AD203B41FA5}">
                      <a16:colId xmlns:a16="http://schemas.microsoft.com/office/drawing/2014/main" val="568680739"/>
                    </a:ext>
                  </a:extLst>
                </a:gridCol>
              </a:tblGrid>
              <a:tr h="643410">
                <a:tc>
                  <a:txBody>
                    <a:bodyPr/>
                    <a:lstStyle/>
                    <a:p>
                      <a:r>
                        <a:rPr lang="en-US" dirty="0"/>
                        <a:t>Models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R2</a:t>
                      </a:r>
                    </a:p>
                  </a:txBody>
                  <a:tcPr/>
                </a:tc>
                <a:tc>
                  <a:txBody>
                    <a:bodyPr/>
                    <a:lstStyle/>
                    <a:p>
                      <a:r>
                        <a:rPr lang="en-US" dirty="0"/>
                        <a:t>RMSE</a:t>
                      </a:r>
                    </a:p>
                  </a:txBody>
                  <a:tcPr/>
                </a:tc>
                <a:extLst>
                  <a:ext uri="{0D108BD9-81ED-4DB2-BD59-A6C34878D82A}">
                    <a16:rowId xmlns:a16="http://schemas.microsoft.com/office/drawing/2014/main" val="91914235"/>
                  </a:ext>
                </a:extLst>
              </a:tr>
              <a:tr h="585199">
                <a:tc>
                  <a:txBody>
                    <a:bodyPr/>
                    <a:lstStyle/>
                    <a:p>
                      <a:r>
                        <a:rPr lang="en-US" sz="2000" dirty="0"/>
                        <a:t>Linear Regression</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0.31</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415.80</a:t>
                      </a:r>
                    </a:p>
                  </a:txBody>
                  <a:tcPr/>
                </a:tc>
                <a:extLst>
                  <a:ext uri="{0D108BD9-81ED-4DB2-BD59-A6C34878D82A}">
                    <a16:rowId xmlns:a16="http://schemas.microsoft.com/office/drawing/2014/main" val="1911662898"/>
                  </a:ext>
                </a:extLst>
              </a:tr>
              <a:tr h="534312">
                <a:tc>
                  <a:txBody>
                    <a:bodyPr/>
                    <a:lstStyle/>
                    <a:p>
                      <a:r>
                        <a:rPr lang="en-US" dirty="0"/>
                        <a:t>Decision Tree Model</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0.46</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366.10</a:t>
                      </a:r>
                    </a:p>
                  </a:txBody>
                  <a:tcPr/>
                </a:tc>
                <a:extLst>
                  <a:ext uri="{0D108BD9-81ED-4DB2-BD59-A6C34878D82A}">
                    <a16:rowId xmlns:a16="http://schemas.microsoft.com/office/drawing/2014/main" val="4032951311"/>
                  </a:ext>
                </a:extLst>
              </a:tr>
              <a:tr h="750066">
                <a:tc>
                  <a:txBody>
                    <a:bodyPr/>
                    <a:lstStyle/>
                    <a:p>
                      <a:r>
                        <a:rPr lang="en-US" sz="2000" dirty="0"/>
                        <a:t>Random Forest Model</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0.45</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372.10</a:t>
                      </a:r>
                    </a:p>
                  </a:txBody>
                  <a:tcPr/>
                </a:tc>
                <a:extLst>
                  <a:ext uri="{0D108BD9-81ED-4DB2-BD59-A6C34878D82A}">
                    <a16:rowId xmlns:a16="http://schemas.microsoft.com/office/drawing/2014/main" val="143417741"/>
                  </a:ext>
                </a:extLst>
              </a:tr>
              <a:tr h="750066">
                <a:tc>
                  <a:txBody>
                    <a:bodyPr/>
                    <a:lstStyle/>
                    <a:p>
                      <a:r>
                        <a:rPr lang="en-US" sz="2000" dirty="0"/>
                        <a:t>Cross Validator</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0.30</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419.0</a:t>
                      </a:r>
                    </a:p>
                  </a:txBody>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3450010E-6DA6-EF19-C1FD-4F838FB136B8}"/>
              </a:ext>
            </a:extLst>
          </p:cNvPr>
          <p:cNvSpPr txBox="1"/>
          <p:nvPr/>
        </p:nvSpPr>
        <p:spPr>
          <a:xfrm>
            <a:off x="1242060" y="5274734"/>
            <a:ext cx="9865360"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Though the applied models could not be able to predict total values accurately, however decision tree model has given comparatively good results with 46% of R2 and 366.10 is RMSE.</a:t>
            </a:r>
          </a:p>
        </p:txBody>
      </p:sp>
    </p:spTree>
    <p:extLst>
      <p:ext uri="{BB962C8B-B14F-4D97-AF65-F5344CB8AC3E}">
        <p14:creationId xmlns:p14="http://schemas.microsoft.com/office/powerpoint/2010/main" val="309523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87A6-21F1-BA08-4049-980ACEEA271A}"/>
              </a:ext>
            </a:extLst>
          </p:cNvPr>
          <p:cNvSpPr>
            <a:spLocks noGrp="1"/>
          </p:cNvSpPr>
          <p:nvPr>
            <p:ph type="title"/>
          </p:nvPr>
        </p:nvSpPr>
        <p:spPr>
          <a:xfrm>
            <a:off x="1097280" y="609600"/>
            <a:ext cx="9921240" cy="9652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4" name="Content Placeholder 3">
            <a:extLst>
              <a:ext uri="{FF2B5EF4-FFF2-40B4-BE49-F238E27FC236}">
                <a16:creationId xmlns:a16="http://schemas.microsoft.com/office/drawing/2014/main" id="{EF4C55F9-2A4E-15AA-F083-92B09610EA15}"/>
              </a:ext>
            </a:extLst>
          </p:cNvPr>
          <p:cNvSpPr>
            <a:spLocks noGrp="1"/>
          </p:cNvSpPr>
          <p:nvPr>
            <p:ph sz="half" idx="2"/>
          </p:nvPr>
        </p:nvSpPr>
        <p:spPr>
          <a:xfrm>
            <a:off x="1244600" y="1574800"/>
            <a:ext cx="9677400" cy="4602480"/>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conclusion, the relationship between various attributes has become much clearer after an exploratory analysis of yellow taxi trip records. Though the models have not predicted the results accurately, we can develop a couple models to predict the other parameters. Additionally, with more precise weather data, we might be able to analyze how various weather conditions effect taxi activity in the future. </a:t>
            </a:r>
          </a:p>
          <a:p>
            <a:pPr algn="just"/>
            <a:r>
              <a:rPr lang="en-US" dirty="0">
                <a:latin typeface="Calibri" panose="020F0502020204030204" pitchFamily="34" charset="0"/>
                <a:ea typeface="Calibri" panose="020F0502020204030204" pitchFamily="34" charset="0"/>
                <a:cs typeface="Calibri" panose="020F0502020204030204" pitchFamily="34" charset="0"/>
              </a:rPr>
              <a:t>Overall, the model performed poorly since the prediction error is quite large, putting it a poor choice for making predictions. </a:t>
            </a:r>
          </a:p>
          <a:p>
            <a:pPr algn="just"/>
            <a:r>
              <a:rPr lang="en-US" dirty="0">
                <a:latin typeface="Calibri" panose="020F0502020204030204" pitchFamily="34" charset="0"/>
                <a:ea typeface="Calibri" panose="020F0502020204030204" pitchFamily="34" charset="0"/>
                <a:cs typeface="Calibri" panose="020F0502020204030204" pitchFamily="34" charset="0"/>
              </a:rPr>
              <a:t>Due to the complex and large dataset, we may have inconsistent data, highly volatile nature of the data, lack of weather conditions data, traffic information, inefficient resource allocation for taxi companies, drivers, and riders, and many more factors need to consider while predict the patterns by applying machine learning models for better accuracy.</a:t>
            </a:r>
          </a:p>
        </p:txBody>
      </p:sp>
    </p:spTree>
    <p:extLst>
      <p:ext uri="{BB962C8B-B14F-4D97-AF65-F5344CB8AC3E}">
        <p14:creationId xmlns:p14="http://schemas.microsoft.com/office/powerpoint/2010/main" val="272020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C43F-D32A-4880-3F4E-9048D4A873E7}"/>
              </a:ext>
            </a:extLst>
          </p:cNvPr>
          <p:cNvSpPr>
            <a:spLocks noGrp="1"/>
          </p:cNvSpPr>
          <p:nvPr>
            <p:ph type="title"/>
          </p:nvPr>
        </p:nvSpPr>
        <p:spPr>
          <a:xfrm>
            <a:off x="1234440" y="2407920"/>
            <a:ext cx="9875520" cy="1356360"/>
          </a:xfrm>
        </p:spPr>
        <p:txBody>
          <a:bodyPr>
            <a:normAutofit/>
          </a:bodyPr>
          <a:lstStyle/>
          <a:p>
            <a:pPr algn="ctr"/>
            <a:r>
              <a:rPr lang="en-US" sz="63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435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mn-lt"/>
              </a:rPr>
              <a:t>Agenda:</a:t>
            </a:r>
          </a:p>
        </p:txBody>
      </p:sp>
      <p:sp>
        <p:nvSpPr>
          <p:cNvPr id="5" name="Content Placeholder 4">
            <a:extLst>
              <a:ext uri="{FF2B5EF4-FFF2-40B4-BE49-F238E27FC236}">
                <a16:creationId xmlns:a16="http://schemas.microsoft.com/office/drawing/2014/main" id="{BDCF2C58-3EED-1C79-D2A5-E656FEAEAF08}"/>
              </a:ext>
            </a:extLst>
          </p:cNvPr>
          <p:cNvSpPr>
            <a:spLocks noGrp="1"/>
          </p:cNvSpPr>
          <p:nvPr>
            <p:ph idx="1"/>
          </p:nvPr>
        </p:nvSpPr>
        <p:spPr>
          <a:xfrm>
            <a:off x="1143001" y="1412240"/>
            <a:ext cx="4404360" cy="4683760"/>
          </a:xfrm>
        </p:spPr>
        <p:txBody>
          <a:bodyPr>
            <a:normAutofit fontScale="92500" lnSpcReduction="20000"/>
          </a:bodyPr>
          <a:lstStyle/>
          <a:p>
            <a:r>
              <a:rPr lang="en-US" dirty="0"/>
              <a:t>Introduction</a:t>
            </a:r>
          </a:p>
          <a:p>
            <a:r>
              <a:rPr lang="en-US" dirty="0"/>
              <a:t>Problem Statement</a:t>
            </a:r>
          </a:p>
          <a:p>
            <a:r>
              <a:rPr lang="en-US" dirty="0"/>
              <a:t>Dataset-Description</a:t>
            </a:r>
          </a:p>
          <a:p>
            <a:r>
              <a:rPr lang="en-US" dirty="0"/>
              <a:t>Data Preprocessing steps</a:t>
            </a:r>
          </a:p>
          <a:p>
            <a:r>
              <a:rPr lang="en-US" dirty="0"/>
              <a:t>Data Type Schema</a:t>
            </a:r>
          </a:p>
          <a:p>
            <a:r>
              <a:rPr lang="en-US" dirty="0"/>
              <a:t>Data Visualization</a:t>
            </a:r>
          </a:p>
          <a:p>
            <a:r>
              <a:rPr lang="en-US" dirty="0"/>
              <a:t>Correlation-Heat Map</a:t>
            </a:r>
          </a:p>
          <a:p>
            <a:r>
              <a:rPr lang="en-US" dirty="0"/>
              <a:t>Train and Test Dataset</a:t>
            </a:r>
          </a:p>
          <a:p>
            <a:r>
              <a:rPr lang="en-US" dirty="0"/>
              <a:t>Feature and Label Columns</a:t>
            </a:r>
          </a:p>
          <a:p>
            <a:r>
              <a:rPr lang="en-US" dirty="0"/>
              <a:t>Machine Learning Models</a:t>
            </a:r>
          </a:p>
          <a:p>
            <a:r>
              <a:rPr lang="en-US" dirty="0"/>
              <a:t>Summary Results</a:t>
            </a:r>
          </a:p>
          <a:p>
            <a:r>
              <a:rPr lang="en-US" dirty="0"/>
              <a:t>Conclusion</a:t>
            </a:r>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74973" y="436879"/>
            <a:ext cx="9897313" cy="1164347"/>
          </a:xfrm>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6" name="Content Placeholder 5">
            <a:extLst>
              <a:ext uri="{FF2B5EF4-FFF2-40B4-BE49-F238E27FC236}">
                <a16:creationId xmlns:a16="http://schemas.microsoft.com/office/drawing/2014/main" id="{F6BDFF44-A213-E566-3196-7C8DF5710246}"/>
              </a:ext>
            </a:extLst>
          </p:cNvPr>
          <p:cNvSpPr>
            <a:spLocks noGrp="1"/>
          </p:cNvSpPr>
          <p:nvPr>
            <p:ph idx="1"/>
          </p:nvPr>
        </p:nvSpPr>
        <p:spPr>
          <a:xfrm>
            <a:off x="1074973" y="1686560"/>
            <a:ext cx="9919105" cy="4734560"/>
          </a:xfrm>
        </p:spPr>
        <p:txBody>
          <a:bodyPr/>
          <a:lstStyle/>
          <a:p>
            <a:pPr algn="just"/>
            <a:r>
              <a:rPr lang="en-US" dirty="0"/>
              <a:t>T</a:t>
            </a:r>
            <a:r>
              <a:rPr lang="en-US" sz="2400" dirty="0"/>
              <a:t>he main important role of taxis in modern transportation systems by providing a flexible, convenient, and accessible mode of transportation for people and businesses alike. With the help of machine learning technology, taxi companies can optimize their services and improve the efficiency and effectiveness of this important transportation option.</a:t>
            </a:r>
          </a:p>
          <a:p>
            <a:pPr algn="just"/>
            <a:r>
              <a:rPr lang="en-US" sz="2400" dirty="0"/>
              <a:t>Machine learning algorithms can analyze large amounts of historical data and provide insights that can inform decision making on taxi data. This can help us make more informed decisions about predicting patterns, pricing, route optimization, and other key factors that can impact the transportation.</a:t>
            </a:r>
          </a:p>
          <a:p>
            <a:pPr algn="just"/>
            <a:endParaRPr lang="en-US" dirty="0"/>
          </a:p>
        </p:txBody>
      </p:sp>
    </p:spTree>
    <p:extLst>
      <p:ext uri="{BB962C8B-B14F-4D97-AF65-F5344CB8AC3E}">
        <p14:creationId xmlns:p14="http://schemas.microsoft.com/office/powerpoint/2010/main" val="394240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5090-3130-4EA2-AE37-C394F4D35AEA}"/>
              </a:ext>
            </a:extLst>
          </p:cNvPr>
          <p:cNvSpPr>
            <a:spLocks noGrp="1"/>
          </p:cNvSpPr>
          <p:nvPr>
            <p:ph type="title"/>
          </p:nvPr>
        </p:nvSpPr>
        <p:spPr>
          <a:xfrm>
            <a:off x="1143000" y="609600"/>
            <a:ext cx="9875520" cy="1219200"/>
          </a:xfrm>
        </p:spPr>
        <p:txBody>
          <a:bodyPr/>
          <a:lstStyle/>
          <a:p>
            <a:r>
              <a:rPr lang="en-US" sz="4800" dirty="0">
                <a:latin typeface="Calibri" panose="020F0502020204030204" pitchFamily="34" charset="0"/>
                <a:ea typeface="Calibri" panose="020F0502020204030204" pitchFamily="34" charset="0"/>
                <a:cs typeface="Calibri" panose="020F0502020204030204" pitchFamily="34" charset="0"/>
              </a:rPr>
              <a:t>Problem</a:t>
            </a:r>
            <a:r>
              <a:rPr lang="en-US" dirty="0"/>
              <a:t> </a:t>
            </a:r>
            <a:r>
              <a:rPr lang="en-US" sz="4800" dirty="0">
                <a:latin typeface="Calibri" panose="020F0502020204030204" pitchFamily="34" charset="0"/>
                <a:ea typeface="Calibri" panose="020F0502020204030204" pitchFamily="34" charset="0"/>
                <a:cs typeface="Calibri" panose="020F0502020204030204" pitchFamily="34" charset="0"/>
              </a:rPr>
              <a:t>Statement</a:t>
            </a:r>
            <a:r>
              <a:rPr lang="en-US" dirty="0"/>
              <a:t>:</a:t>
            </a:r>
          </a:p>
        </p:txBody>
      </p:sp>
      <p:sp>
        <p:nvSpPr>
          <p:cNvPr id="3" name="Content Placeholder 2">
            <a:extLst>
              <a:ext uri="{FF2B5EF4-FFF2-40B4-BE49-F238E27FC236}">
                <a16:creationId xmlns:a16="http://schemas.microsoft.com/office/drawing/2014/main" id="{C9B49FE7-4D90-5B3D-E241-0117B0D5AEAC}"/>
              </a:ext>
            </a:extLst>
          </p:cNvPr>
          <p:cNvSpPr>
            <a:spLocks noGrp="1"/>
          </p:cNvSpPr>
          <p:nvPr>
            <p:ph idx="1"/>
          </p:nvPr>
        </p:nvSpPr>
        <p:spPr>
          <a:xfrm>
            <a:off x="1143000" y="1679713"/>
            <a:ext cx="9875519" cy="4267200"/>
          </a:xfrm>
        </p:spPr>
        <p:txBody>
          <a:bodyPr/>
          <a:lstStyle/>
          <a:p>
            <a:pPr marL="45720" indent="0">
              <a:buNone/>
            </a:pPr>
            <a:endParaRPr lang="en-US" dirty="0"/>
          </a:p>
          <a:p>
            <a:pPr algn="just"/>
            <a:r>
              <a:rPr lang="en-US" dirty="0"/>
              <a:t>The expected outcome of this project using a machine learning techniques that can predict the total amount charged for taxi trips in New York City based on various input features(Passenger Count, Trip Distance, Fare  amount , Tip amount, Tolls amount…). </a:t>
            </a:r>
          </a:p>
          <a:p>
            <a:pPr algn="just"/>
            <a:r>
              <a:rPr lang="en-US" dirty="0"/>
              <a:t>Machine learning models can help taxi companies optimize their pricing strategies and improve their revenue by predicting the fare amount for future taxi trips.</a:t>
            </a:r>
          </a:p>
        </p:txBody>
      </p:sp>
    </p:spTree>
    <p:extLst>
      <p:ext uri="{BB962C8B-B14F-4D97-AF65-F5344CB8AC3E}">
        <p14:creationId xmlns:p14="http://schemas.microsoft.com/office/powerpoint/2010/main" val="134047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A58C-2EA8-1994-ACA7-F14468FB6163}"/>
              </a:ext>
            </a:extLst>
          </p:cNvPr>
          <p:cNvSpPr>
            <a:spLocks noGrp="1"/>
          </p:cNvSpPr>
          <p:nvPr>
            <p:ph type="title"/>
          </p:nvPr>
        </p:nvSpPr>
        <p:spPr>
          <a:xfrm>
            <a:off x="993913" y="406400"/>
            <a:ext cx="9878168" cy="607391"/>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Dataset-Description:</a:t>
            </a:r>
          </a:p>
        </p:txBody>
      </p:sp>
      <p:sp>
        <p:nvSpPr>
          <p:cNvPr id="3" name="Content Placeholder 2">
            <a:extLst>
              <a:ext uri="{FF2B5EF4-FFF2-40B4-BE49-F238E27FC236}">
                <a16:creationId xmlns:a16="http://schemas.microsoft.com/office/drawing/2014/main" id="{F17BA0A6-712F-5125-255D-38C014DC9E46}"/>
              </a:ext>
            </a:extLst>
          </p:cNvPr>
          <p:cNvSpPr>
            <a:spLocks noGrp="1"/>
          </p:cNvSpPr>
          <p:nvPr>
            <p:ph idx="1"/>
          </p:nvPr>
        </p:nvSpPr>
        <p:spPr>
          <a:xfrm>
            <a:off x="993913" y="1039412"/>
            <a:ext cx="10684565" cy="5468068"/>
          </a:xfrm>
        </p:spPr>
        <p:txBody>
          <a:bodyPr>
            <a:normAutofit fontScale="25000" lnSpcReduction="20000"/>
          </a:bodyPr>
          <a:lstStyle/>
          <a:p>
            <a:pPr marL="0" algn="just">
              <a:lnSpc>
                <a:spcPct val="120000"/>
              </a:lnSpc>
              <a:buFont typeface="Arial" panose="020B0604020202020204" pitchFamily="34" charset="0"/>
              <a:buChar char="•"/>
            </a:pPr>
            <a:r>
              <a:rPr lang="en-US" sz="6800" dirty="0"/>
              <a:t>The size of this dataset is about </a:t>
            </a:r>
            <a:r>
              <a:rPr lang="en-US" sz="6800" b="1" dirty="0">
                <a:latin typeface="Calibri" panose="020F0502020204030204" pitchFamily="34" charset="0"/>
                <a:ea typeface="Calibri" panose="020F0502020204030204" pitchFamily="34" charset="0"/>
                <a:cs typeface="Calibri" panose="020F0502020204030204" pitchFamily="34" charset="0"/>
              </a:rPr>
              <a:t>6878110</a:t>
            </a:r>
            <a:r>
              <a:rPr lang="en-US" sz="6800" dirty="0"/>
              <a:t> rows and </a:t>
            </a:r>
            <a:r>
              <a:rPr lang="en-US" sz="6800" b="1" dirty="0">
                <a:latin typeface="Calibri" panose="020F0502020204030204" pitchFamily="34" charset="0"/>
                <a:ea typeface="Calibri" panose="020F0502020204030204" pitchFamily="34" charset="0"/>
                <a:cs typeface="Calibri" panose="020F0502020204030204" pitchFamily="34" charset="0"/>
              </a:rPr>
              <a:t>22</a:t>
            </a:r>
            <a:r>
              <a:rPr lang="en-US" sz="6800" dirty="0"/>
              <a:t> columns</a:t>
            </a:r>
          </a:p>
          <a:p>
            <a:pPr marL="0" algn="just">
              <a:lnSpc>
                <a:spcPct val="120000"/>
              </a:lnSpc>
            </a:pPr>
            <a:r>
              <a:rPr lang="en-US" sz="6800" b="1" dirty="0"/>
              <a:t>Attributes Information:</a:t>
            </a:r>
          </a:p>
          <a:p>
            <a:pPr algn="just">
              <a:lnSpc>
                <a:spcPct val="110000"/>
              </a:lnSpc>
            </a:pPr>
            <a:r>
              <a:rPr lang="en-US" sz="6800" dirty="0"/>
              <a:t>Vendor_Id - a code indicating the provider associated with the trip record</a:t>
            </a:r>
          </a:p>
          <a:p>
            <a:pPr algn="just">
              <a:lnSpc>
                <a:spcPct val="110000"/>
              </a:lnSpc>
            </a:pPr>
            <a:r>
              <a:rPr lang="en-US" sz="6800" dirty="0"/>
              <a:t>Pickup_Datetime - date and time when the meter was engaged</a:t>
            </a:r>
          </a:p>
          <a:p>
            <a:pPr algn="just">
              <a:lnSpc>
                <a:spcPct val="110000"/>
              </a:lnSpc>
            </a:pPr>
            <a:r>
              <a:rPr lang="en-US" sz="6800" dirty="0"/>
              <a:t>Dropoff_Datetime - date and time when the meter was disengaged</a:t>
            </a:r>
          </a:p>
          <a:p>
            <a:pPr algn="just">
              <a:lnSpc>
                <a:spcPct val="110000"/>
              </a:lnSpc>
            </a:pPr>
            <a:r>
              <a:rPr lang="en-US" sz="6800" dirty="0"/>
              <a:t>Passenger_Count - the number of passengers in the vehicle.</a:t>
            </a:r>
          </a:p>
          <a:p>
            <a:pPr algn="just">
              <a:lnSpc>
                <a:spcPct val="110000"/>
              </a:lnSpc>
            </a:pPr>
            <a:r>
              <a:rPr lang="fr-FR" sz="6800" dirty="0" err="1"/>
              <a:t>Trip_Distance</a:t>
            </a:r>
            <a:r>
              <a:rPr lang="fr-FR" sz="6800" dirty="0"/>
              <a:t>: distance </a:t>
            </a:r>
            <a:r>
              <a:rPr lang="fr-FR" sz="6800" dirty="0" err="1"/>
              <a:t>between</a:t>
            </a:r>
            <a:r>
              <a:rPr lang="fr-FR" sz="6800" dirty="0"/>
              <a:t> pickup and </a:t>
            </a:r>
            <a:r>
              <a:rPr lang="fr-FR" sz="6800" dirty="0" err="1"/>
              <a:t>dropoff</a:t>
            </a:r>
            <a:r>
              <a:rPr lang="fr-FR" sz="6800" dirty="0"/>
              <a:t> points </a:t>
            </a:r>
          </a:p>
          <a:p>
            <a:pPr algn="just">
              <a:lnSpc>
                <a:spcPct val="110000"/>
              </a:lnSpc>
            </a:pPr>
            <a:r>
              <a:rPr lang="en-US" sz="6800" dirty="0" err="1"/>
              <a:t>Fare_Amount</a:t>
            </a:r>
            <a:r>
              <a:rPr lang="en-US" sz="6800" dirty="0"/>
              <a:t>: the amount charged </a:t>
            </a:r>
          </a:p>
          <a:p>
            <a:pPr algn="just">
              <a:lnSpc>
                <a:spcPct val="110000"/>
              </a:lnSpc>
            </a:pPr>
            <a:r>
              <a:rPr lang="en-US" sz="6800" dirty="0"/>
              <a:t>Surcharge: Imposed surcharge</a:t>
            </a:r>
          </a:p>
          <a:p>
            <a:pPr algn="just">
              <a:lnSpc>
                <a:spcPct val="110000"/>
              </a:lnSpc>
            </a:pPr>
            <a:r>
              <a:rPr lang="en-US" sz="6800" dirty="0" err="1"/>
              <a:t>MTA_Tax</a:t>
            </a:r>
            <a:r>
              <a:rPr lang="en-US" sz="6800" dirty="0"/>
              <a:t>: applied tax</a:t>
            </a:r>
          </a:p>
          <a:p>
            <a:pPr algn="just">
              <a:lnSpc>
                <a:spcPct val="110000"/>
              </a:lnSpc>
            </a:pPr>
            <a:r>
              <a:rPr lang="en-US" sz="6800" dirty="0" err="1"/>
              <a:t>Tip_Amount</a:t>
            </a:r>
            <a:r>
              <a:rPr lang="en-US" sz="6800" dirty="0"/>
              <a:t>: passengers given tip</a:t>
            </a:r>
          </a:p>
          <a:p>
            <a:pPr algn="just">
              <a:lnSpc>
                <a:spcPct val="110000"/>
              </a:lnSpc>
            </a:pPr>
            <a:r>
              <a:rPr lang="en-US" sz="6800" dirty="0"/>
              <a:t>Tolls_Amount: charges of tolls</a:t>
            </a:r>
          </a:p>
          <a:p>
            <a:pPr algn="just">
              <a:lnSpc>
                <a:spcPct val="110000"/>
              </a:lnSpc>
            </a:pPr>
            <a:r>
              <a:rPr lang="en-US" sz="6800" dirty="0"/>
              <a:t>Trip_duration - duration of the trip in second</a:t>
            </a:r>
          </a:p>
          <a:p>
            <a:pPr algn="just">
              <a:lnSpc>
                <a:spcPct val="110000"/>
              </a:lnSpc>
            </a:pPr>
            <a:endParaRPr lang="en-US" sz="6800" dirty="0"/>
          </a:p>
          <a:p>
            <a:pPr algn="l">
              <a:buFont typeface="Arial" panose="020B0604020202020204" pitchFamily="34" charset="0"/>
              <a:buChar char="•"/>
            </a:pPr>
            <a:endParaRPr lang="en-US" b="0" i="0" dirty="0">
              <a:effectLst/>
              <a:latin typeface="Inter"/>
            </a:endParaRPr>
          </a:p>
          <a:p>
            <a:endParaRPr lang="en-US" dirty="0"/>
          </a:p>
        </p:txBody>
      </p:sp>
    </p:spTree>
    <p:extLst>
      <p:ext uri="{BB962C8B-B14F-4D97-AF65-F5344CB8AC3E}">
        <p14:creationId xmlns:p14="http://schemas.microsoft.com/office/powerpoint/2010/main" val="283837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88D9-D69D-F9D3-733C-8927CC6F295A}"/>
              </a:ext>
            </a:extLst>
          </p:cNvPr>
          <p:cNvSpPr>
            <a:spLocks noGrp="1"/>
          </p:cNvSpPr>
          <p:nvPr>
            <p:ph type="title"/>
          </p:nvPr>
        </p:nvSpPr>
        <p:spPr>
          <a:xfrm>
            <a:off x="1143000" y="548640"/>
            <a:ext cx="9875520" cy="1178560"/>
          </a:xfrm>
        </p:spPr>
        <p:txBody>
          <a:bodyPr anchor="ct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Data Preprocessing steps:</a:t>
            </a:r>
          </a:p>
        </p:txBody>
      </p:sp>
      <p:sp>
        <p:nvSpPr>
          <p:cNvPr id="3" name="Content Placeholder 2">
            <a:extLst>
              <a:ext uri="{FF2B5EF4-FFF2-40B4-BE49-F238E27FC236}">
                <a16:creationId xmlns:a16="http://schemas.microsoft.com/office/drawing/2014/main" id="{6DC10201-558B-1749-DEAD-8C227D4258D2}"/>
              </a:ext>
            </a:extLst>
          </p:cNvPr>
          <p:cNvSpPr>
            <a:spLocks noGrp="1"/>
          </p:cNvSpPr>
          <p:nvPr>
            <p:ph sz="half" idx="1"/>
          </p:nvPr>
        </p:nvSpPr>
        <p:spPr>
          <a:xfrm>
            <a:off x="1116490" y="1818640"/>
            <a:ext cx="4979510" cy="4185920"/>
          </a:xfrm>
        </p:spPr>
        <p:txBody>
          <a:bodyPr>
            <a:noAutofit/>
          </a:bodyPr>
          <a:lstStyle/>
          <a:p>
            <a:r>
              <a:rPr lang="en-US" sz="1800" dirty="0"/>
              <a:t>Checking Null Values : We can See there are No Null Values</a:t>
            </a:r>
          </a:p>
          <a:p>
            <a:r>
              <a:rPr lang="en-US" sz="1800" dirty="0"/>
              <a:t>Checking shape of data</a:t>
            </a:r>
          </a:p>
          <a:p>
            <a:r>
              <a:rPr lang="en-US" sz="1800" dirty="0"/>
              <a:t>Check for missing values</a:t>
            </a:r>
          </a:p>
          <a:p>
            <a:r>
              <a:rPr lang="en-US" sz="1800" dirty="0"/>
              <a:t>Display summary statistics of all variables.</a:t>
            </a:r>
          </a:p>
          <a:p>
            <a:r>
              <a:rPr lang="en-US" sz="1800" dirty="0"/>
              <a:t>Creating new columns</a:t>
            </a:r>
          </a:p>
          <a:p>
            <a:r>
              <a:rPr lang="en-US" sz="1800" dirty="0"/>
              <a:t>Dropping unwanted columns for better insights.</a:t>
            </a:r>
          </a:p>
          <a:p>
            <a:r>
              <a:rPr lang="en-US" sz="1800" dirty="0"/>
              <a:t>Drop-NA values.</a:t>
            </a:r>
          </a:p>
        </p:txBody>
      </p:sp>
      <p:pic>
        <p:nvPicPr>
          <p:cNvPr id="4" name="Picture 3">
            <a:extLst>
              <a:ext uri="{FF2B5EF4-FFF2-40B4-BE49-F238E27FC236}">
                <a16:creationId xmlns:a16="http://schemas.microsoft.com/office/drawing/2014/main" id="{337FF863-3AD3-8EAC-173D-E6766308320B}"/>
              </a:ext>
            </a:extLst>
          </p:cNvPr>
          <p:cNvPicPr>
            <a:picLocks noChangeAspect="1"/>
          </p:cNvPicPr>
          <p:nvPr/>
        </p:nvPicPr>
        <p:blipFill>
          <a:blip r:embed="rId2"/>
          <a:stretch>
            <a:fillRect/>
          </a:stretch>
        </p:blipFill>
        <p:spPr>
          <a:xfrm>
            <a:off x="6294122" y="2294801"/>
            <a:ext cx="4781388" cy="3439161"/>
          </a:xfrm>
          <a:prstGeom prst="rect">
            <a:avLst/>
          </a:prstGeom>
          <a:noFill/>
        </p:spPr>
      </p:pic>
      <p:sp>
        <p:nvSpPr>
          <p:cNvPr id="5" name="TextBox 4">
            <a:extLst>
              <a:ext uri="{FF2B5EF4-FFF2-40B4-BE49-F238E27FC236}">
                <a16:creationId xmlns:a16="http://schemas.microsoft.com/office/drawing/2014/main" id="{683AF968-1F4F-246B-7558-DF28B27AC70F}"/>
              </a:ext>
            </a:extLst>
          </p:cNvPr>
          <p:cNvSpPr txBox="1"/>
          <p:nvPr/>
        </p:nvSpPr>
        <p:spPr>
          <a:xfrm>
            <a:off x="6237132" y="1818640"/>
            <a:ext cx="4781388" cy="384721"/>
          </a:xfrm>
          <a:prstGeom prst="rect">
            <a:avLst/>
          </a:prstGeom>
          <a:noFill/>
        </p:spPr>
        <p:txBody>
          <a:bodyPr wrap="square" rtlCol="0">
            <a:spAutoFit/>
          </a:bodyPr>
          <a:lstStyle/>
          <a:p>
            <a:r>
              <a:rPr lang="en-US" sz="1900" dirty="0">
                <a:solidFill>
                  <a:schemeClr val="accent1"/>
                </a:solidFill>
              </a:rPr>
              <a:t>DropNa:</a:t>
            </a:r>
          </a:p>
        </p:txBody>
      </p:sp>
    </p:spTree>
    <p:extLst>
      <p:ext uri="{BB962C8B-B14F-4D97-AF65-F5344CB8AC3E}">
        <p14:creationId xmlns:p14="http://schemas.microsoft.com/office/powerpoint/2010/main" val="145855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76A4-B8F6-8595-779F-72B98557E80A}"/>
              </a:ext>
            </a:extLst>
          </p:cNvPr>
          <p:cNvSpPr>
            <a:spLocks noGrp="1"/>
          </p:cNvSpPr>
          <p:nvPr>
            <p:ph type="title"/>
          </p:nvPr>
        </p:nvSpPr>
        <p:spPr>
          <a:xfrm>
            <a:off x="1143000" y="609600"/>
            <a:ext cx="9875520" cy="8636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Data Type Schema:</a:t>
            </a:r>
          </a:p>
        </p:txBody>
      </p:sp>
      <p:pic>
        <p:nvPicPr>
          <p:cNvPr id="5" name="Content Placeholder 4">
            <a:extLst>
              <a:ext uri="{FF2B5EF4-FFF2-40B4-BE49-F238E27FC236}">
                <a16:creationId xmlns:a16="http://schemas.microsoft.com/office/drawing/2014/main" id="{8DBF4F22-537C-6472-0CDB-1BE0DABFCD6D}"/>
              </a:ext>
            </a:extLst>
          </p:cNvPr>
          <p:cNvPicPr>
            <a:picLocks noGrp="1" noChangeAspect="1"/>
          </p:cNvPicPr>
          <p:nvPr>
            <p:ph idx="1"/>
          </p:nvPr>
        </p:nvPicPr>
        <p:blipFill>
          <a:blip r:embed="rId2"/>
          <a:stretch>
            <a:fillRect/>
          </a:stretch>
        </p:blipFill>
        <p:spPr>
          <a:xfrm>
            <a:off x="1304980" y="1619250"/>
            <a:ext cx="4638620" cy="4008335"/>
          </a:xfrm>
        </p:spPr>
      </p:pic>
      <p:pic>
        <p:nvPicPr>
          <p:cNvPr id="6" name="Picture 5">
            <a:extLst>
              <a:ext uri="{FF2B5EF4-FFF2-40B4-BE49-F238E27FC236}">
                <a16:creationId xmlns:a16="http://schemas.microsoft.com/office/drawing/2014/main" id="{8B3B1D42-7FD3-AF3B-182C-5D9BBDB47E26}"/>
              </a:ext>
            </a:extLst>
          </p:cNvPr>
          <p:cNvPicPr>
            <a:picLocks noChangeAspect="1"/>
          </p:cNvPicPr>
          <p:nvPr/>
        </p:nvPicPr>
        <p:blipFill>
          <a:blip r:embed="rId3"/>
          <a:stretch>
            <a:fillRect/>
          </a:stretch>
        </p:blipFill>
        <p:spPr>
          <a:xfrm>
            <a:off x="6435407" y="1619250"/>
            <a:ext cx="4451613" cy="4171950"/>
          </a:xfrm>
          <a:prstGeom prst="rect">
            <a:avLst/>
          </a:prstGeom>
        </p:spPr>
      </p:pic>
    </p:spTree>
    <p:extLst>
      <p:ext uri="{BB962C8B-B14F-4D97-AF65-F5344CB8AC3E}">
        <p14:creationId xmlns:p14="http://schemas.microsoft.com/office/powerpoint/2010/main" val="286577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FCC-14D9-3444-9688-C176687FF4F6}"/>
              </a:ext>
            </a:extLst>
          </p:cNvPr>
          <p:cNvSpPr>
            <a:spLocks noGrp="1"/>
          </p:cNvSpPr>
          <p:nvPr>
            <p:ph type="title"/>
          </p:nvPr>
        </p:nvSpPr>
        <p:spPr>
          <a:xfrm>
            <a:off x="1117600" y="609600"/>
            <a:ext cx="9900920" cy="1046480"/>
          </a:xfrm>
        </p:spPr>
        <p:txBody>
          <a:bodyPr anchor="ctr">
            <a:normAutofit/>
          </a:bodyPr>
          <a:lstStyle/>
          <a:p>
            <a:r>
              <a:rPr lang="en-US" dirty="0"/>
              <a:t>Data Visualization:</a:t>
            </a:r>
          </a:p>
        </p:txBody>
      </p:sp>
      <p:pic>
        <p:nvPicPr>
          <p:cNvPr id="5" name="Content Placeholder 4">
            <a:extLst>
              <a:ext uri="{FF2B5EF4-FFF2-40B4-BE49-F238E27FC236}">
                <a16:creationId xmlns:a16="http://schemas.microsoft.com/office/drawing/2014/main" id="{988DA6EB-DC11-9AAC-FF26-0EF0BCA41DF3}"/>
              </a:ext>
            </a:extLst>
          </p:cNvPr>
          <p:cNvPicPr>
            <a:picLocks noGrp="1" noChangeAspect="1"/>
          </p:cNvPicPr>
          <p:nvPr>
            <p:ph sz="half" idx="1"/>
          </p:nvPr>
        </p:nvPicPr>
        <p:blipFill>
          <a:blip r:embed="rId2"/>
          <a:stretch>
            <a:fillRect/>
          </a:stretch>
        </p:blipFill>
        <p:spPr>
          <a:xfrm>
            <a:off x="1194799" y="2057399"/>
            <a:ext cx="4651282" cy="4023360"/>
          </a:xfrm>
          <a:prstGeom prst="rect">
            <a:avLst/>
          </a:prstGeom>
          <a:noFill/>
        </p:spPr>
      </p:pic>
      <p:sp>
        <p:nvSpPr>
          <p:cNvPr id="10" name="Content Placeholder 3">
            <a:extLst>
              <a:ext uri="{FF2B5EF4-FFF2-40B4-BE49-F238E27FC236}">
                <a16:creationId xmlns:a16="http://schemas.microsoft.com/office/drawing/2014/main" id="{886146D3-ADC6-4DA5-B1DA-6571CC7AF58C}"/>
              </a:ext>
            </a:extLst>
          </p:cNvPr>
          <p:cNvSpPr>
            <a:spLocks noGrp="1"/>
          </p:cNvSpPr>
          <p:nvPr>
            <p:ph sz="half" idx="2"/>
          </p:nvPr>
        </p:nvSpPr>
        <p:spPr>
          <a:xfrm>
            <a:off x="6267612" y="2057400"/>
            <a:ext cx="4754880" cy="4023360"/>
          </a:xfrm>
        </p:spPr>
        <p:txBody>
          <a:bodyPr/>
          <a:lstStyle/>
          <a:p>
            <a:r>
              <a:rPr lang="en-US" dirty="0"/>
              <a:t>Frequency distribution of the various variables.</a:t>
            </a:r>
          </a:p>
          <a:p>
            <a:r>
              <a:rPr lang="en-US" dirty="0"/>
              <a:t>Providing a clear and concise way to visualize the distribution of the data and identify patterns and outliers.</a:t>
            </a:r>
          </a:p>
        </p:txBody>
      </p:sp>
    </p:spTree>
    <p:extLst>
      <p:ext uri="{BB962C8B-B14F-4D97-AF65-F5344CB8AC3E}">
        <p14:creationId xmlns:p14="http://schemas.microsoft.com/office/powerpoint/2010/main" val="381623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8C3E-F03C-E83C-5324-B01E26BAF22E}"/>
              </a:ext>
            </a:extLst>
          </p:cNvPr>
          <p:cNvSpPr>
            <a:spLocks noGrp="1"/>
          </p:cNvSpPr>
          <p:nvPr>
            <p:ph type="title"/>
          </p:nvPr>
        </p:nvSpPr>
        <p:spPr/>
        <p:txBody>
          <a:bodyPr/>
          <a:lstStyle/>
          <a:p>
            <a:r>
              <a:rPr lang="en-US" dirty="0"/>
              <a:t>Correlation-Heat Map:</a:t>
            </a:r>
          </a:p>
        </p:txBody>
      </p:sp>
      <p:pic>
        <p:nvPicPr>
          <p:cNvPr id="7" name="Content Placeholder 6">
            <a:extLst>
              <a:ext uri="{FF2B5EF4-FFF2-40B4-BE49-F238E27FC236}">
                <a16:creationId xmlns:a16="http://schemas.microsoft.com/office/drawing/2014/main" id="{9BA13A89-6B91-3388-A0BA-CC7BB89976CC}"/>
              </a:ext>
            </a:extLst>
          </p:cNvPr>
          <p:cNvPicPr>
            <a:picLocks noGrp="1" noChangeAspect="1"/>
          </p:cNvPicPr>
          <p:nvPr>
            <p:ph sz="half" idx="2"/>
          </p:nvPr>
        </p:nvPicPr>
        <p:blipFill>
          <a:blip r:embed="rId2"/>
          <a:stretch>
            <a:fillRect/>
          </a:stretch>
        </p:blipFill>
        <p:spPr>
          <a:xfrm>
            <a:off x="1143000" y="1965961"/>
            <a:ext cx="4626490" cy="4136642"/>
          </a:xfrm>
          <a:prstGeom prst="rect">
            <a:avLst/>
          </a:prstGeom>
        </p:spPr>
      </p:pic>
      <p:sp>
        <p:nvSpPr>
          <p:cNvPr id="6" name="Content Placeholder 5">
            <a:extLst>
              <a:ext uri="{FF2B5EF4-FFF2-40B4-BE49-F238E27FC236}">
                <a16:creationId xmlns:a16="http://schemas.microsoft.com/office/drawing/2014/main" id="{60CA903F-5BF3-EAC2-54D1-0086AA4295A9}"/>
              </a:ext>
            </a:extLst>
          </p:cNvPr>
          <p:cNvSpPr>
            <a:spLocks noGrp="1"/>
          </p:cNvSpPr>
          <p:nvPr>
            <p:ph sz="quarter" idx="4"/>
          </p:nvPr>
        </p:nvSpPr>
        <p:spPr>
          <a:xfrm>
            <a:off x="6187440" y="1965961"/>
            <a:ext cx="4836613" cy="4136642"/>
          </a:xfrm>
        </p:spPr>
        <p:txBody>
          <a:bodyPr/>
          <a:lstStyle/>
          <a:p>
            <a:pPr algn="just"/>
            <a:r>
              <a:rPr lang="en-US" dirty="0"/>
              <a:t>This correlation heatmap can be used to visualize the strength and direction of the linear relationship between pairs of variables, such as trip distance, trip time, fare amount, and so on.</a:t>
            </a:r>
          </a:p>
          <a:p>
            <a:pPr algn="just"/>
            <a:r>
              <a:rPr lang="en-US" dirty="0"/>
              <a:t>We can see the maximum correlation between trip distance , Fare amount and Total Amount.</a:t>
            </a:r>
          </a:p>
        </p:txBody>
      </p:sp>
    </p:spTree>
    <p:extLst>
      <p:ext uri="{BB962C8B-B14F-4D97-AF65-F5344CB8AC3E}">
        <p14:creationId xmlns:p14="http://schemas.microsoft.com/office/powerpoint/2010/main" val="3816699605"/>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391</TotalTime>
  <Words>942</Words>
  <Application>Microsoft Office PowerPoint</Application>
  <PresentationFormat>Widescreen</PresentationFormat>
  <Paragraphs>105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Inter</vt:lpstr>
      <vt:lpstr>Tahoma</vt:lpstr>
      <vt:lpstr>Basis</vt:lpstr>
      <vt:lpstr>NYC yellow TAXi price prediction ds-610-big data analytics Professor Name: Metin Senturk</vt:lpstr>
      <vt:lpstr>Agenda:</vt:lpstr>
      <vt:lpstr>Introduction:</vt:lpstr>
      <vt:lpstr>Problem Statement:</vt:lpstr>
      <vt:lpstr>Dataset-Description:</vt:lpstr>
      <vt:lpstr>Data Preprocessing steps:</vt:lpstr>
      <vt:lpstr>Data Type Schema:</vt:lpstr>
      <vt:lpstr>Data Visualization:</vt:lpstr>
      <vt:lpstr>Correlation-Heat Map:</vt:lpstr>
      <vt:lpstr>Data Visualization…</vt:lpstr>
      <vt:lpstr>Train and Test Dataset:</vt:lpstr>
      <vt:lpstr>Feature and Label Columns:</vt:lpstr>
      <vt:lpstr>Machine Learning Models:</vt:lpstr>
      <vt:lpstr>Linear Regression:</vt:lpstr>
      <vt:lpstr>Decision Tree Model:</vt:lpstr>
      <vt:lpstr>Random Forest Regression:</vt:lpstr>
      <vt:lpstr>Summary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yellow TAXi price prediction ds-610-big data analytics </dc:title>
  <dc:creator>SrinivasuluReddy Malapati</dc:creator>
  <cp:lastModifiedBy>prasanthi Reddy Talla</cp:lastModifiedBy>
  <cp:revision>14</cp:revision>
  <dcterms:created xsi:type="dcterms:W3CDTF">2023-02-23T06:39:15Z</dcterms:created>
  <dcterms:modified xsi:type="dcterms:W3CDTF">2023-05-11T02:48:09Z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