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7" r:id="rId1"/>
  </p:sldMasterIdLst>
  <p:sldIdLst>
    <p:sldId id="256" r:id="rId2"/>
    <p:sldId id="257" r:id="rId3"/>
    <p:sldId id="291" r:id="rId4"/>
    <p:sldId id="258" r:id="rId5"/>
    <p:sldId id="287" r:id="rId6"/>
    <p:sldId id="261" r:id="rId7"/>
    <p:sldId id="281" r:id="rId8"/>
    <p:sldId id="282" r:id="rId9"/>
    <p:sldId id="275" r:id="rId10"/>
    <p:sldId id="276" r:id="rId11"/>
    <p:sldId id="288" r:id="rId12"/>
    <p:sldId id="289" r:id="rId13"/>
    <p:sldId id="290" r:id="rId14"/>
    <p:sldId id="292" r:id="rId15"/>
    <p:sldId id="293" r:id="rId16"/>
    <p:sldId id="294" r:id="rId17"/>
    <p:sldId id="26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7"/>
  </p:normalViewPr>
  <p:slideViewPr>
    <p:cSldViewPr snapToGrid="0" snapToObjects="1">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940800" y="4206240"/>
            <a:ext cx="1280160" cy="457200"/>
          </a:xfrm>
        </p:spPr>
        <p:txBody>
          <a:bodyPr/>
          <a:lstStyle/>
          <a:p>
            <a:fld id="{4E3AEBBF-195A-4E84-AED2-66FED416C44A}" type="datetimeFigureOut">
              <a:rPr lang="en-IN" smtClean="0"/>
              <a:t>20-06-2021</a:t>
            </a:fld>
            <a:endParaRPr lang="en-IN"/>
          </a:p>
        </p:txBody>
      </p:sp>
      <p:sp>
        <p:nvSpPr>
          <p:cNvPr id="17" name="Footer Placeholder 16"/>
          <p:cNvSpPr>
            <a:spLocks noGrp="1"/>
          </p:cNvSpPr>
          <p:nvPr>
            <p:ph type="ftr" sz="quarter" idx="11"/>
          </p:nvPr>
        </p:nvSpPr>
        <p:spPr>
          <a:xfrm>
            <a:off x="7213600" y="4205288"/>
            <a:ext cx="1727200" cy="457200"/>
          </a:xfrm>
        </p:spPr>
        <p:txBody>
          <a:bodyPr/>
          <a:lstStyle/>
          <a:p>
            <a:endParaRPr lang="en-IN"/>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722BD156-9E19-499B-93C8-DA79E30EE92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E3AEBBF-195A-4E84-AED2-66FED416C44A}" type="datetimeFigureOut">
              <a:rPr lang="en-IN" smtClean="0"/>
              <a:t>20-06-2021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2BD156-9E19-499B-93C8-DA79E30EE92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143000"/>
            <a:ext cx="2540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1143000"/>
            <a:ext cx="83312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E3AEBBF-195A-4E84-AED2-66FED416C44A}" type="datetimeFigureOut">
              <a:rPr lang="en-IN" smtClean="0"/>
              <a:t>20-06-2021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2BD156-9E19-499B-93C8-DA79E30EE92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E3AEBBF-195A-4E84-AED2-66FED416C44A}" type="datetimeFigureOut">
              <a:rPr lang="en-IN" smtClean="0"/>
              <a:t>20-06-2021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2BD156-9E19-499B-93C8-DA79E30EE92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E3AEBBF-195A-4E84-AED2-66FED416C44A}" type="datetimeFigureOut">
              <a:rPr lang="en-IN" smtClean="0"/>
              <a:t>20-06-2021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2BD156-9E19-499B-93C8-DA79E30EE92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E3AEBBF-195A-4E84-AED2-66FED416C44A}" type="datetimeFigureOut">
              <a:rPr lang="en-IN" smtClean="0"/>
              <a:t>20-06-2021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2BD156-9E19-499B-93C8-DA79E30EE92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508000" y="2244970"/>
            <a:ext cx="5388864"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294968" y="2244970"/>
            <a:ext cx="5389033"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4E3AEBBF-195A-4E84-AED2-66FED416C44A}" type="datetimeFigureOut">
              <a:rPr lang="en-IN" smtClean="0"/>
              <a:t>20-06-2021</a:t>
            </a:fld>
            <a:endParaRPr lang="en-IN"/>
          </a:p>
        </p:txBody>
      </p:sp>
      <p:sp>
        <p:nvSpPr>
          <p:cNvPr id="27" name="Slide Number Placeholder 26"/>
          <p:cNvSpPr>
            <a:spLocks noGrp="1"/>
          </p:cNvSpPr>
          <p:nvPr>
            <p:ph type="sldNum" sz="quarter" idx="11"/>
          </p:nvPr>
        </p:nvSpPr>
        <p:spPr/>
        <p:txBody>
          <a:bodyPr rtlCol="0"/>
          <a:lstStyle/>
          <a:p>
            <a:fld id="{722BD156-9E19-499B-93C8-DA79E30EE92C}" type="slidenum">
              <a:rPr lang="en-IN" smtClean="0"/>
              <a:t>‹#›</a:t>
            </a:fld>
            <a:endParaRPr lang="en-IN"/>
          </a:p>
        </p:txBody>
      </p:sp>
      <p:sp>
        <p:nvSpPr>
          <p:cNvPr id="28" name="Footer Placeholder 27"/>
          <p:cNvSpPr>
            <a:spLocks noGrp="1"/>
          </p:cNvSpPr>
          <p:nvPr>
            <p:ph type="ftr" sz="quarter" idx="12"/>
          </p:nvPr>
        </p:nvSpPr>
        <p:spPr/>
        <p:txBody>
          <a:bodyPr rtlCol="0"/>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8778240" y="612648"/>
            <a:ext cx="1276352" cy="457200"/>
          </a:xfrm>
        </p:spPr>
        <p:txBody>
          <a:bodyPr/>
          <a:lstStyle/>
          <a:p>
            <a:fld id="{4E3AEBBF-195A-4E84-AED2-66FED416C44A}" type="datetimeFigureOut">
              <a:rPr lang="en-IN" smtClean="0"/>
              <a:t>20-06-2021</a:t>
            </a:fld>
            <a:endParaRPr lang="en-IN"/>
          </a:p>
        </p:txBody>
      </p:sp>
      <p:sp>
        <p:nvSpPr>
          <p:cNvPr id="4" name="Footer Placeholder 3"/>
          <p:cNvSpPr>
            <a:spLocks noGrp="1"/>
          </p:cNvSpPr>
          <p:nvPr>
            <p:ph type="ftr" sz="quarter" idx="11"/>
          </p:nvPr>
        </p:nvSpPr>
        <p:spPr>
          <a:xfrm>
            <a:off x="7010400" y="612648"/>
            <a:ext cx="1767840" cy="457200"/>
          </a:xfrm>
        </p:spPr>
        <p:txBody>
          <a:bodyPr/>
          <a:lstStyle/>
          <a:p>
            <a:endParaRPr lang="en-IN"/>
          </a:p>
        </p:txBody>
      </p:sp>
      <p:sp>
        <p:nvSpPr>
          <p:cNvPr id="5" name="Slide Number Placeholder 4"/>
          <p:cNvSpPr>
            <a:spLocks noGrp="1"/>
          </p:cNvSpPr>
          <p:nvPr>
            <p:ph type="sldNum" sz="quarter" idx="12"/>
          </p:nvPr>
        </p:nvSpPr>
        <p:spPr>
          <a:xfrm>
            <a:off x="10899648" y="2272"/>
            <a:ext cx="1016000" cy="365760"/>
          </a:xfrm>
        </p:spPr>
        <p:txBody>
          <a:bodyPr/>
          <a:lstStyle/>
          <a:p>
            <a:fld id="{722BD156-9E19-499B-93C8-DA79E30EE92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3AEBBF-195A-4E84-AED2-66FED416C44A}" type="datetimeFigureOut">
              <a:rPr lang="en-IN" smtClean="0"/>
              <a:t>20-06-2021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2BD156-9E19-499B-93C8-DA79E30EE92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7137995" y="2010727"/>
            <a:ext cx="451104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E3AEBBF-195A-4E84-AED2-66FED416C44A}" type="datetimeFigureOut">
              <a:rPr lang="en-IN" smtClean="0"/>
              <a:t>20-06-2021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2BD156-9E19-499B-93C8-DA79E30EE92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E3AEBBF-195A-4E84-AED2-66FED416C44A}" type="datetimeFigureOut">
              <a:rPr lang="en-IN" smtClean="0"/>
              <a:t>20-06-2021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2BD156-9E19-499B-93C8-DA79E30EE92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4E3AEBBF-195A-4E84-AED2-66FED416C44A}" type="datetimeFigureOut">
              <a:rPr lang="en-IN" smtClean="0"/>
              <a:t>20-06-2021</a:t>
            </a:fld>
            <a:endParaRPr lang="en-IN"/>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IN"/>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722BD156-9E19-499B-93C8-DA79E30EE92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4258" r:id="rId1"/>
    <p:sldLayoutId id="2147484259" r:id="rId2"/>
    <p:sldLayoutId id="2147484260" r:id="rId3"/>
    <p:sldLayoutId id="2147484261" r:id="rId4"/>
    <p:sldLayoutId id="2147484262" r:id="rId5"/>
    <p:sldLayoutId id="2147484263" r:id="rId6"/>
    <p:sldLayoutId id="2147484264" r:id="rId7"/>
    <p:sldLayoutId id="2147484265" r:id="rId8"/>
    <p:sldLayoutId id="2147484266" r:id="rId9"/>
    <p:sldLayoutId id="2147484267" r:id="rId10"/>
    <p:sldLayoutId id="2147484268"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2">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2ADF19-4825-466F-98E9-95FE13EB7658}"/>
              </a:ext>
            </a:extLst>
          </p:cNvPr>
          <p:cNvSpPr>
            <a:spLocks noGrp="1"/>
          </p:cNvSpPr>
          <p:nvPr>
            <p:ph type="ctrTitle"/>
          </p:nvPr>
        </p:nvSpPr>
        <p:spPr>
          <a:xfrm>
            <a:off x="838200" y="365126"/>
            <a:ext cx="10515600" cy="1325563"/>
          </a:xfrm>
        </p:spPr>
        <p:txBody>
          <a:bodyPr vert="horz" lIns="91440" tIns="45720" rIns="91440" bIns="45720" rtlCol="0" anchor="ctr">
            <a:normAutofit/>
          </a:bodyPr>
          <a:lstStyle/>
          <a:p>
            <a:pPr algn="l"/>
            <a:r>
              <a:rPr lang="en-US" sz="4400" kern="1200" dirty="0">
                <a:solidFill>
                  <a:schemeClr val="tx1"/>
                </a:solidFill>
                <a:latin typeface="Aharoni" panose="02010803020104030203" pitchFamily="2" charset="-79"/>
                <a:cs typeface="Aharoni" panose="02010803020104030203" pitchFamily="2" charset="-79"/>
              </a:rPr>
              <a:t>MEDICINES &amp; SIDE EFFECT ANALYSIS</a:t>
            </a:r>
          </a:p>
        </p:txBody>
      </p:sp>
      <p:sp>
        <p:nvSpPr>
          <p:cNvPr id="3" name="Subtitle 2">
            <a:extLst>
              <a:ext uri="{FF2B5EF4-FFF2-40B4-BE49-F238E27FC236}">
                <a16:creationId xmlns:a16="http://schemas.microsoft.com/office/drawing/2014/main" id="{1F4433C7-C4BE-4D15-8832-EBC7E10B398E}"/>
              </a:ext>
            </a:extLst>
          </p:cNvPr>
          <p:cNvSpPr>
            <a:spLocks noGrp="1"/>
          </p:cNvSpPr>
          <p:nvPr>
            <p:ph type="subTitle" idx="1"/>
          </p:nvPr>
        </p:nvSpPr>
        <p:spPr>
          <a:xfrm>
            <a:off x="838201" y="2010833"/>
            <a:ext cx="5096935" cy="4166130"/>
          </a:xfrm>
        </p:spPr>
        <p:txBody>
          <a:bodyPr vert="horz" lIns="91440" tIns="45720" rIns="91440" bIns="45720" rtlCol="0">
            <a:normAutofit/>
          </a:bodyPr>
          <a:lstStyle/>
          <a:p>
            <a:pPr indent="-228600" algn="l">
              <a:buFont typeface="Arial" panose="020B0604020202020204" pitchFamily="34" charset="0"/>
              <a:buChar char="•"/>
            </a:pPr>
            <a:r>
              <a:rPr lang="en-US" sz="2500" b="1" i="1" dirty="0"/>
              <a:t>TEAM</a:t>
            </a:r>
          </a:p>
          <a:p>
            <a:pPr indent="-228600" algn="l">
              <a:buFont typeface="Arial" panose="020B0604020202020204" pitchFamily="34" charset="0"/>
              <a:buChar char="•"/>
            </a:pPr>
            <a:r>
              <a:rPr lang="en-US" sz="2000" dirty="0"/>
              <a:t>LOKESH.P</a:t>
            </a:r>
          </a:p>
          <a:p>
            <a:pPr indent="-228600" algn="l">
              <a:buFont typeface="Arial" panose="020B0604020202020204" pitchFamily="34" charset="0"/>
              <a:buChar char="•"/>
            </a:pPr>
            <a:r>
              <a:rPr lang="en-US" sz="2000" dirty="0"/>
              <a:t>K.B. TIRUMALA RAYA</a:t>
            </a:r>
          </a:p>
          <a:p>
            <a:pPr indent="-228600" algn="l">
              <a:buFont typeface="Arial" panose="020B0604020202020204" pitchFamily="34" charset="0"/>
              <a:buChar char="•"/>
            </a:pPr>
            <a:r>
              <a:rPr lang="en-US" sz="2000" dirty="0"/>
              <a:t>ARPIT JAIN</a:t>
            </a:r>
          </a:p>
          <a:p>
            <a:pPr indent="-228600" algn="l">
              <a:buFont typeface="Arial" panose="020B0604020202020204" pitchFamily="34" charset="0"/>
              <a:buChar char="•"/>
            </a:pPr>
            <a:r>
              <a:rPr lang="en-US" sz="2000" dirty="0"/>
              <a:t>ARUNA.Y</a:t>
            </a:r>
          </a:p>
          <a:p>
            <a:pPr indent="-228600" algn="l">
              <a:buFont typeface="Arial" panose="020B0604020202020204" pitchFamily="34" charset="0"/>
              <a:buChar char="•"/>
            </a:pPr>
            <a:r>
              <a:rPr lang="en-US" sz="2000" dirty="0"/>
              <a:t>PAVITHRA.G</a:t>
            </a:r>
          </a:p>
          <a:p>
            <a:pPr indent="-228600" algn="l">
              <a:buFont typeface="Arial" panose="020B0604020202020204" pitchFamily="34" charset="0"/>
              <a:buChar char="•"/>
            </a:pPr>
            <a:r>
              <a:rPr lang="en-US" sz="2000" dirty="0"/>
              <a:t>SANDHYA RANI</a:t>
            </a:r>
          </a:p>
          <a:p>
            <a:pPr indent="-228600" algn="l">
              <a:buFont typeface="Arial" panose="020B0604020202020204" pitchFamily="34" charset="0"/>
              <a:buChar char="•"/>
            </a:pPr>
            <a:r>
              <a:rPr lang="en-US" sz="2000" dirty="0"/>
              <a:t>YAMINI.R</a:t>
            </a:r>
          </a:p>
        </p:txBody>
      </p:sp>
      <p:sp>
        <p:nvSpPr>
          <p:cNvPr id="4" name="TextBox 3">
            <a:extLst>
              <a:ext uri="{FF2B5EF4-FFF2-40B4-BE49-F238E27FC236}">
                <a16:creationId xmlns:a16="http://schemas.microsoft.com/office/drawing/2014/main" id="{42010EF1-90A0-425C-8720-19A60697FC0D}"/>
              </a:ext>
            </a:extLst>
          </p:cNvPr>
          <p:cNvSpPr txBox="1"/>
          <p:nvPr/>
        </p:nvSpPr>
        <p:spPr>
          <a:xfrm>
            <a:off x="6256867" y="2010833"/>
            <a:ext cx="5096933" cy="416613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b="1" i="1" dirty="0"/>
              <a:t>FACULTY GUIDE</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VINOD</a:t>
            </a:r>
          </a:p>
          <a:p>
            <a:pPr indent="-228600">
              <a:lnSpc>
                <a:spcPct val="90000"/>
              </a:lnSpc>
              <a:spcAft>
                <a:spcPts val="600"/>
              </a:spcAft>
              <a:buFont typeface="Arial" panose="020B0604020202020204" pitchFamily="34" charset="0"/>
              <a:buChar char="•"/>
            </a:pPr>
            <a:r>
              <a:rPr lang="en-US" sz="2000" dirty="0"/>
              <a:t>HIMAVANTH</a:t>
            </a:r>
          </a:p>
        </p:txBody>
      </p:sp>
    </p:spTree>
    <p:extLst>
      <p:ext uri="{BB962C8B-B14F-4D97-AF65-F5344CB8AC3E}">
        <p14:creationId xmlns:p14="http://schemas.microsoft.com/office/powerpoint/2010/main" val="4008099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Word cloud for conditions</a:t>
            </a:r>
            <a:br>
              <a:rPr lang="en-US" dirty="0"/>
            </a:br>
            <a:endParaRPr lang="en-US" dirty="0"/>
          </a:p>
        </p:txBody>
      </p:sp>
      <p:sp>
        <p:nvSpPr>
          <p:cNvPr id="3" name="Content Placeholder 2"/>
          <p:cNvSpPr>
            <a:spLocks noGrp="1"/>
          </p:cNvSpPr>
          <p:nvPr>
            <p:ph sz="half" idx="1"/>
          </p:nvPr>
        </p:nvSpPr>
        <p:spPr>
          <a:xfrm>
            <a:off x="203200" y="512618"/>
            <a:ext cx="4618182" cy="6115829"/>
          </a:xfrm>
        </p:spPr>
        <p:txBody>
          <a:bodyPr/>
          <a:lstStyle/>
          <a:p>
            <a:r>
              <a:rPr lang="en-US" b="1" i="1" u="sng" dirty="0" err="1">
                <a:effectLst>
                  <a:outerShdw blurRad="38100" dist="38100" dir="2700000" algn="tl">
                    <a:srgbClr val="000000">
                      <a:alpha val="43137"/>
                    </a:srgbClr>
                  </a:outerShdw>
                </a:effectLst>
              </a:rPr>
              <a:t>Wordcloud</a:t>
            </a:r>
            <a:r>
              <a:rPr lang="en-US" b="1" i="1" u="sng" dirty="0">
                <a:effectLst>
                  <a:outerShdw blurRad="38100" dist="38100" dir="2700000" algn="tl">
                    <a:srgbClr val="000000">
                      <a:alpha val="43137"/>
                    </a:srgbClr>
                  </a:outerShdw>
                </a:effectLst>
              </a:rPr>
              <a:t> for conditions</a:t>
            </a:r>
          </a:p>
          <a:p>
            <a:endParaRPr lang="en-US" b="1" i="1" u="sng" dirty="0">
              <a:effectLst>
                <a:outerShdw blurRad="38100" dist="38100" dir="2700000" algn="tl">
                  <a:srgbClr val="000000">
                    <a:alpha val="43137"/>
                  </a:srgbClr>
                </a:outerShdw>
              </a:effectLst>
            </a:endParaRPr>
          </a:p>
          <a:p>
            <a:endParaRPr lang="en-US" b="1" i="1" u="sng"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81A49717-BE27-4291-9572-F0D6F4623C94}"/>
              </a:ext>
            </a:extLst>
          </p:cNvPr>
          <p:cNvSpPr txBox="1"/>
          <p:nvPr/>
        </p:nvSpPr>
        <p:spPr>
          <a:xfrm>
            <a:off x="675249" y="2124222"/>
            <a:ext cx="4488729" cy="1200329"/>
          </a:xfrm>
          <a:prstGeom prst="rect">
            <a:avLst/>
          </a:prstGeom>
          <a:noFill/>
        </p:spPr>
        <p:txBody>
          <a:bodyPr wrap="none" rtlCol="0">
            <a:spAutoFit/>
          </a:bodyPr>
          <a:lstStyle/>
          <a:p>
            <a:pPr marL="285750" indent="-285750">
              <a:buFont typeface="Wingdings" panose="05000000000000000000" pitchFamily="2" charset="2"/>
              <a:buChar char="Ø"/>
            </a:pPr>
            <a:r>
              <a:rPr lang="en-US" dirty="0"/>
              <a:t>In this image we can see word cloud for</a:t>
            </a:r>
          </a:p>
          <a:p>
            <a:r>
              <a:rPr lang="en-US" dirty="0"/>
              <a:t>     conditions with respect to drugs.</a:t>
            </a:r>
          </a:p>
          <a:p>
            <a:endParaRPr lang="en-US" dirty="0"/>
          </a:p>
          <a:p>
            <a:endParaRPr lang="en-IN" dirty="0"/>
          </a:p>
        </p:txBody>
      </p:sp>
      <p:pic>
        <p:nvPicPr>
          <p:cNvPr id="1026" name="Picture 2">
            <a:extLst>
              <a:ext uri="{FF2B5EF4-FFF2-40B4-BE49-F238E27FC236}">
                <a16:creationId xmlns:a16="http://schemas.microsoft.com/office/drawing/2014/main" id="{2483A22D-A2BC-456F-9704-24E86E03ED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4006" y="68695"/>
            <a:ext cx="6934794" cy="678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308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1BB62292-BCA1-46CE-8840-02FF60F93A6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39261" y="1225818"/>
            <a:ext cx="10308456" cy="3990864"/>
          </a:xfrm>
        </p:spPr>
      </p:pic>
      <p:sp>
        <p:nvSpPr>
          <p:cNvPr id="11" name="TextBox 10">
            <a:extLst>
              <a:ext uri="{FF2B5EF4-FFF2-40B4-BE49-F238E27FC236}">
                <a16:creationId xmlns:a16="http://schemas.microsoft.com/office/drawing/2014/main" id="{A63C9E5C-C62A-431D-B1BB-6F96B97EBB96}"/>
              </a:ext>
            </a:extLst>
          </p:cNvPr>
          <p:cNvSpPr txBox="1"/>
          <p:nvPr/>
        </p:nvSpPr>
        <p:spPr>
          <a:xfrm>
            <a:off x="542965" y="456378"/>
            <a:ext cx="8283101" cy="769441"/>
          </a:xfrm>
          <a:prstGeom prst="rect">
            <a:avLst/>
          </a:prstGeom>
          <a:noFill/>
        </p:spPr>
        <p:txBody>
          <a:bodyPr wrap="none" rtlCol="0">
            <a:spAutoFit/>
          </a:bodyPr>
          <a:lstStyle/>
          <a:p>
            <a:r>
              <a:rPr lang="en-US" sz="4400" i="1" dirty="0">
                <a:latin typeface="Calibri" panose="020F0502020204030204" pitchFamily="34" charset="0"/>
                <a:cs typeface="Calibri" panose="020F0502020204030204" pitchFamily="34" charset="0"/>
              </a:rPr>
              <a:t>REMOVING ALL UNWANTED DATA:</a:t>
            </a:r>
            <a:endParaRPr lang="en-IN" sz="4400" i="1"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A542C6CB-9A07-4F92-B166-D976030EB8F6}"/>
              </a:ext>
            </a:extLst>
          </p:cNvPr>
          <p:cNvSpPr txBox="1"/>
          <p:nvPr/>
        </p:nvSpPr>
        <p:spPr>
          <a:xfrm>
            <a:off x="548194" y="5216682"/>
            <a:ext cx="10199523" cy="830997"/>
          </a:xfrm>
          <a:prstGeom prst="rect">
            <a:avLst/>
          </a:prstGeom>
          <a:noFill/>
        </p:spPr>
        <p:txBody>
          <a:bodyPr wrap="none" rtlCol="0">
            <a:spAutoFit/>
          </a:bodyPr>
          <a:lstStyle/>
          <a:p>
            <a:pPr marL="285750" indent="-285750">
              <a:buFont typeface="Wingdings" panose="05000000000000000000" pitchFamily="2" charset="2"/>
              <a:buChar char="§"/>
            </a:pPr>
            <a:r>
              <a:rPr lang="en-US" sz="2400" dirty="0">
                <a:latin typeface="Calibri" panose="020F0502020204030204" pitchFamily="34" charset="0"/>
                <a:cs typeface="Calibri" panose="020F0502020204030204" pitchFamily="34" charset="0"/>
              </a:rPr>
              <a:t>Here we removed all the punctuations, numbers by applying lambda function.</a:t>
            </a:r>
          </a:p>
          <a:p>
            <a:pPr marL="285750" indent="-285750">
              <a:buFont typeface="Wingdings" panose="05000000000000000000" pitchFamily="2" charset="2"/>
              <a:buChar char="§"/>
            </a:pPr>
            <a:r>
              <a:rPr lang="en-US" sz="2400" dirty="0">
                <a:latin typeface="Calibri" panose="020F0502020204030204" pitchFamily="34" charset="0"/>
                <a:cs typeface="Calibri" panose="020F0502020204030204" pitchFamily="34" charset="0"/>
              </a:rPr>
              <a:t>And we converted all the reviews into lower case for better results.</a:t>
            </a:r>
          </a:p>
        </p:txBody>
      </p:sp>
    </p:spTree>
    <p:extLst>
      <p:ext uri="{BB962C8B-B14F-4D97-AF65-F5344CB8AC3E}">
        <p14:creationId xmlns:p14="http://schemas.microsoft.com/office/powerpoint/2010/main" val="3832942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9DB284F-30E7-493E-B2DD-AB71531951D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64234" y="1189221"/>
            <a:ext cx="11113477" cy="4086164"/>
          </a:xfrm>
        </p:spPr>
      </p:pic>
      <p:sp>
        <p:nvSpPr>
          <p:cNvPr id="7" name="TextBox 6">
            <a:extLst>
              <a:ext uri="{FF2B5EF4-FFF2-40B4-BE49-F238E27FC236}">
                <a16:creationId xmlns:a16="http://schemas.microsoft.com/office/drawing/2014/main" id="{F2681BD7-2997-4FAD-B967-D6D4DD9EEFC3}"/>
              </a:ext>
            </a:extLst>
          </p:cNvPr>
          <p:cNvSpPr txBox="1"/>
          <p:nvPr/>
        </p:nvSpPr>
        <p:spPr>
          <a:xfrm>
            <a:off x="3657601" y="358224"/>
            <a:ext cx="4424481" cy="830997"/>
          </a:xfrm>
          <a:prstGeom prst="rect">
            <a:avLst/>
          </a:prstGeom>
          <a:noFill/>
        </p:spPr>
        <p:txBody>
          <a:bodyPr wrap="none" rtlCol="0">
            <a:spAutoFit/>
          </a:bodyPr>
          <a:lstStyle/>
          <a:p>
            <a:pPr algn="ctr"/>
            <a:r>
              <a:rPr lang="en-US" sz="4800" dirty="0">
                <a:latin typeface="Calibri" panose="020F0502020204030204" pitchFamily="34" charset="0"/>
                <a:cs typeface="Calibri" panose="020F0502020204030204" pitchFamily="34" charset="0"/>
              </a:rPr>
              <a:t>LEMMITIZATION:</a:t>
            </a:r>
            <a:endParaRPr lang="en-IN" sz="4800"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BD3F45D8-A570-4863-9DC6-51AACB7A16FE}"/>
              </a:ext>
            </a:extLst>
          </p:cNvPr>
          <p:cNvSpPr txBox="1"/>
          <p:nvPr/>
        </p:nvSpPr>
        <p:spPr>
          <a:xfrm>
            <a:off x="683901" y="5458265"/>
            <a:ext cx="10674141" cy="830997"/>
          </a:xfrm>
          <a:prstGeom prst="rect">
            <a:avLst/>
          </a:prstGeom>
          <a:noFill/>
        </p:spPr>
        <p:txBody>
          <a:bodyPr wrap="none" rtlCol="0">
            <a:spAutoFit/>
          </a:bodyPr>
          <a:lstStyle/>
          <a:p>
            <a:pPr marL="285750" indent="-285750">
              <a:buFont typeface="Wingdings" panose="05000000000000000000" pitchFamily="2" charset="2"/>
              <a:buChar char="ü"/>
            </a:pPr>
            <a:r>
              <a:rPr lang="en-US" sz="2400" dirty="0">
                <a:latin typeface="Calibri" panose="020F0502020204030204" pitchFamily="34" charset="0"/>
                <a:cs typeface="Calibri" panose="020F0502020204030204" pitchFamily="34" charset="0"/>
              </a:rPr>
              <a:t>Here we used lemmatization technique in order to remove all unnecessary words.</a:t>
            </a:r>
          </a:p>
          <a:p>
            <a:pPr marL="285750" indent="-285750">
              <a:buFont typeface="Wingdings" panose="05000000000000000000" pitchFamily="2" charset="2"/>
              <a:buChar char="ü"/>
            </a:pPr>
            <a:r>
              <a:rPr lang="en-US" sz="2400" dirty="0">
                <a:latin typeface="Calibri" panose="020F0502020204030204" pitchFamily="34" charset="0"/>
                <a:cs typeface="Calibri" panose="020F0502020204030204" pitchFamily="34" charset="0"/>
              </a:rPr>
              <a:t>And by importing </a:t>
            </a:r>
            <a:r>
              <a:rPr lang="en-US" sz="2400" dirty="0" err="1">
                <a:latin typeface="Calibri" panose="020F0502020204030204" pitchFamily="34" charset="0"/>
                <a:cs typeface="Calibri" panose="020F0502020204030204" pitchFamily="34" charset="0"/>
              </a:rPr>
              <a:t>stopwords</a:t>
            </a:r>
            <a:r>
              <a:rPr lang="en-US" sz="2400" dirty="0">
                <a:latin typeface="Calibri" panose="020F0502020204030204" pitchFamily="34" charset="0"/>
                <a:cs typeface="Calibri" panose="020F0502020204030204" pitchFamily="34" charset="0"/>
              </a:rPr>
              <a:t> we removed all the stop words in reviews.</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0102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63D6B28-9DCC-4270-BACE-C42714646615}"/>
              </a:ext>
            </a:extLst>
          </p:cNvPr>
          <p:cNvPicPr>
            <a:picLocks noGrp="1" noChangeAspect="1"/>
          </p:cNvPicPr>
          <p:nvPr>
            <p:ph sz="half" idx="1"/>
          </p:nvPr>
        </p:nvPicPr>
        <p:blipFill>
          <a:blip r:embed="rId2"/>
          <a:stretch>
            <a:fillRect/>
          </a:stretch>
        </p:blipFill>
        <p:spPr>
          <a:xfrm>
            <a:off x="6572250" y="676275"/>
            <a:ext cx="5619750" cy="5505450"/>
          </a:xfrm>
          <a:prstGeom prst="rect">
            <a:avLst/>
          </a:prstGeom>
        </p:spPr>
      </p:pic>
      <p:sp>
        <p:nvSpPr>
          <p:cNvPr id="6" name="TextBox 5">
            <a:extLst>
              <a:ext uri="{FF2B5EF4-FFF2-40B4-BE49-F238E27FC236}">
                <a16:creationId xmlns:a16="http://schemas.microsoft.com/office/drawing/2014/main" id="{6C127480-B557-4ACE-9FFB-C939E6AC947E}"/>
              </a:ext>
            </a:extLst>
          </p:cNvPr>
          <p:cNvSpPr txBox="1"/>
          <p:nvPr/>
        </p:nvSpPr>
        <p:spPr>
          <a:xfrm>
            <a:off x="520505" y="900332"/>
            <a:ext cx="5756512" cy="646331"/>
          </a:xfrm>
          <a:prstGeom prst="rect">
            <a:avLst/>
          </a:prstGeom>
          <a:noFill/>
        </p:spPr>
        <p:txBody>
          <a:bodyPr wrap="none" rtlCol="0">
            <a:spAutoFit/>
          </a:bodyPr>
          <a:lstStyle/>
          <a:p>
            <a:r>
              <a:rPr lang="en-US" sz="3600" b="1" dirty="0">
                <a:latin typeface="Calibri" panose="020F0502020204030204" pitchFamily="34" charset="0"/>
                <a:cs typeface="Calibri" panose="020F0502020204030204" pitchFamily="34" charset="0"/>
              </a:rPr>
              <a:t>WORD CLOUD FOR REVIEWS:</a:t>
            </a:r>
            <a:endParaRPr lang="en-IN" sz="3600"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C4DBB5D0-05C3-4143-B830-36CC41126731}"/>
              </a:ext>
            </a:extLst>
          </p:cNvPr>
          <p:cNvSpPr txBox="1"/>
          <p:nvPr/>
        </p:nvSpPr>
        <p:spPr>
          <a:xfrm>
            <a:off x="355472" y="1969477"/>
            <a:ext cx="6170151" cy="707886"/>
          </a:xfrm>
          <a:prstGeom prst="rect">
            <a:avLst/>
          </a:prstGeom>
          <a:noFill/>
        </p:spPr>
        <p:txBody>
          <a:bodyPr wrap="none" rtlCol="0">
            <a:spAutoFit/>
          </a:bodyPr>
          <a:lstStyle/>
          <a:p>
            <a:pPr marL="285750" indent="-285750">
              <a:buFont typeface="Courier New" panose="02070309020205020404" pitchFamily="49" charset="0"/>
              <a:buChar char="o"/>
            </a:pPr>
            <a:r>
              <a:rPr lang="en-US" sz="2000" dirty="0">
                <a:latin typeface="Calibri" panose="020F0502020204030204" pitchFamily="34" charset="0"/>
                <a:cs typeface="Calibri" panose="020F0502020204030204" pitchFamily="34" charset="0"/>
              </a:rPr>
              <a:t>This is the word cloud after removing all stop words,</a:t>
            </a:r>
          </a:p>
          <a:p>
            <a:r>
              <a:rPr lang="en-US" sz="2000" dirty="0">
                <a:latin typeface="Calibri" panose="020F0502020204030204" pitchFamily="34" charset="0"/>
                <a:cs typeface="Calibri" panose="020F0502020204030204" pitchFamily="34" charset="0"/>
              </a:rPr>
              <a:t>      punctuations, special characters, </a:t>
            </a:r>
            <a:r>
              <a:rPr lang="en-US" sz="2000" dirty="0" err="1">
                <a:latin typeface="Calibri" panose="020F0502020204030204" pitchFamily="34" charset="0"/>
                <a:cs typeface="Calibri" panose="020F0502020204030204" pitchFamily="34" charset="0"/>
              </a:rPr>
              <a:t>unneccessary</a:t>
            </a:r>
            <a:r>
              <a:rPr lang="en-US" sz="2000" dirty="0">
                <a:latin typeface="Calibri" panose="020F0502020204030204" pitchFamily="34" charset="0"/>
                <a:cs typeface="Calibri" panose="020F0502020204030204" pitchFamily="34" charset="0"/>
              </a:rPr>
              <a:t> words.</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695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A7D3-C888-40A4-A59B-78975FDA6C52}"/>
              </a:ext>
            </a:extLst>
          </p:cNvPr>
          <p:cNvSpPr>
            <a:spLocks noGrp="1"/>
          </p:cNvSpPr>
          <p:nvPr>
            <p:ph type="title"/>
          </p:nvPr>
        </p:nvSpPr>
        <p:spPr>
          <a:xfrm>
            <a:off x="429064" y="609600"/>
            <a:ext cx="10972800" cy="1066800"/>
          </a:xfrm>
        </p:spPr>
        <p:txBody>
          <a:bodyPr/>
          <a:lstStyle/>
          <a:p>
            <a:r>
              <a:rPr lang="en-US" dirty="0"/>
              <a:t>PIE CHART FOR RATINGS:</a:t>
            </a:r>
            <a:endParaRPr lang="en-IN" dirty="0"/>
          </a:p>
        </p:txBody>
      </p:sp>
      <p:pic>
        <p:nvPicPr>
          <p:cNvPr id="12" name="Content Placeholder 11">
            <a:extLst>
              <a:ext uri="{FF2B5EF4-FFF2-40B4-BE49-F238E27FC236}">
                <a16:creationId xmlns:a16="http://schemas.microsoft.com/office/drawing/2014/main" id="{9CA0DDCC-1AD4-4EBD-BC58-F53764129F7D}"/>
              </a:ext>
            </a:extLst>
          </p:cNvPr>
          <p:cNvPicPr>
            <a:picLocks noGrp="1" noChangeAspect="1"/>
          </p:cNvPicPr>
          <p:nvPr>
            <p:ph idx="1"/>
          </p:nvPr>
        </p:nvPicPr>
        <p:blipFill>
          <a:blip r:embed="rId2"/>
          <a:stretch>
            <a:fillRect/>
          </a:stretch>
        </p:blipFill>
        <p:spPr>
          <a:xfrm>
            <a:off x="6140547" y="1507588"/>
            <a:ext cx="5261317" cy="5019821"/>
          </a:xfrm>
          <a:prstGeom prst="rect">
            <a:avLst/>
          </a:prstGeom>
        </p:spPr>
      </p:pic>
      <p:sp>
        <p:nvSpPr>
          <p:cNvPr id="14" name="TextBox 13">
            <a:extLst>
              <a:ext uri="{FF2B5EF4-FFF2-40B4-BE49-F238E27FC236}">
                <a16:creationId xmlns:a16="http://schemas.microsoft.com/office/drawing/2014/main" id="{A5DE6BC5-9351-4408-B5D9-9ED4F8EF07C6}"/>
              </a:ext>
            </a:extLst>
          </p:cNvPr>
          <p:cNvSpPr txBox="1"/>
          <p:nvPr/>
        </p:nvSpPr>
        <p:spPr>
          <a:xfrm>
            <a:off x="745588" y="2039815"/>
            <a:ext cx="5331909" cy="1980863"/>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dirty="0"/>
              <a:t>Here we have prepared  a pie chart based on</a:t>
            </a:r>
          </a:p>
          <a:p>
            <a:pPr>
              <a:lnSpc>
                <a:spcPct val="150000"/>
              </a:lnSpc>
            </a:pPr>
            <a:r>
              <a:rPr lang="en-US" dirty="0"/>
              <a:t>     values of ratings. </a:t>
            </a:r>
          </a:p>
          <a:p>
            <a:endParaRPr lang="en-US" dirty="0"/>
          </a:p>
          <a:p>
            <a:pPr marL="285750" indent="-285750">
              <a:lnSpc>
                <a:spcPct val="150000"/>
              </a:lnSpc>
              <a:buFont typeface="Arial" panose="020B0604020202020204" pitchFamily="34" charset="0"/>
              <a:buChar char="•"/>
            </a:pPr>
            <a:r>
              <a:rPr lang="en-IN" dirty="0"/>
              <a:t>As we can see most of the ratings are good with </a:t>
            </a:r>
          </a:p>
          <a:p>
            <a:pPr>
              <a:lnSpc>
                <a:spcPct val="150000"/>
              </a:lnSpc>
            </a:pPr>
            <a:r>
              <a:rPr lang="en-IN" dirty="0"/>
              <a:t>     an average of 8,9 and 10.</a:t>
            </a:r>
            <a:endParaRPr lang="en-US" dirty="0"/>
          </a:p>
        </p:txBody>
      </p:sp>
    </p:spTree>
    <p:extLst>
      <p:ext uri="{BB962C8B-B14F-4D97-AF65-F5344CB8AC3E}">
        <p14:creationId xmlns:p14="http://schemas.microsoft.com/office/powerpoint/2010/main" val="1333863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E9AA1-981B-4E2A-9B10-BD5488B10BC5}"/>
              </a:ext>
            </a:extLst>
          </p:cNvPr>
          <p:cNvSpPr>
            <a:spLocks noGrp="1"/>
          </p:cNvSpPr>
          <p:nvPr>
            <p:ph type="title"/>
          </p:nvPr>
        </p:nvSpPr>
        <p:spPr>
          <a:xfrm>
            <a:off x="609600" y="609600"/>
            <a:ext cx="10972800" cy="1066800"/>
          </a:xfrm>
        </p:spPr>
        <p:txBody>
          <a:bodyPr/>
          <a:lstStyle/>
          <a:p>
            <a:r>
              <a:rPr lang="en-US" dirty="0"/>
              <a:t>SENTIMENTAL ANALYSIS:</a:t>
            </a:r>
            <a:endParaRPr lang="en-IN" dirty="0"/>
          </a:p>
        </p:txBody>
      </p:sp>
      <p:pic>
        <p:nvPicPr>
          <p:cNvPr id="1026" name="Picture 2">
            <a:extLst>
              <a:ext uri="{FF2B5EF4-FFF2-40B4-BE49-F238E27FC236}">
                <a16:creationId xmlns:a16="http://schemas.microsoft.com/office/drawing/2014/main" id="{8D021D3A-AB7D-43DC-A771-88D68AA63A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1338776"/>
            <a:ext cx="5874031" cy="49096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F5F6460-3578-4098-9EA1-C457250160DE}"/>
              </a:ext>
            </a:extLst>
          </p:cNvPr>
          <p:cNvSpPr txBox="1"/>
          <p:nvPr/>
        </p:nvSpPr>
        <p:spPr>
          <a:xfrm>
            <a:off x="361071" y="1672663"/>
            <a:ext cx="5734929" cy="5078313"/>
          </a:xfrm>
          <a:prstGeom prst="rect">
            <a:avLst/>
          </a:prstGeom>
          <a:noFill/>
        </p:spPr>
        <p:txBody>
          <a:bodyPr wrap="square" rtlCol="0">
            <a:spAutoFit/>
          </a:bodyPr>
          <a:lstStyle/>
          <a:p>
            <a:pPr marL="285750" indent="-285750">
              <a:buFont typeface="Wingdings" panose="05000000000000000000" pitchFamily="2" charset="2"/>
              <a:buChar char="q"/>
            </a:pPr>
            <a:r>
              <a:rPr lang="en-US" dirty="0"/>
              <a:t>Here we applied sentimental label to get positive,</a:t>
            </a:r>
          </a:p>
          <a:p>
            <a:r>
              <a:rPr lang="en-US" dirty="0"/>
              <a:t>     negative and neutral as results for ratings.</a:t>
            </a:r>
          </a:p>
          <a:p>
            <a:endParaRPr lang="en-US" dirty="0"/>
          </a:p>
          <a:p>
            <a:pPr marL="285750" indent="-285750">
              <a:buFont typeface="Wingdings" panose="05000000000000000000" pitchFamily="2" charset="2"/>
              <a:buChar char="q"/>
            </a:pPr>
            <a:r>
              <a:rPr lang="en-US" dirty="0"/>
              <a:t> If ratings are &gt;= 8 then the analysis will give  positive sentiment.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If ratings are &gt;= 4 then the analysis will give  neutral sentiment.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If ratings are &lt;4 then the analysis will give </a:t>
            </a:r>
          </a:p>
          <a:p>
            <a:r>
              <a:rPr lang="en-US" dirty="0"/>
              <a:t>     negative sentiment.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178476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78CD4-B7EF-4648-9944-BBBE178F52AA}"/>
              </a:ext>
            </a:extLst>
          </p:cNvPr>
          <p:cNvSpPr>
            <a:spLocks noGrp="1"/>
          </p:cNvSpPr>
          <p:nvPr>
            <p:ph type="title"/>
          </p:nvPr>
        </p:nvSpPr>
        <p:spPr/>
        <p:txBody>
          <a:bodyPr/>
          <a:lstStyle/>
          <a:p>
            <a:r>
              <a:rPr lang="en-US" dirty="0"/>
              <a:t>FINAL DATASET:</a:t>
            </a:r>
            <a:endParaRPr lang="en-IN" dirty="0"/>
          </a:p>
        </p:txBody>
      </p:sp>
      <p:pic>
        <p:nvPicPr>
          <p:cNvPr id="5" name="Content Placeholder 4">
            <a:extLst>
              <a:ext uri="{FF2B5EF4-FFF2-40B4-BE49-F238E27FC236}">
                <a16:creationId xmlns:a16="http://schemas.microsoft.com/office/drawing/2014/main" id="{06E10991-1D4F-46D1-BB77-967C6F838F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940" y="2053883"/>
            <a:ext cx="10536120" cy="4334493"/>
          </a:xfrm>
        </p:spPr>
      </p:pic>
    </p:spTree>
    <p:extLst>
      <p:ext uri="{BB962C8B-B14F-4D97-AF65-F5344CB8AC3E}">
        <p14:creationId xmlns:p14="http://schemas.microsoft.com/office/powerpoint/2010/main" val="3871257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9">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24AA4C-349F-4836-9412-CF171E4A0289}"/>
              </a:ext>
            </a:extLst>
          </p:cNvPr>
          <p:cNvSpPr>
            <a:spLocks noGrp="1"/>
          </p:cNvSpPr>
          <p:nvPr>
            <p:ph type="ctrTitle"/>
          </p:nvPr>
        </p:nvSpPr>
        <p:spPr>
          <a:xfrm>
            <a:off x="1848466" y="3298722"/>
            <a:ext cx="8495071" cy="1784402"/>
          </a:xfrm>
        </p:spPr>
        <p:txBody>
          <a:bodyPr anchor="b">
            <a:normAutofit/>
          </a:bodyPr>
          <a:lstStyle/>
          <a:p>
            <a:pPr algn="ctr"/>
            <a:r>
              <a:rPr lang="en-US" dirty="0">
                <a:solidFill>
                  <a:srgbClr val="FFFFFF"/>
                </a:solidFill>
              </a:rPr>
              <a:t>THANK YOU</a:t>
            </a:r>
            <a:endParaRPr lang="en-IN" dirty="0">
              <a:solidFill>
                <a:srgbClr val="FFFFFF"/>
              </a:solidFill>
            </a:endParaRPr>
          </a:p>
        </p:txBody>
      </p:sp>
      <p:sp>
        <p:nvSpPr>
          <p:cNvPr id="40" name="Oval 11">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5"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1" name="Graphic 6" descr="Handshake">
            <a:extLst>
              <a:ext uri="{FF2B5EF4-FFF2-40B4-BE49-F238E27FC236}">
                <a16:creationId xmlns:a16="http://schemas.microsoft.com/office/drawing/2014/main" id="{DDDE110E-717D-462C-AF94-F7B94C897F2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264" y="1371601"/>
            <a:ext cx="1175475" cy="1175474"/>
          </a:xfrm>
          <a:prstGeom prst="rect">
            <a:avLst/>
          </a:prstGeom>
        </p:spPr>
      </p:pic>
    </p:spTree>
    <p:extLst>
      <p:ext uri="{BB962C8B-B14F-4D97-AF65-F5344CB8AC3E}">
        <p14:creationId xmlns:p14="http://schemas.microsoft.com/office/powerpoint/2010/main" val="1958806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6E05-DE39-4709-90B2-95045747574C}"/>
              </a:ext>
            </a:extLst>
          </p:cNvPr>
          <p:cNvSpPr>
            <a:spLocks noGrp="1"/>
          </p:cNvSpPr>
          <p:nvPr>
            <p:ph type="title"/>
          </p:nvPr>
        </p:nvSpPr>
        <p:spPr>
          <a:xfrm>
            <a:off x="831849" y="190937"/>
            <a:ext cx="10515600" cy="795337"/>
          </a:xfrm>
        </p:spPr>
        <p:txBody>
          <a:bodyPr>
            <a:normAutofit fontScale="90000"/>
          </a:bodyPr>
          <a:lstStyle/>
          <a:p>
            <a:r>
              <a:rPr lang="en-US" sz="5800" dirty="0"/>
              <a:t>BUSINESS</a:t>
            </a:r>
            <a:r>
              <a:rPr lang="en-US" dirty="0"/>
              <a:t> </a:t>
            </a:r>
            <a:r>
              <a:rPr lang="en-US" sz="5800" dirty="0"/>
              <a:t>PROBLEM</a:t>
            </a:r>
            <a:endParaRPr lang="en-IN" sz="5800" dirty="0"/>
          </a:p>
        </p:txBody>
      </p:sp>
      <p:sp>
        <p:nvSpPr>
          <p:cNvPr id="3" name="Text Placeholder 2">
            <a:extLst>
              <a:ext uri="{FF2B5EF4-FFF2-40B4-BE49-F238E27FC236}">
                <a16:creationId xmlns:a16="http://schemas.microsoft.com/office/drawing/2014/main" id="{92358A07-4C77-42C7-9173-D1EB181FBFC1}"/>
              </a:ext>
            </a:extLst>
          </p:cNvPr>
          <p:cNvSpPr>
            <a:spLocks noGrp="1"/>
          </p:cNvSpPr>
          <p:nvPr>
            <p:ph type="body" idx="1"/>
          </p:nvPr>
        </p:nvSpPr>
        <p:spPr>
          <a:xfrm>
            <a:off x="831849" y="4261644"/>
            <a:ext cx="10515600" cy="3421062"/>
          </a:xfrm>
        </p:spPr>
        <p:txBody>
          <a:bodyPr>
            <a:normAutofit/>
          </a:bodyPr>
          <a:lstStyle/>
          <a:p>
            <a:pPr algn="just"/>
            <a:r>
              <a:rPr lang="en-IN">
                <a:solidFill>
                  <a:schemeClr val="tx1"/>
                </a:solidFill>
                <a:effectLst/>
                <a:latin typeface="+mj-lt"/>
                <a:ea typeface="Arial" panose="020B0604020202020204" pitchFamily="34" charset="0"/>
              </a:rPr>
              <a:t>This product could be helpful for companies like 1mg to provide detailed rating of the side effects of the product over their site. It could also be helpful for the patients who are buying drugs online to check the side effects of the drugs before buying it.</a:t>
            </a:r>
            <a:endParaRPr lang="en-IN">
              <a:solidFill>
                <a:schemeClr val="tx1"/>
              </a:solidFill>
              <a:latin typeface="+mj-lt"/>
            </a:endParaRPr>
          </a:p>
        </p:txBody>
      </p:sp>
      <p:sp>
        <p:nvSpPr>
          <p:cNvPr id="4" name="TextBox 3">
            <a:extLst>
              <a:ext uri="{FF2B5EF4-FFF2-40B4-BE49-F238E27FC236}">
                <a16:creationId xmlns:a16="http://schemas.microsoft.com/office/drawing/2014/main" id="{E8328F68-38CB-4929-A564-82DDF2B3C010}"/>
              </a:ext>
            </a:extLst>
          </p:cNvPr>
          <p:cNvSpPr txBox="1"/>
          <p:nvPr/>
        </p:nvSpPr>
        <p:spPr>
          <a:xfrm>
            <a:off x="831851" y="1283098"/>
            <a:ext cx="10201275" cy="1200329"/>
          </a:xfrm>
          <a:prstGeom prst="rect">
            <a:avLst/>
          </a:prstGeom>
          <a:noFill/>
        </p:spPr>
        <p:txBody>
          <a:bodyPr wrap="square" rtlCol="0">
            <a:spAutoFit/>
          </a:bodyPr>
          <a:lstStyle/>
          <a:p>
            <a:r>
              <a:rPr lang="en-US" sz="2400" dirty="0">
                <a:latin typeface="+mj-lt"/>
              </a:rPr>
              <a:t>THE CUSTOMERS ARE FACING AN ISSUE IN SELECTING A DRUG TO RECOVER FORM THE ILLNESS. HENCE IT IS MANDATORY TO CONSULT A DOCTOR TO GET THE CORRECT DRUG. </a:t>
            </a:r>
            <a:endParaRPr lang="en-IN" sz="2400" dirty="0">
              <a:latin typeface="+mj-lt"/>
            </a:endParaRPr>
          </a:p>
        </p:txBody>
      </p:sp>
      <p:sp>
        <p:nvSpPr>
          <p:cNvPr id="5" name="TextBox 4">
            <a:extLst>
              <a:ext uri="{FF2B5EF4-FFF2-40B4-BE49-F238E27FC236}">
                <a16:creationId xmlns:a16="http://schemas.microsoft.com/office/drawing/2014/main" id="{E6BFB4E3-8274-4964-9EB4-636357AE892D}"/>
              </a:ext>
            </a:extLst>
          </p:cNvPr>
          <p:cNvSpPr txBox="1"/>
          <p:nvPr/>
        </p:nvSpPr>
        <p:spPr>
          <a:xfrm>
            <a:off x="831849" y="2967336"/>
            <a:ext cx="8534400" cy="892552"/>
          </a:xfrm>
          <a:prstGeom prst="rect">
            <a:avLst/>
          </a:prstGeom>
          <a:noFill/>
        </p:spPr>
        <p:txBody>
          <a:bodyPr wrap="square" rtlCol="0">
            <a:spAutoFit/>
          </a:bodyPr>
          <a:lstStyle/>
          <a:p>
            <a:r>
              <a:rPr lang="en-US" sz="5200">
                <a:latin typeface="+mj-lt"/>
              </a:rPr>
              <a:t>BUSINESS OBJECTIVE</a:t>
            </a:r>
            <a:endParaRPr lang="en-IN" sz="5200">
              <a:latin typeface="+mj-lt"/>
            </a:endParaRPr>
          </a:p>
        </p:txBody>
      </p:sp>
    </p:spTree>
    <p:extLst>
      <p:ext uri="{BB962C8B-B14F-4D97-AF65-F5344CB8AC3E}">
        <p14:creationId xmlns:p14="http://schemas.microsoft.com/office/powerpoint/2010/main" val="329385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4B1C6-E1A7-4535-97A5-54AA0343792E}"/>
              </a:ext>
            </a:extLst>
          </p:cNvPr>
          <p:cNvSpPr>
            <a:spLocks noGrp="1"/>
          </p:cNvSpPr>
          <p:nvPr>
            <p:ph type="title"/>
          </p:nvPr>
        </p:nvSpPr>
        <p:spPr>
          <a:xfrm>
            <a:off x="653595" y="619126"/>
            <a:ext cx="10363200" cy="1362075"/>
          </a:xfrm>
        </p:spPr>
        <p:txBody>
          <a:bodyPr/>
          <a:lstStyle/>
          <a:p>
            <a:r>
              <a:rPr lang="en-US" dirty="0"/>
              <a:t>TOOLS AND LIBRARIES:</a:t>
            </a:r>
            <a:endParaRPr lang="en-IN" dirty="0"/>
          </a:p>
        </p:txBody>
      </p:sp>
      <p:sp>
        <p:nvSpPr>
          <p:cNvPr id="3" name="Text Placeholder 2">
            <a:extLst>
              <a:ext uri="{FF2B5EF4-FFF2-40B4-BE49-F238E27FC236}">
                <a16:creationId xmlns:a16="http://schemas.microsoft.com/office/drawing/2014/main" id="{2146F168-EEF7-46B1-80AA-B5ECE55804E2}"/>
              </a:ext>
            </a:extLst>
          </p:cNvPr>
          <p:cNvSpPr>
            <a:spLocks noGrp="1"/>
          </p:cNvSpPr>
          <p:nvPr>
            <p:ph type="body" idx="1"/>
          </p:nvPr>
        </p:nvSpPr>
        <p:spPr>
          <a:xfrm>
            <a:off x="534572" y="2014245"/>
            <a:ext cx="10743028" cy="4442825"/>
          </a:xfrm>
        </p:spPr>
        <p:txBody>
          <a:bodyPr>
            <a:normAutofit fontScale="85000" lnSpcReduction="20000"/>
          </a:bodyPr>
          <a:lstStyle/>
          <a:p>
            <a:pPr marL="114300" algn="l"/>
            <a:r>
              <a:rPr lang="en-US" sz="2400" dirty="0">
                <a:latin typeface="Calibri" panose="020F0502020204030204" pitchFamily="34" charset="0"/>
                <a:cs typeface="Calibri" panose="020F0502020204030204" pitchFamily="34" charset="0"/>
              </a:rPr>
              <a:t>Typical graphical techniques used in EDA  for our analysis are:</a:t>
            </a:r>
          </a:p>
          <a:p>
            <a:pPr marL="114300" algn="l"/>
            <a:endParaRPr lang="en-US" sz="2400" dirty="0">
              <a:latin typeface="Calibri" panose="020F0502020204030204" pitchFamily="34" charset="0"/>
              <a:cs typeface="Calibri" panose="020F0502020204030204" pitchFamily="34" charset="0"/>
            </a:endParaRPr>
          </a:p>
          <a:p>
            <a:pPr marL="457200" indent="-342900" algn="l">
              <a:buFont typeface="Wingdings" pitchFamily="2" charset="2"/>
              <a:buChar char="Ø"/>
            </a:pPr>
            <a:r>
              <a:rPr lang="en-US" sz="2400" dirty="0">
                <a:latin typeface="Calibri" panose="020F0502020204030204" pitchFamily="34" charset="0"/>
                <a:cs typeface="Calibri" panose="020F0502020204030204" pitchFamily="34" charset="0"/>
              </a:rPr>
              <a:t>HISTOGRAM :- Is a approximate representation of the distribution of numerical data</a:t>
            </a:r>
          </a:p>
          <a:p>
            <a:pPr marL="457200" indent="-342900" algn="l">
              <a:buFont typeface="Wingdings" pitchFamily="2" charset="2"/>
              <a:buChar char="Ø"/>
            </a:pPr>
            <a:r>
              <a:rPr lang="en-US" sz="2400" dirty="0">
                <a:latin typeface="Calibri" panose="020F0502020204030204" pitchFamily="34" charset="0"/>
                <a:cs typeface="Calibri" panose="020F0502020204030204" pitchFamily="34" charset="0"/>
              </a:rPr>
              <a:t>SCATTER PLOT :- Is a type of plot or mathematical diagram using Cartesian coordinates to display values  for typically 2 variables for a set of data </a:t>
            </a:r>
          </a:p>
          <a:p>
            <a:pPr marL="114300" algn="l"/>
            <a:endParaRPr lang="en-US" sz="2400" dirty="0">
              <a:latin typeface="Calibri" panose="020F0502020204030204" pitchFamily="34" charset="0"/>
              <a:cs typeface="Calibri" panose="020F0502020204030204" pitchFamily="34" charset="0"/>
            </a:endParaRPr>
          </a:p>
          <a:p>
            <a:pPr marL="114300" algn="l"/>
            <a:r>
              <a:rPr lang="en-US" sz="2400" dirty="0">
                <a:latin typeface="Calibri" panose="020F0502020204030204" pitchFamily="34" charset="0"/>
                <a:cs typeface="Calibri" panose="020F0502020204030204" pitchFamily="34" charset="0"/>
              </a:rPr>
              <a:t> we have few set of libraries , these libraries are a set of useful function that eliminates the need for writing codes from scratch</a:t>
            </a:r>
          </a:p>
          <a:p>
            <a:pPr marL="457200" indent="-342900" algn="l">
              <a:buFont typeface="Wingdings" pitchFamily="2" charset="2"/>
              <a:buChar char="Ø"/>
            </a:pPr>
            <a:r>
              <a:rPr lang="en-US" sz="2400" dirty="0">
                <a:latin typeface="Calibri" panose="020F0502020204030204" pitchFamily="34" charset="0"/>
                <a:cs typeface="Calibri" panose="020F0502020204030204" pitchFamily="34" charset="0"/>
              </a:rPr>
              <a:t>PANDAS</a:t>
            </a:r>
          </a:p>
          <a:p>
            <a:pPr marL="457200" indent="-342900" algn="l">
              <a:buFont typeface="Wingdings" pitchFamily="2" charset="2"/>
              <a:buChar char="Ø"/>
            </a:pPr>
            <a:r>
              <a:rPr lang="en-US" sz="2400" dirty="0">
                <a:latin typeface="Calibri" panose="020F0502020204030204" pitchFamily="34" charset="0"/>
                <a:cs typeface="Calibri" panose="020F0502020204030204" pitchFamily="34" charset="0"/>
              </a:rPr>
              <a:t>NUMPY</a:t>
            </a:r>
          </a:p>
          <a:p>
            <a:pPr marL="457200" indent="-342900" algn="l">
              <a:buFont typeface="Wingdings" pitchFamily="2" charset="2"/>
              <a:buChar char="Ø"/>
            </a:pPr>
            <a:r>
              <a:rPr lang="en-US" sz="2400" dirty="0">
                <a:latin typeface="Calibri" panose="020F0502020204030204" pitchFamily="34" charset="0"/>
                <a:cs typeface="Calibri" panose="020F0502020204030204" pitchFamily="34" charset="0"/>
              </a:rPr>
              <a:t>SEABORN</a:t>
            </a:r>
          </a:p>
          <a:p>
            <a:pPr marL="457200" indent="-342900" algn="l">
              <a:buFont typeface="Wingdings" pitchFamily="2" charset="2"/>
              <a:buChar char="Ø"/>
            </a:pPr>
            <a:r>
              <a:rPr lang="en-US" sz="2400" dirty="0">
                <a:latin typeface="Calibri" panose="020F0502020204030204" pitchFamily="34" charset="0"/>
                <a:cs typeface="Calibri" panose="020F0502020204030204" pitchFamily="34" charset="0"/>
              </a:rPr>
              <a:t>TEXTBLOB</a:t>
            </a:r>
          </a:p>
          <a:p>
            <a:pPr marL="457200" indent="-342900" algn="l">
              <a:buFont typeface="Wingdings" pitchFamily="2" charset="2"/>
              <a:buChar char="Ø"/>
            </a:pPr>
            <a:r>
              <a:rPr lang="en-US" sz="2400" dirty="0">
                <a:latin typeface="Calibri" panose="020F0502020204030204" pitchFamily="34" charset="0"/>
                <a:cs typeface="Calibri" panose="020F0502020204030204" pitchFamily="34" charset="0"/>
              </a:rPr>
              <a:t>PYCONTARCTIONS</a:t>
            </a:r>
          </a:p>
          <a:p>
            <a:pPr marL="457200" indent="-342900" algn="l">
              <a:buFont typeface="Wingdings" pitchFamily="2" charset="2"/>
              <a:buChar char="Ø"/>
            </a:pPr>
            <a:r>
              <a:rPr lang="en-US" sz="2400" dirty="0">
                <a:latin typeface="Calibri" panose="020F0502020204030204" pitchFamily="34" charset="0"/>
                <a:cs typeface="Calibri" panose="020F0502020204030204" pitchFamily="34" charset="0"/>
              </a:rPr>
              <a:t>WORD CLOUD</a:t>
            </a:r>
          </a:p>
          <a:p>
            <a:pPr marL="457200" indent="-342900" algn="l">
              <a:buFont typeface="Wingdings" pitchFamily="2" charset="2"/>
              <a:buChar char="Ø"/>
            </a:pPr>
            <a:r>
              <a:rPr lang="en-US" sz="2400" dirty="0">
                <a:latin typeface="Calibri" panose="020F0502020204030204" pitchFamily="34" charset="0"/>
                <a:cs typeface="Calibri" panose="020F0502020204030204" pitchFamily="34" charset="0"/>
              </a:rPr>
              <a:t>MATPLOTLIB</a:t>
            </a:r>
          </a:p>
          <a:p>
            <a:endParaRPr lang="en-IN" dirty="0"/>
          </a:p>
        </p:txBody>
      </p:sp>
    </p:spTree>
    <p:extLst>
      <p:ext uri="{BB962C8B-B14F-4D97-AF65-F5344CB8AC3E}">
        <p14:creationId xmlns:p14="http://schemas.microsoft.com/office/powerpoint/2010/main" val="1597262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1" y="635715"/>
            <a:ext cx="11142208" cy="2482136"/>
            <a:chOff x="409710" y="635715"/>
            <a:chExt cx="11142208" cy="2482136"/>
          </a:xfrm>
        </p:grpSpPr>
        <p:sp>
          <p:nvSpPr>
            <p:cNvPr id="15"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541291C-9984-46AC-BEEC-0D116EBECEFE}"/>
              </a:ext>
            </a:extLst>
          </p:cNvPr>
          <p:cNvSpPr>
            <a:spLocks noGrp="1"/>
          </p:cNvSpPr>
          <p:nvPr>
            <p:ph type="title"/>
          </p:nvPr>
        </p:nvSpPr>
        <p:spPr>
          <a:xfrm>
            <a:off x="1047280" y="759807"/>
            <a:ext cx="10306520" cy="1325563"/>
          </a:xfrm>
        </p:spPr>
        <p:txBody>
          <a:bodyPr>
            <a:normAutofit/>
          </a:bodyPr>
          <a:lstStyle/>
          <a:p>
            <a:r>
              <a:rPr lang="en-US" sz="4000" dirty="0">
                <a:solidFill>
                  <a:srgbClr val="FFFFFF"/>
                </a:solidFill>
              </a:rPr>
              <a:t>DATA SET </a:t>
            </a:r>
            <a:endParaRPr lang="en-IN" sz="4000" dirty="0">
              <a:solidFill>
                <a:srgbClr val="FFFFFF"/>
              </a:solidFill>
            </a:endParaRPr>
          </a:p>
        </p:txBody>
      </p:sp>
      <p:pic>
        <p:nvPicPr>
          <p:cNvPr id="7" name="Content Placeholder 6" descr="Graphical user interface&#10;&#10;Description automatically generated with medium confidence">
            <a:extLst>
              <a:ext uri="{FF2B5EF4-FFF2-40B4-BE49-F238E27FC236}">
                <a16:creationId xmlns:a16="http://schemas.microsoft.com/office/drawing/2014/main" id="{E608FAE4-3CF4-AC47-BF88-619EAC3301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2153459"/>
            <a:ext cx="10972800" cy="2453869"/>
          </a:xfrm>
        </p:spPr>
      </p:pic>
    </p:spTree>
    <p:extLst>
      <p:ext uri="{BB962C8B-B14F-4D97-AF65-F5344CB8AC3E}">
        <p14:creationId xmlns:p14="http://schemas.microsoft.com/office/powerpoint/2010/main" val="1736195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CB921-6081-4938-B69F-1FDD6F8CD089}"/>
              </a:ext>
            </a:extLst>
          </p:cNvPr>
          <p:cNvSpPr>
            <a:spLocks noGrp="1"/>
          </p:cNvSpPr>
          <p:nvPr>
            <p:ph type="title"/>
          </p:nvPr>
        </p:nvSpPr>
        <p:spPr/>
        <p:txBody>
          <a:bodyPr/>
          <a:lstStyle/>
          <a:p>
            <a:r>
              <a:rPr lang="en-US" dirty="0"/>
              <a:t>Data Set Details</a:t>
            </a:r>
            <a:endParaRPr lang="en-IN" dirty="0"/>
          </a:p>
        </p:txBody>
      </p:sp>
      <p:sp>
        <p:nvSpPr>
          <p:cNvPr id="3" name="Content Placeholder 2">
            <a:extLst>
              <a:ext uri="{FF2B5EF4-FFF2-40B4-BE49-F238E27FC236}">
                <a16:creationId xmlns:a16="http://schemas.microsoft.com/office/drawing/2014/main" id="{B5BC986E-1441-47F5-BB37-60FE5086C06E}"/>
              </a:ext>
            </a:extLst>
          </p:cNvPr>
          <p:cNvSpPr>
            <a:spLocks noGrp="1"/>
          </p:cNvSpPr>
          <p:nvPr>
            <p:ph idx="1"/>
          </p:nvPr>
        </p:nvSpPr>
        <p:spPr/>
        <p:txBody>
          <a:bodyPr>
            <a:normAutofit/>
          </a:bodyPr>
          <a:lstStyle/>
          <a:p>
            <a:r>
              <a:rPr lang="en-US" sz="2400" dirty="0"/>
              <a:t>In our data set we have 54741 rows and 6 columns</a:t>
            </a:r>
          </a:p>
          <a:p>
            <a:r>
              <a:rPr lang="en-US" sz="2400" dirty="0"/>
              <a:t>Columns Index and data type</a:t>
            </a:r>
          </a:p>
          <a:p>
            <a:pPr marL="0" indent="0">
              <a:buNone/>
            </a:pPr>
            <a:r>
              <a:rPr lang="en-US" sz="2400" dirty="0"/>
              <a:t>	unnamed:0’ -&gt;(serial no’s) Numeric data type</a:t>
            </a:r>
          </a:p>
          <a:p>
            <a:pPr marL="0" indent="0">
              <a:buNone/>
            </a:pPr>
            <a:r>
              <a:rPr lang="en-US" sz="2400" dirty="0"/>
              <a:t>	Id-&gt;(drug id) Numeric data type</a:t>
            </a:r>
          </a:p>
          <a:p>
            <a:pPr marL="0" indent="0">
              <a:buNone/>
            </a:pPr>
            <a:r>
              <a:rPr lang="en-US" sz="2400" dirty="0"/>
              <a:t>	</a:t>
            </a:r>
            <a:r>
              <a:rPr lang="en-US" sz="2400" dirty="0" err="1"/>
              <a:t>Drugname</a:t>
            </a:r>
            <a:r>
              <a:rPr lang="en-US" sz="2400" dirty="0"/>
              <a:t>-&gt;(specific drug name) Text data type</a:t>
            </a:r>
          </a:p>
          <a:p>
            <a:pPr marL="0" indent="0">
              <a:buNone/>
            </a:pPr>
            <a:r>
              <a:rPr lang="en-US" sz="2400" dirty="0"/>
              <a:t>	Conditions -&gt;(drug condition) Text data type</a:t>
            </a:r>
          </a:p>
          <a:p>
            <a:pPr marL="0" indent="0">
              <a:buNone/>
            </a:pPr>
            <a:r>
              <a:rPr lang="en-US" sz="2400" dirty="0"/>
              <a:t>	Reviews-&gt;(customer reviews) Text data type</a:t>
            </a:r>
          </a:p>
          <a:p>
            <a:pPr marL="0" indent="0">
              <a:buNone/>
            </a:pPr>
            <a:r>
              <a:rPr lang="en-US" sz="2400" dirty="0"/>
              <a:t>	Rating-&gt;(customer rating) Text data type</a:t>
            </a:r>
          </a:p>
          <a:p>
            <a:r>
              <a:rPr lang="en-US" sz="2400" dirty="0"/>
              <a:t>Unique drugs -&gt; Unique drugs are 2576</a:t>
            </a:r>
          </a:p>
          <a:p>
            <a:endParaRPr lang="en-IN" dirty="0"/>
          </a:p>
        </p:txBody>
      </p:sp>
    </p:spTree>
    <p:extLst>
      <p:ext uri="{BB962C8B-B14F-4D97-AF65-F5344CB8AC3E}">
        <p14:creationId xmlns:p14="http://schemas.microsoft.com/office/powerpoint/2010/main" val="1719606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7"/>
            <a:ext cx="3414371"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4DCB75D1-0B7F-4E90-8452-3D1674EFB67B}"/>
              </a:ext>
            </a:extLst>
          </p:cNvPr>
          <p:cNvSpPr>
            <a:spLocks noGrp="1"/>
          </p:cNvSpPr>
          <p:nvPr>
            <p:ph type="title"/>
          </p:nvPr>
        </p:nvSpPr>
        <p:spPr>
          <a:xfrm>
            <a:off x="777242" y="731520"/>
            <a:ext cx="2845191" cy="3237579"/>
          </a:xfrm>
        </p:spPr>
        <p:txBody>
          <a:bodyPr>
            <a:normAutofit/>
          </a:bodyPr>
          <a:lstStyle/>
          <a:p>
            <a:r>
              <a:rPr lang="en-US" sz="3800" b="1" i="1" dirty="0">
                <a:solidFill>
                  <a:srgbClr val="FFFFFF"/>
                </a:solidFill>
              </a:rPr>
              <a:t>DATA SET DETAILS</a:t>
            </a:r>
            <a:endParaRPr lang="en-IN" sz="3800" b="1" i="1" dirty="0">
              <a:solidFill>
                <a:srgbClr val="FFFFFF"/>
              </a:solidFill>
            </a:endParaRPr>
          </a:p>
        </p:txBody>
      </p:sp>
      <p:sp>
        <p:nvSpPr>
          <p:cNvPr id="11" name="Content Placeholder 10">
            <a:extLst>
              <a:ext uri="{FF2B5EF4-FFF2-40B4-BE49-F238E27FC236}">
                <a16:creationId xmlns:a16="http://schemas.microsoft.com/office/drawing/2014/main" id="{C4F1A317-1849-438E-82E3-64A57BC99DF8}"/>
              </a:ext>
            </a:extLst>
          </p:cNvPr>
          <p:cNvSpPr>
            <a:spLocks noGrp="1"/>
          </p:cNvSpPr>
          <p:nvPr>
            <p:ph idx="1"/>
          </p:nvPr>
        </p:nvSpPr>
        <p:spPr>
          <a:xfrm>
            <a:off x="4379710" y="4642338"/>
            <a:ext cx="7037591" cy="1564310"/>
          </a:xfrm>
        </p:spPr>
        <p:txBody>
          <a:bodyPr anchor="ctr">
            <a:normAutofit/>
          </a:bodyPr>
          <a:lstStyle/>
          <a:p>
            <a:r>
              <a:rPr lang="en-US" sz="1800" b="1" dirty="0"/>
              <a:t>It is a clearly shows that there is no null values or any missing values in our data set</a:t>
            </a:r>
          </a:p>
        </p:txBody>
      </p:sp>
      <p:pic>
        <p:nvPicPr>
          <p:cNvPr id="7" name="Content Placeholder 6" descr="Table&#10;&#10;Description automatically generated">
            <a:extLst>
              <a:ext uri="{FF2B5EF4-FFF2-40B4-BE49-F238E27FC236}">
                <a16:creationId xmlns:a16="http://schemas.microsoft.com/office/drawing/2014/main" id="{1FA988D9-596C-8947-BDF2-BC5F7784FF45}"/>
              </a:ext>
            </a:extLst>
          </p:cNvPr>
          <p:cNvPicPr>
            <a:picLocks noChangeAspect="1"/>
          </p:cNvPicPr>
          <p:nvPr/>
        </p:nvPicPr>
        <p:blipFill rotWithShape="1">
          <a:blip r:embed="rId2">
            <a:extLst>
              <a:ext uri="{28A0092B-C50C-407E-A947-70E740481C1C}">
                <a14:useLocalDpi xmlns:a14="http://schemas.microsoft.com/office/drawing/2010/main" val="0"/>
              </a:ext>
            </a:extLst>
          </a:blip>
          <a:srcRect r="533" b="-1"/>
          <a:stretch/>
        </p:blipFill>
        <p:spPr>
          <a:xfrm>
            <a:off x="4044602" y="448056"/>
            <a:ext cx="7680451" cy="3802932"/>
          </a:xfrm>
          <a:prstGeom prst="rect">
            <a:avLst/>
          </a:prstGeom>
        </p:spPr>
      </p:pic>
      <p:sp>
        <p:nvSpPr>
          <p:cNvPr id="16" name="Rectangle 15">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5" y="4419227"/>
            <a:ext cx="3414369" cy="1979852"/>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8" name="Rectangle 17">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4" y="4416552"/>
            <a:ext cx="7688475" cy="198424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65E8A3D-930D-5244-8F9D-97ED432C1C86}"/>
              </a:ext>
            </a:extLst>
          </p:cNvPr>
          <p:cNvSpPr txBox="1"/>
          <p:nvPr/>
        </p:nvSpPr>
        <p:spPr>
          <a:xfrm>
            <a:off x="1003087" y="5177845"/>
            <a:ext cx="2725739" cy="461665"/>
          </a:xfrm>
          <a:prstGeom prst="rect">
            <a:avLst/>
          </a:prstGeom>
          <a:noFill/>
        </p:spPr>
        <p:txBody>
          <a:bodyPr wrap="square" rtlCol="0">
            <a:spAutoFit/>
          </a:bodyPr>
          <a:lstStyle/>
          <a:p>
            <a:r>
              <a:rPr lang="en-US" sz="2400" b="1" i="1" dirty="0"/>
              <a:t>EXPLANATION</a:t>
            </a:r>
          </a:p>
        </p:txBody>
      </p:sp>
    </p:spTree>
    <p:extLst>
      <p:ext uri="{BB962C8B-B14F-4D97-AF65-F5344CB8AC3E}">
        <p14:creationId xmlns:p14="http://schemas.microsoft.com/office/powerpoint/2010/main" val="2089832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ECD86-D465-413F-AF03-C4FA181E74DE}"/>
              </a:ext>
            </a:extLst>
          </p:cNvPr>
          <p:cNvSpPr>
            <a:spLocks noGrp="1"/>
          </p:cNvSpPr>
          <p:nvPr>
            <p:ph type="title"/>
          </p:nvPr>
        </p:nvSpPr>
        <p:spPr>
          <a:xfrm>
            <a:off x="609600" y="886265"/>
            <a:ext cx="10972800" cy="951421"/>
          </a:xfrm>
        </p:spPr>
        <p:txBody>
          <a:bodyPr/>
          <a:lstStyle/>
          <a:p>
            <a:pPr algn="ctr"/>
            <a:r>
              <a:rPr lang="en-US" b="1" dirty="0">
                <a:latin typeface="Calibri" panose="020F0502020204030204" pitchFamily="34" charset="0"/>
                <a:cs typeface="Calibri" panose="020F0502020204030204" pitchFamily="34" charset="0"/>
              </a:rPr>
              <a:t>ADDING A NEW COLUMN:</a:t>
            </a:r>
            <a:endParaRPr lang="en-IN" b="1"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E41638C6-CA52-4E93-95BF-F746D52D8D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8546" y="1837686"/>
            <a:ext cx="9554908" cy="2818720"/>
          </a:xfrm>
        </p:spPr>
      </p:pic>
      <p:sp>
        <p:nvSpPr>
          <p:cNvPr id="6" name="TextBox 5">
            <a:extLst>
              <a:ext uri="{FF2B5EF4-FFF2-40B4-BE49-F238E27FC236}">
                <a16:creationId xmlns:a16="http://schemas.microsoft.com/office/drawing/2014/main" id="{F443C7EA-FBB1-45E6-B3FE-D767AEB5F521}"/>
              </a:ext>
            </a:extLst>
          </p:cNvPr>
          <p:cNvSpPr txBox="1"/>
          <p:nvPr/>
        </p:nvSpPr>
        <p:spPr>
          <a:xfrm>
            <a:off x="2096085" y="4730664"/>
            <a:ext cx="7011856" cy="1754326"/>
          </a:xfrm>
          <a:prstGeom prst="rect">
            <a:avLst/>
          </a:prstGeom>
          <a:noFill/>
        </p:spPr>
        <p:txBody>
          <a:bodyPr wrap="none" rtlCol="0">
            <a:spAutoFit/>
          </a:bodyPr>
          <a:lstStyle/>
          <a:p>
            <a:pPr marL="285750" indent="-285750">
              <a:buFont typeface="Arial" panose="020B0604020202020204" pitchFamily="34" charset="0"/>
              <a:buChar char="•"/>
            </a:pPr>
            <a:r>
              <a:rPr lang="en-US" dirty="0"/>
              <a:t>We added side-effects column based on ratings of the customers</a:t>
            </a:r>
          </a:p>
          <a:p>
            <a:pPr marL="742950" lvl="1" indent="-285750">
              <a:buFont typeface="Arial" panose="020B0604020202020204" pitchFamily="34" charset="0"/>
              <a:buChar char="•"/>
            </a:pPr>
            <a:r>
              <a:rPr lang="en-US" dirty="0"/>
              <a:t>If rating is &gt;=8 then no side effects</a:t>
            </a:r>
          </a:p>
          <a:p>
            <a:pPr marL="742950" lvl="1" indent="-285750">
              <a:buFont typeface="Arial" panose="020B0604020202020204" pitchFamily="34" charset="0"/>
              <a:buChar char="•"/>
            </a:pPr>
            <a:r>
              <a:rPr lang="en-US" dirty="0"/>
              <a:t>If rating is &gt;= 4 then mild side effects</a:t>
            </a:r>
          </a:p>
          <a:p>
            <a:pPr marL="742950" lvl="1" indent="-285750">
              <a:buFont typeface="Arial" panose="020B0604020202020204" pitchFamily="34" charset="0"/>
              <a:buChar char="•"/>
            </a:pPr>
            <a:r>
              <a:rPr lang="en-US" dirty="0"/>
              <a:t>If rating is &lt; 4 then severe side effects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IN" dirty="0"/>
          </a:p>
        </p:txBody>
      </p:sp>
    </p:spTree>
    <p:extLst>
      <p:ext uri="{BB962C8B-B14F-4D97-AF65-F5344CB8AC3E}">
        <p14:creationId xmlns:p14="http://schemas.microsoft.com/office/powerpoint/2010/main" val="1214959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C6306-BEB9-44CC-8956-B287177FD990}"/>
              </a:ext>
            </a:extLst>
          </p:cNvPr>
          <p:cNvSpPr>
            <a:spLocks noGrp="1"/>
          </p:cNvSpPr>
          <p:nvPr>
            <p:ph type="title"/>
          </p:nvPr>
        </p:nvSpPr>
        <p:spPr/>
        <p:txBody>
          <a:bodyPr>
            <a:normAutofit fontScale="90000"/>
          </a:bodyPr>
          <a:lstStyle/>
          <a:p>
            <a:r>
              <a:rPr lang="en-US" dirty="0"/>
              <a:t>REPLACING SPECIAL CHARACTERS IN DRUGNAME COLUMN:</a:t>
            </a:r>
            <a:endParaRPr lang="en-IN" dirty="0"/>
          </a:p>
        </p:txBody>
      </p:sp>
      <p:pic>
        <p:nvPicPr>
          <p:cNvPr id="5" name="Content Placeholder 4">
            <a:extLst>
              <a:ext uri="{FF2B5EF4-FFF2-40B4-BE49-F238E27FC236}">
                <a16:creationId xmlns:a16="http://schemas.microsoft.com/office/drawing/2014/main" id="{93F57F68-AF3D-4D4C-8EE1-9562F5B502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9023" y="2416125"/>
            <a:ext cx="9202434" cy="3072620"/>
          </a:xfrm>
        </p:spPr>
      </p:pic>
      <p:sp>
        <p:nvSpPr>
          <p:cNvPr id="3" name="TextBox 2">
            <a:extLst>
              <a:ext uri="{FF2B5EF4-FFF2-40B4-BE49-F238E27FC236}">
                <a16:creationId xmlns:a16="http://schemas.microsoft.com/office/drawing/2014/main" id="{3E6E6FD2-3882-4FDF-ABB9-80A08FE94071}"/>
              </a:ext>
            </a:extLst>
          </p:cNvPr>
          <p:cNvSpPr txBox="1"/>
          <p:nvPr/>
        </p:nvSpPr>
        <p:spPr>
          <a:xfrm>
            <a:off x="1129023" y="5545016"/>
            <a:ext cx="9666429" cy="646331"/>
          </a:xfrm>
          <a:prstGeom prst="rect">
            <a:avLst/>
          </a:prstGeom>
          <a:noFill/>
        </p:spPr>
        <p:txBody>
          <a:bodyPr wrap="none" rtlCol="0">
            <a:spAutoFit/>
          </a:bodyPr>
          <a:lstStyle/>
          <a:p>
            <a:r>
              <a:rPr lang="en-US" dirty="0"/>
              <a:t>As there were few number of unwanted special characters in </a:t>
            </a:r>
            <a:r>
              <a:rPr lang="en-US" dirty="0" err="1"/>
              <a:t>drugname</a:t>
            </a:r>
            <a:r>
              <a:rPr lang="en-US" dirty="0"/>
              <a:t> all those were cleared</a:t>
            </a:r>
          </a:p>
          <a:p>
            <a:r>
              <a:rPr lang="en-US" dirty="0"/>
              <a:t>and above is the cleared dataset</a:t>
            </a:r>
            <a:endParaRPr lang="en-IN" dirty="0"/>
          </a:p>
        </p:txBody>
      </p:sp>
    </p:spTree>
    <p:extLst>
      <p:ext uri="{BB962C8B-B14F-4D97-AF65-F5344CB8AC3E}">
        <p14:creationId xmlns:p14="http://schemas.microsoft.com/office/powerpoint/2010/main" val="2814900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Word cloud for drug names</a:t>
            </a:r>
            <a:br>
              <a:rPr lang="en-US" dirty="0"/>
            </a:br>
            <a:endParaRPr lang="en-US" dirty="0"/>
          </a:p>
        </p:txBody>
      </p:sp>
      <p:sp>
        <p:nvSpPr>
          <p:cNvPr id="6" name="Text Placeholder 5"/>
          <p:cNvSpPr>
            <a:spLocks noGrp="1"/>
          </p:cNvSpPr>
          <p:nvPr>
            <p:ph type="body" idx="2"/>
          </p:nvPr>
        </p:nvSpPr>
        <p:spPr/>
        <p:txBody>
          <a:bodyPr/>
          <a:lstStyle/>
          <a:p>
            <a:endParaRPr lang="en-US"/>
          </a:p>
        </p:txBody>
      </p:sp>
      <p:sp>
        <p:nvSpPr>
          <p:cNvPr id="5" name="Content Placeholder 4"/>
          <p:cNvSpPr>
            <a:spLocks noGrp="1"/>
          </p:cNvSpPr>
          <p:nvPr>
            <p:ph sz="half" idx="1"/>
          </p:nvPr>
        </p:nvSpPr>
        <p:spPr>
          <a:xfrm>
            <a:off x="203200" y="562708"/>
            <a:ext cx="4936836" cy="6065739"/>
          </a:xfrm>
        </p:spPr>
        <p:txBody>
          <a:bodyPr/>
          <a:lstStyle/>
          <a:p>
            <a:pPr marL="109728" indent="0">
              <a:buNone/>
            </a:pPr>
            <a:r>
              <a:rPr lang="en-US" sz="3600" b="1" i="1" u="sng" dirty="0"/>
              <a:t>Word cloud for drug names </a:t>
            </a:r>
          </a:p>
          <a:p>
            <a:pPr marL="109728" indent="0">
              <a:buNone/>
            </a:pPr>
            <a:endParaRPr lang="en-US" sz="3600" b="1" i="1" dirty="0"/>
          </a:p>
          <a:p>
            <a:r>
              <a:rPr lang="en-US" sz="1800" dirty="0"/>
              <a:t>Here we can see the names of the drugs which are present in our dataset</a:t>
            </a:r>
          </a:p>
          <a:p>
            <a:pPr marL="109728" indent="0">
              <a:buNone/>
            </a:pPr>
            <a:endParaRPr lang="en-US" sz="1800" dirty="0"/>
          </a:p>
          <a:p>
            <a:r>
              <a:rPr lang="en-US" sz="1800" dirty="0"/>
              <a:t>We cleaned all the unwanted special characters, numbers.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3686" y="488695"/>
            <a:ext cx="6011808" cy="6213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6568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600</TotalTime>
  <Words>629</Words>
  <Application>Microsoft Office PowerPoint</Application>
  <PresentationFormat>Widescreen</PresentationFormat>
  <Paragraphs>95</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Aharoni</vt:lpstr>
      <vt:lpstr>Arial</vt:lpstr>
      <vt:lpstr>Calibri</vt:lpstr>
      <vt:lpstr>Courier New</vt:lpstr>
      <vt:lpstr>Georgia</vt:lpstr>
      <vt:lpstr>Trebuchet MS</vt:lpstr>
      <vt:lpstr>Wingdings</vt:lpstr>
      <vt:lpstr>Wingdings 2</vt:lpstr>
      <vt:lpstr>Urban</vt:lpstr>
      <vt:lpstr>MEDICINES &amp; SIDE EFFECT ANALYSIS</vt:lpstr>
      <vt:lpstr>BUSINESS PROBLEM</vt:lpstr>
      <vt:lpstr>TOOLS AND LIBRARIES:</vt:lpstr>
      <vt:lpstr>DATA SET </vt:lpstr>
      <vt:lpstr>Data Set Details</vt:lpstr>
      <vt:lpstr>DATA SET DETAILS</vt:lpstr>
      <vt:lpstr>ADDING A NEW COLUMN:</vt:lpstr>
      <vt:lpstr>REPLACING SPECIAL CHARACTERS IN DRUGNAME COLUMN:</vt:lpstr>
      <vt:lpstr>Word cloud for drug names </vt:lpstr>
      <vt:lpstr>Word cloud for conditions </vt:lpstr>
      <vt:lpstr>PowerPoint Presentation</vt:lpstr>
      <vt:lpstr>PowerPoint Presentation</vt:lpstr>
      <vt:lpstr>PowerPoint Presentation</vt:lpstr>
      <vt:lpstr>PIE CHART FOR RATINGS:</vt:lpstr>
      <vt:lpstr>SENTIMENTAL ANALYSIS:</vt:lpstr>
      <vt:lpstr>FINAL DATASET: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MEDICINES &amp; SIDE EFFECT ANALYSIS</dc:title>
  <dc:creator>lokesh putta</dc:creator>
  <cp:lastModifiedBy>anil kumarr</cp:lastModifiedBy>
  <cp:revision>45</cp:revision>
  <dcterms:created xsi:type="dcterms:W3CDTF">2021-06-01T14:23:51Z</dcterms:created>
  <dcterms:modified xsi:type="dcterms:W3CDTF">2021-06-20T13:15:28Z</dcterms:modified>
</cp:coreProperties>
</file>