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96" r:id="rId9"/>
    <p:sldId id="274" r:id="rId10"/>
    <p:sldId id="275" r:id="rId11"/>
    <p:sldId id="276" r:id="rId12"/>
    <p:sldId id="277" r:id="rId13"/>
    <p:sldId id="319" r:id="rId14"/>
    <p:sldId id="320" r:id="rId15"/>
    <p:sldId id="283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  <p:sldId id="266" r:id="rId30"/>
    <p:sldId id="267" r:id="rId31"/>
    <p:sldId id="339" r:id="rId32"/>
    <p:sldId id="340" r:id="rId33"/>
    <p:sldId id="342" r:id="rId34"/>
    <p:sldId id="343" r:id="rId35"/>
    <p:sldId id="344" r:id="rId36"/>
    <p:sldId id="345" r:id="rId37"/>
    <p:sldId id="341" r:id="rId38"/>
    <p:sldId id="346" r:id="rId39"/>
    <p:sldId id="347" r:id="rId40"/>
    <p:sldId id="26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-4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F744-9E05-4837-B2F3-819DE643DC5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F3607-E921-4567-BFE4-84D1D8CE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F3607-E921-4567-BFE4-84D1D8CE78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4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28468"/>
          </a:xfrm>
        </p:spPr>
        <p:txBody>
          <a:bodyPr>
            <a:normAutofit/>
          </a:bodyPr>
          <a:lstStyle/>
          <a:p>
            <a:r>
              <a:rPr lang="en-GB" dirty="0"/>
              <a:t>Forecasting –</a:t>
            </a:r>
            <a:r>
              <a:rPr lang="en-GB" sz="4000" dirty="0"/>
              <a:t>gold price prediction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290" y="2465070"/>
            <a:ext cx="9837420" cy="3353435"/>
          </a:xfrm>
        </p:spPr>
        <p:txBody>
          <a:bodyPr>
            <a:normAutofit fontScale="65000" lnSpcReduction="20000"/>
          </a:bodyPr>
          <a:lstStyle/>
          <a:p>
            <a:r>
              <a:rPr lang="en-GB" dirty="0"/>
              <a:t>Progress meeting-2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Shyam prasad s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Pavithra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Floyd Fernandes</a:t>
            </a:r>
          </a:p>
          <a:p>
            <a:r>
              <a:rPr lang="en-IN" dirty="0"/>
              <a:t>                                                                                                     Anusha</a:t>
            </a:r>
          </a:p>
          <a:p>
            <a:r>
              <a:rPr lang="en-IN" dirty="0"/>
              <a:t>                                                                                                     Jaya</a:t>
            </a:r>
          </a:p>
          <a:p>
            <a:r>
              <a:rPr lang="en-IN" dirty="0"/>
              <a:t>                                                                                                     Shalini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75920"/>
            <a:ext cx="12192000" cy="6481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4620"/>
            <a:ext cx="12192000" cy="6374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8285"/>
            <a:ext cx="12192000" cy="6482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76885" y="453390"/>
            <a:ext cx="102088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We had used following technical indicators which we felt help as a feature for prediction of Gold price</a:t>
            </a:r>
          </a:p>
          <a:p>
            <a:endParaRPr lang="en-US"/>
          </a:p>
          <a:p>
            <a:r>
              <a:rPr lang="en-US"/>
              <a:t>1. MACD : The moving average convergence-divergence (MACD) is one of the most powerful and well-known indicators in technical analysis. The indicator is comprised of two exponential moving averages that help measure momentum in a security. The MACD is simply the difference between these two moving averages plotted against a centerline, where the centerline is the point at which the two moving averages are equal.</a:t>
            </a:r>
          </a:p>
          <a:p>
            <a:endParaRPr lang="en-US"/>
          </a:p>
          <a:p>
            <a:r>
              <a:rPr lang="en-US"/>
              <a:t>2. RSI : The relative strength index (RSI) is another well known momentum indicators that’s widely used in technical analysis. The indicator is commonly used to identify overbought and oversold conditions in a security with a range between 0 (oversold) and 100 (overbought).</a:t>
            </a:r>
          </a:p>
          <a:p>
            <a:endParaRPr lang="en-US"/>
          </a:p>
          <a:p>
            <a:r>
              <a:rPr lang="en-US"/>
              <a:t>3. Simple Moving Average (SMA) : simply takes the sum of all of the past closing prices over a time period and divides the result by the total number of prices used in the calculation. For example, a 10-day simple moving average takes the last ten closing prices and divides them by ten.</a:t>
            </a:r>
          </a:p>
          <a:p>
            <a:endParaRPr lang="en-US"/>
          </a:p>
          <a:p>
            <a:r>
              <a:rPr lang="en-US"/>
              <a:t>4. Upper Band</a:t>
            </a:r>
          </a:p>
          <a:p>
            <a:endParaRPr lang="en-US"/>
          </a:p>
          <a:p>
            <a:r>
              <a:rPr lang="en-US"/>
              <a:t>5. Lower Band</a:t>
            </a:r>
          </a:p>
          <a:p>
            <a:endParaRPr lang="en-US"/>
          </a:p>
          <a:p>
            <a:r>
              <a:rPr lang="en-US"/>
              <a:t>6. DIFFERENCE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739140"/>
            <a:ext cx="11938000" cy="5674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325745" y="39052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Difference plot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51840"/>
            <a:ext cx="12192000" cy="6106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30885" y="228600"/>
            <a:ext cx="324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Lag-plot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12470"/>
            <a:ext cx="12192000" cy="6061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68325" y="157480"/>
            <a:ext cx="406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Stationarity 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19760"/>
            <a:ext cx="12192000" cy="6238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84480" y="167640"/>
            <a:ext cx="359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Acf Plot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19760"/>
            <a:ext cx="12192000" cy="6238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57200" y="157480"/>
            <a:ext cx="371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Pacf 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objective of the analysis is to </a:t>
            </a:r>
            <a:r>
              <a:rPr lang="en-IN" alt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reat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a model to analyze and predict the trend of the prices of gold. </a:t>
            </a:r>
          </a:p>
        </p:txBody>
      </p:sp>
      <p:pic>
        <p:nvPicPr>
          <p:cNvPr id="100" name="Content Placeholder 9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600200"/>
            <a:ext cx="538480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68020"/>
            <a:ext cx="12192000" cy="6189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18160" y="96520"/>
            <a:ext cx="340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Rolling statistics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65" y="685165"/>
            <a:ext cx="12078335" cy="60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91845" y="35560"/>
            <a:ext cx="428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Smoothning of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8160" y="116840"/>
            <a:ext cx="397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Data transformation plots</a:t>
            </a:r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0" y="1469390"/>
            <a:ext cx="11214100" cy="491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59765" y="98933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1) log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5" y="1042670"/>
            <a:ext cx="11609705" cy="5259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58165" y="542925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2) Square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25" y="971550"/>
            <a:ext cx="11903710" cy="540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33450" y="634365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3)boxcox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865" y="1003300"/>
            <a:ext cx="6184900" cy="5501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532255" y="278765"/>
            <a:ext cx="323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Comparision</a:t>
            </a:r>
          </a:p>
        </p:txBody>
      </p:sp>
      <p:pic>
        <p:nvPicPr>
          <p:cNvPr id="116" name="Picture 1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57645" y="1003300"/>
            <a:ext cx="5558155" cy="509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has been treated with all the null values </a:t>
            </a:r>
          </a:p>
          <a:p>
            <a:r>
              <a:rPr lang="en-GB" dirty="0"/>
              <a:t>The missing dates has been restored by datetime program</a:t>
            </a:r>
          </a:p>
          <a:p>
            <a:r>
              <a:rPr lang="en-GB" dirty="0"/>
              <a:t>The data set is further subjected to the tests testing for stationarity or nan-stationarity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Dicky fuller test analysis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0800" y="2892359"/>
            <a:ext cx="87560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 of Dickey-Fuller Test: p-value = 0.9983. The series is likely non-stationary. Test Statistic 1.772208 p-value 0.998292 #Lags Used 19.000000 Number of Observations Used 15556.000000 Critical Value (1%) -3.430770 Critical Value (5%) -2.861726 Critical Value (10%) -2.566869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fount to be non-stationarity in nature</a:t>
            </a:r>
          </a:p>
          <a:p>
            <a:r>
              <a:rPr lang="en-GB" dirty="0"/>
              <a:t>The models with data set can be tested are with</a:t>
            </a:r>
          </a:p>
          <a:p>
            <a:r>
              <a:rPr lang="en-GB" dirty="0"/>
              <a:t> Linear Regression </a:t>
            </a:r>
          </a:p>
          <a:p>
            <a:r>
              <a:rPr lang="en-GB" dirty="0"/>
              <a:t>ARIMA </a:t>
            </a:r>
          </a:p>
          <a:p>
            <a:r>
              <a:rPr lang="en-GB" dirty="0" err="1"/>
              <a:t>Arma</a:t>
            </a:r>
            <a:r>
              <a:rPr lang="en-GB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flow</a:t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13" y="2249488"/>
            <a:ext cx="6814999" cy="35417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10972800" cy="1143000"/>
          </a:xfrm>
        </p:spPr>
        <p:txBody>
          <a:bodyPr/>
          <a:lstStyle/>
          <a:p>
            <a:r>
              <a:rPr lang="en-GB" dirty="0"/>
              <a:t>Model building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73050" y="1767840"/>
            <a:ext cx="1143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1)Benchmark Model: Will use Decision Tree Regressor with default parameter as Benchmark model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77215" y="2485390"/>
            <a:ext cx="8256905" cy="4076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411210" y="3766185"/>
            <a:ext cx="3536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58.03450177411975</a:t>
            </a:r>
          </a:p>
          <a:p>
            <a:r>
              <a:rPr lang="en-US"/>
              <a:t>R2 score:  0.941491465057251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82650" y="1997075"/>
            <a:ext cx="6668135" cy="421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831975" y="784225"/>
            <a:ext cx="5492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Support Vector Regressor (SVR)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433310" y="2911475"/>
            <a:ext cx="4219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0.8136995579158872</a:t>
            </a:r>
          </a:p>
          <a:p>
            <a:r>
              <a:rPr lang="en-US"/>
              <a:t>R2 score:  0.8474969071832203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21055" y="1722120"/>
            <a:ext cx="7778750" cy="4758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984375" y="749935"/>
            <a:ext cx="3588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Random Forest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115935" y="2829560"/>
            <a:ext cx="3670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48.63854425273055</a:t>
            </a:r>
          </a:p>
          <a:p>
            <a:r>
              <a:rPr lang="en-US"/>
              <a:t>R2 score:  0.958903215899197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" y="1854835"/>
            <a:ext cx="5670550" cy="3719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6301105" y="1854835"/>
            <a:ext cx="5890895" cy="3862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271270" y="5574030"/>
            <a:ext cx="4373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18.323580934523136</a:t>
            </a:r>
          </a:p>
          <a:p>
            <a:r>
              <a:rPr lang="en-US"/>
              <a:t>R2 score:  0.9941673300185231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649085" y="5655310"/>
            <a:ext cx="4801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13.679082464005495</a:t>
            </a:r>
          </a:p>
          <a:p>
            <a:r>
              <a:rPr lang="en-US"/>
              <a:t>R2 score:  0.9967494216526905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79830" y="668020"/>
            <a:ext cx="58699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Lasso and Ridge</a:t>
            </a:r>
            <a:r>
              <a:rPr lang="en-IN" altLang="en-US" sz="2400" b="1"/>
              <a:t> Model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" y="1589405"/>
            <a:ext cx="5965190" cy="3974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464945" y="5782945"/>
            <a:ext cx="3771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13.661820568042506</a:t>
            </a:r>
          </a:p>
          <a:p>
            <a:r>
              <a:rPr lang="en-US"/>
              <a:t>R2 score:  0.9967576204103973</a:t>
            </a:r>
          </a:p>
        </p:txBody>
      </p:sp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125210" y="1590040"/>
            <a:ext cx="5801995" cy="3906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880225" y="5782945"/>
            <a:ext cx="429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48.43604876111883</a:t>
            </a:r>
          </a:p>
          <a:p>
            <a:r>
              <a:rPr lang="en-US"/>
              <a:t>R2 score:  0.9592446977602528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974215" y="621030"/>
            <a:ext cx="826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Bayesian Ridge</a:t>
            </a:r>
            <a:r>
              <a:rPr lang="en-IN" altLang="en-US" sz="2400" b="1"/>
              <a:t> and </a:t>
            </a:r>
            <a:r>
              <a:rPr lang="en-US" sz="2400" b="1"/>
              <a:t>Gradient Boosting Regressor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963930" y="1304290"/>
            <a:ext cx="7065645" cy="4992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789545" y="3399790"/>
            <a:ext cx="4810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RMSE:  20.072166389413677</a:t>
            </a:r>
          </a:p>
          <a:p>
            <a:r>
              <a:rPr lang="en-US"/>
              <a:t>R2 score:  0.9930010127946113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882140" y="610870"/>
            <a:ext cx="5906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Stochastic Gradient Descent (SGD)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/>
          <p:nvPr/>
        </p:nvPicPr>
        <p:blipFill>
          <a:blip r:embed="rId2"/>
          <a:srcRect b="32291"/>
          <a:stretch>
            <a:fillRect/>
          </a:stretch>
        </p:blipFill>
        <p:spPr>
          <a:xfrm>
            <a:off x="316865" y="849630"/>
            <a:ext cx="11370310" cy="570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24510" y="1109980"/>
            <a:ext cx="10985500" cy="5748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15340" y="347345"/>
            <a:ext cx="352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/>
              <a:t>Auto SARIMA 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F3547-D73E-44BD-8E63-A017A430D71F}"/>
              </a:ext>
            </a:extLst>
          </p:cNvPr>
          <p:cNvSpPr txBox="1"/>
          <p:nvPr/>
        </p:nvSpPr>
        <p:spPr>
          <a:xfrm>
            <a:off x="938131" y="540913"/>
            <a:ext cx="614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Arima Model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A44E3B-5ADD-4419-8ADA-48AA9B979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" t="34497" r="59630" b="14142"/>
          <a:stretch/>
        </p:blipFill>
        <p:spPr>
          <a:xfrm>
            <a:off x="798798" y="1379496"/>
            <a:ext cx="3853414" cy="317817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45E8CC3-0203-43F8-B307-DFCEA16D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9" t="27991" b="15003"/>
          <a:stretch/>
        </p:blipFill>
        <p:spPr>
          <a:xfrm>
            <a:off x="5288131" y="1379495"/>
            <a:ext cx="6804291" cy="2322349"/>
          </a:xfrm>
          <a:prstGeom prst="rect">
            <a:avLst/>
          </a:prstGeo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AA31F45-32D7-4DAB-9821-EA86D0CB9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2" t="25783" r="685" b="15269"/>
          <a:stretch/>
        </p:blipFill>
        <p:spPr>
          <a:xfrm>
            <a:off x="5288131" y="3908323"/>
            <a:ext cx="6757110" cy="2849336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8C3628-87D7-4739-B64E-F2006AAE8F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4" t="31859" r="62673" b="49663"/>
          <a:stretch/>
        </p:blipFill>
        <p:spPr>
          <a:xfrm>
            <a:off x="938131" y="4883579"/>
            <a:ext cx="3714081" cy="13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4364EE-265C-4F64-BD6A-356652270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8" t="23165" r="9461" b="12392"/>
          <a:stretch/>
        </p:blipFill>
        <p:spPr>
          <a:xfrm>
            <a:off x="182880" y="1234439"/>
            <a:ext cx="5148776" cy="2943665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D7B8EB-903B-4777-9884-EEDF50CF7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88" t="16495" r="24676" b="20327"/>
          <a:stretch/>
        </p:blipFill>
        <p:spPr>
          <a:xfrm>
            <a:off x="5936566" y="1234441"/>
            <a:ext cx="5345723" cy="2943664"/>
          </a:xfrm>
          <a:prstGeom prst="rect">
            <a:avLst/>
          </a:prstGeom>
        </p:spPr>
      </p:pic>
      <p:pic>
        <p:nvPicPr>
          <p:cNvPr id="23" name="Picture 2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039C2A1-CB88-43B8-9BBE-35FE2E00AE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85" t="14480" r="28731" b="41260"/>
          <a:stretch/>
        </p:blipFill>
        <p:spPr>
          <a:xfrm>
            <a:off x="365761" y="4196832"/>
            <a:ext cx="4965895" cy="2540362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3F15D147-4BDE-4906-8CB7-001560E5C9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31" t="22140" r="29269" b="26963"/>
          <a:stretch/>
        </p:blipFill>
        <p:spPr>
          <a:xfrm>
            <a:off x="5774787" y="4196832"/>
            <a:ext cx="5669280" cy="25403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73B382-C692-48AA-8195-140993EF8ADC}"/>
              </a:ext>
            </a:extLst>
          </p:cNvPr>
          <p:cNvSpPr txBox="1"/>
          <p:nvPr/>
        </p:nvSpPr>
        <p:spPr>
          <a:xfrm>
            <a:off x="801858" y="482961"/>
            <a:ext cx="284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671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data was time series data where the gold prices were given from 1968 to 2021 </a:t>
            </a:r>
          </a:p>
          <a:p>
            <a:r>
              <a:rPr lang="en-GB" dirty="0"/>
              <a:t>Gold prices are increasing exponentially with respective to the time </a:t>
            </a:r>
            <a:r>
              <a:rPr lang="en-IN" dirty="0"/>
              <a:t>in the given data</a:t>
            </a:r>
          </a:p>
          <a:p>
            <a:r>
              <a:rPr lang="en-IN" dirty="0"/>
              <a:t>The given data provides the price per ounce of gold 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2134042"/>
            <a:ext cx="9906001" cy="710758"/>
          </a:xfrm>
        </p:spPr>
        <p:txBody>
          <a:bodyPr/>
          <a:lstStyle/>
          <a:p>
            <a:r>
              <a:rPr lang="en-GB" dirty="0"/>
              <a:t>                     </a:t>
            </a:r>
            <a:endParaRPr lang="en-IN" dirty="0"/>
          </a:p>
        </p:txBody>
      </p:sp>
      <p:sp>
        <p:nvSpPr>
          <p:cNvPr id="2" name="Rectangles 1"/>
          <p:cNvSpPr/>
          <p:nvPr/>
        </p:nvSpPr>
        <p:spPr>
          <a:xfrm>
            <a:off x="3709353" y="2829560"/>
            <a:ext cx="47726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given data consists do have missing values in the gold price column </a:t>
            </a:r>
          </a:p>
          <a:p>
            <a:r>
              <a:rPr lang="en-GB" dirty="0"/>
              <a:t>By interpolating method the average has been calculated and filled in the missing values</a:t>
            </a:r>
          </a:p>
          <a:p>
            <a:r>
              <a:rPr lang="en-GB" dirty="0"/>
              <a:t>Further data set has been taken forward to Exploratory Data Analysis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set is further subjected to the visualisation </a:t>
            </a:r>
          </a:p>
          <a:p>
            <a:r>
              <a:rPr lang="en-GB" dirty="0"/>
              <a:t>By using plotting library matplotlib data has been analysed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Visualizations</a:t>
            </a:r>
            <a:br>
              <a:rPr lang="en-GB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8" y="1894157"/>
            <a:ext cx="5017643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61" y="2097088"/>
            <a:ext cx="4478050" cy="30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35" y="570865"/>
            <a:ext cx="10717530" cy="4461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72795" y="5369560"/>
            <a:ext cx="5085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Mean= 573.298974601952</a:t>
            </a:r>
          </a:p>
          <a:p>
            <a:r>
              <a:rPr lang="en-US"/>
              <a:t>Standard Deviation= 485.27909922382423</a:t>
            </a:r>
          </a:p>
          <a:p>
            <a:r>
              <a:rPr lang="en-US"/>
              <a:t>Kurtosis= 0.09644041582980822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1157541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626</Words>
  <Application>Microsoft Office PowerPoint</Application>
  <PresentationFormat>Widescreen</PresentationFormat>
  <Paragraphs>95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Business Cooperate</vt:lpstr>
      <vt:lpstr>Forecasting –gold price prediction</vt:lpstr>
      <vt:lpstr>Objective</vt:lpstr>
      <vt:lpstr>Project flow </vt:lpstr>
      <vt:lpstr>Data analysis</vt:lpstr>
      <vt:lpstr>Data analysis</vt:lpstr>
      <vt:lpstr>Data analysis</vt:lpstr>
      <vt:lpstr>Visualizations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Dicky fuller test analysis</vt:lpstr>
      <vt:lpstr>eda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–gold price prediction</dc:title>
  <dc:creator>shyam prasad MNS</dc:creator>
  <cp:lastModifiedBy>Jaya Gupta</cp:lastModifiedBy>
  <cp:revision>16</cp:revision>
  <dcterms:created xsi:type="dcterms:W3CDTF">2021-08-18T11:53:00Z</dcterms:created>
  <dcterms:modified xsi:type="dcterms:W3CDTF">2021-09-19T11:26:27Z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738F1832C7AA4135BB6B160662025297</vt:lpwstr>
  </property>
  <property fmtid="{D5CDD505-2E9C-101B-9397-08002B2CF9AE}" pid="3" name="KSOProductBuildVer">
    <vt:lpwstr>1033-11.2.0.10265</vt:lpwstr>
  </property>
</Properties>
</file>