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648" r:id="rId2"/>
    <p:sldMasterId id="2147483660" r:id="rId3"/>
  </p:sldMasterIdLst>
  <p:notesMasterIdLst>
    <p:notesMasterId r:id="rId30"/>
  </p:notesMasterIdLst>
  <p:sldIdLst>
    <p:sldId id="258" r:id="rId4"/>
    <p:sldId id="272" r:id="rId5"/>
    <p:sldId id="270" r:id="rId6"/>
    <p:sldId id="265" r:id="rId7"/>
    <p:sldId id="266" r:id="rId8"/>
    <p:sldId id="260" r:id="rId9"/>
    <p:sldId id="264" r:id="rId10"/>
    <p:sldId id="263" r:id="rId11"/>
    <p:sldId id="273" r:id="rId12"/>
    <p:sldId id="287" r:id="rId13"/>
    <p:sldId id="298" r:id="rId14"/>
    <p:sldId id="295" r:id="rId15"/>
    <p:sldId id="278" r:id="rId16"/>
    <p:sldId id="279" r:id="rId17"/>
    <p:sldId id="285" r:id="rId18"/>
    <p:sldId id="281" r:id="rId19"/>
    <p:sldId id="274" r:id="rId20"/>
    <p:sldId id="277" r:id="rId21"/>
    <p:sldId id="282" r:id="rId22"/>
    <p:sldId id="286" r:id="rId23"/>
    <p:sldId id="291" r:id="rId24"/>
    <p:sldId id="289" r:id="rId25"/>
    <p:sldId id="293" r:id="rId26"/>
    <p:sldId id="297" r:id="rId27"/>
    <p:sldId id="301"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8DEE0-080D-47AD-8A13-2A498FFE5BAF}" v="1" dt="2022-10-16T14:44:34.715"/>
    <p1510:client id="{0F517F75-AC2E-4C9B-838A-15A043C646F2}" v="320" dt="2022-10-17T09:05:39.735"/>
    <p1510:client id="{1512C86B-C181-DD68-FC50-979C1CCEAB68}" v="504" dt="2022-10-17T07:16:15.899"/>
    <p1510:client id="{1DCBB8DA-5228-7727-32AD-59C426846B88}" v="18" dt="2022-08-22T07:05:21.508"/>
    <p1510:client id="{261133D9-7173-E53E-83E8-9278DE326EA6}" v="20" dt="2022-08-22T08:43:46.813"/>
    <p1510:client id="{28140E97-4EB3-26CC-2B0B-E7719BD52C85}" v="10" dt="2022-10-17T11:20:00.196"/>
    <p1510:client id="{29A003FD-A940-8937-2D4D-841B0404DFE3}" v="1" dt="2022-10-17T07:33:27.444"/>
    <p1510:client id="{32F4075C-2162-B388-CFCA-2FF91E807A46}" v="61" dt="2022-10-17T13:10:03.915"/>
    <p1510:client id="{35E7B0DE-09DA-56B3-6CBF-898A015F23A2}" v="1" dt="2022-10-16T16:25:21.467"/>
    <p1510:client id="{514B89B0-0E46-B97D-E4B5-820DA3CA0363}" v="292" dt="2022-08-21T03:17:59.287"/>
    <p1510:client id="{5267FB08-0DAF-4A6B-DF2F-9118F1C6618E}" v="316" dt="2022-10-17T13:06:03.681"/>
    <p1510:client id="{53DB13A9-E151-B8E1-C5AF-C37796957BB3}" v="177" dt="2022-10-17T13:04:21.670"/>
    <p1510:client id="{5C4A9272-A64C-90C3-A4BE-EAD9A0358A3B}" v="34" dt="2022-08-22T04:42:48.056"/>
    <p1510:client id="{615F4694-1E8D-49B4-A1FB-DBE8721C8DB2}" v="184" dt="2022-08-21T17:11:06.142"/>
    <p1510:client id="{7722C364-6CC8-9AB3-0DB0-8115399CEC74}" v="1" dt="2022-08-21T09:51:10.943"/>
    <p1510:client id="{7C9DBFF5-39C3-CCC5-81BD-4742FE63BE2E}" v="191" dt="2022-10-17T12:54:28.980"/>
    <p1510:client id="{8899CD2A-E1EB-134A-5DC0-D9C2A078993D}" v="120" dt="2022-08-21T14:08:42.590"/>
    <p1510:client id="{88AF6757-3910-90D1-1E43-65CA23EBC253}" v="43" dt="2022-08-21T14:16:02.080"/>
    <p1510:client id="{91AF9A04-49D9-BE27-7CE9-CF93121C7348}" v="1526" dt="2022-08-21T17:43:39.897"/>
    <p1510:client id="{953909CD-549F-25E9-059E-4EC13B44700B}" v="448" dt="2022-08-21T18:29:26.160"/>
    <p1510:client id="{991F0270-AC60-A935-6DBA-644159E3696D}" v="352" dt="2022-08-30T05:47:22.193"/>
    <p1510:client id="{B7F11934-2DF0-1E03-7331-7217A44A489B}" v="100" dt="2022-08-21T14:31:54.042"/>
    <p1510:client id="{B96C4C06-1E5C-ADCE-E9B4-ABE32F8F9BFE}" v="776" dt="2022-08-21T11:16:11.569"/>
    <p1510:client id="{B9D28F53-5ECF-4898-B6BD-3B3D05241112}" v="46" dt="2022-08-30T05:51:13.031"/>
    <p1510:client id="{BCF8165D-59A4-C751-70B7-3D9B6FDBC105}" v="120" dt="2022-08-22T06:46:01.892"/>
    <p1510:client id="{BE8DBC35-BD2B-DF89-43D8-36FE0E5394E9}" v="10" dt="2022-10-17T00:39:41.093"/>
    <p1510:client id="{C47243C2-9EFD-1740-DFB7-1AE8A92DE757}" v="4" dt="2022-10-17T13:25:55.640"/>
    <p1510:client id="{C5CF05CD-E4F8-B5B6-47DD-813265C35EA4}" v="48" dt="2022-08-21T13:39:07.249"/>
    <p1510:client id="{DC30BD51-2CB3-1F28-5C39-5868926E5A9B}" v="166" dt="2022-10-17T07:41:05.112"/>
    <p1510:client id="{E99893BE-319C-17D7-F225-E606EC76282C}" v="11" dt="2022-10-17T09:09:11.975"/>
    <p1510:client id="{EA56CB9F-099A-0DEA-C847-A86EB17697CC}" v="72" dt="2022-08-22T08:40:04.773"/>
    <p1510:client id="{FB2F40DE-3F63-ED33-7338-A5F8F10EF8E8}" v="1" dt="2022-08-22T12:34:15.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F3C46-B271-4287-8FF8-DFB95B40D7DB}" type="datetimeFigureOut">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E831B-5893-4F6C-855C-4E27531D59AE}" type="slidenum">
              <a:t>‹#›</a:t>
            </a:fld>
            <a:endParaRPr lang="en-US"/>
          </a:p>
        </p:txBody>
      </p:sp>
    </p:spTree>
    <p:extLst>
      <p:ext uri="{BB962C8B-B14F-4D97-AF65-F5344CB8AC3E}">
        <p14:creationId xmlns:p14="http://schemas.microsoft.com/office/powerpoint/2010/main" val="73689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46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947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782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C1C8-A45B-D9E1-44C8-1A85C7517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4F52E8-464B-F068-B5AF-FF4B01638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964B5-8093-8B36-0B5E-7F06F7EE6D46}"/>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5" name="Footer Placeholder 4">
            <a:extLst>
              <a:ext uri="{FF2B5EF4-FFF2-40B4-BE49-F238E27FC236}">
                <a16:creationId xmlns:a16="http://schemas.microsoft.com/office/drawing/2014/main" id="{2C7A2964-72A6-C314-6CB7-415D4E64E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05228-83EC-CC6F-F896-2E1818937E65}"/>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243618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B115-38C2-077D-CFC0-22EF52E6A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E3AA45-AA59-CD5C-051F-4AA649E5E6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433C5-33CE-EFF1-5259-62440B56C996}"/>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5" name="Footer Placeholder 4">
            <a:extLst>
              <a:ext uri="{FF2B5EF4-FFF2-40B4-BE49-F238E27FC236}">
                <a16:creationId xmlns:a16="http://schemas.microsoft.com/office/drawing/2014/main" id="{177BCA68-9378-B418-2DC2-C069BF1E6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1FE4B-F819-3EF5-62D2-C898AFFB5C9C}"/>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337832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DF9C-3131-862D-0242-11F64E47C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95575A-869C-7D41-4E86-BB73231338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6A226B-1F0C-9751-C370-EC48E91AD704}"/>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5" name="Footer Placeholder 4">
            <a:extLst>
              <a:ext uri="{FF2B5EF4-FFF2-40B4-BE49-F238E27FC236}">
                <a16:creationId xmlns:a16="http://schemas.microsoft.com/office/drawing/2014/main" id="{7BA4435C-6024-C774-5B16-19CEBAE8A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9B4F7-8AB1-78F7-C4A0-51373A0F53AE}"/>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2444074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7BAC-067A-C0FA-F09B-B3FF8E19C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9D827C-FD8F-5772-B38D-95A1165791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C8DCA1-2272-EE2D-1E60-639765EFF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B2CF25-6312-792C-9CA8-BA32CB335535}"/>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6" name="Footer Placeholder 5">
            <a:extLst>
              <a:ext uri="{FF2B5EF4-FFF2-40B4-BE49-F238E27FC236}">
                <a16:creationId xmlns:a16="http://schemas.microsoft.com/office/drawing/2014/main" id="{FD7489AA-3555-7066-4BAA-6F7E728F7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97DA67-D486-B2B4-D9C5-88F742A63B2D}"/>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746073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FF33-CA78-19D9-0B8A-FBD85B3E78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F4ABE2-C24B-3505-D34D-9929F18E0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8A4DD9-2C3D-12C9-7EE4-07D7CB35C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E630E3-3F88-A223-D6C6-974A9AD6F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B6FB9A-71EF-AC7D-F093-D2968E8E2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E75215-859F-A141-6E6F-5A9E2DA37810}"/>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8" name="Footer Placeholder 7">
            <a:extLst>
              <a:ext uri="{FF2B5EF4-FFF2-40B4-BE49-F238E27FC236}">
                <a16:creationId xmlns:a16="http://schemas.microsoft.com/office/drawing/2014/main" id="{E8809A80-8EA2-44BD-2941-7F46137B11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31D5D8-109C-BCD7-797F-933154A326F7}"/>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1354605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E8BD-DAC6-F7E9-339D-A637DDA5D4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06C812-602A-F1B4-84E2-B837555F299E}"/>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4" name="Footer Placeholder 3">
            <a:extLst>
              <a:ext uri="{FF2B5EF4-FFF2-40B4-BE49-F238E27FC236}">
                <a16:creationId xmlns:a16="http://schemas.microsoft.com/office/drawing/2014/main" id="{BE05BB28-56C1-5272-4068-86620CEC61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2F637D-7132-82A8-E9BD-37C95E000FE2}"/>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1305232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C0140-D013-BA99-31F7-66A1D145ABE3}"/>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3" name="Footer Placeholder 2">
            <a:extLst>
              <a:ext uri="{FF2B5EF4-FFF2-40B4-BE49-F238E27FC236}">
                <a16:creationId xmlns:a16="http://schemas.microsoft.com/office/drawing/2014/main" id="{4A1FE225-01B3-14F0-53F0-2AE65D7127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708EE6-B3A7-A13A-AC68-7C78ED3F0004}"/>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3318355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EF89-4F4C-B9A8-A5F3-FEEDD2072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864F90-02F8-B9B7-A4FF-46DBB3F75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9A288C-3441-A465-B26D-D168E6DF8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BC488-AE5A-6A6A-7EBB-36873FCFE5FB}"/>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6" name="Footer Placeholder 5">
            <a:extLst>
              <a:ext uri="{FF2B5EF4-FFF2-40B4-BE49-F238E27FC236}">
                <a16:creationId xmlns:a16="http://schemas.microsoft.com/office/drawing/2014/main" id="{CAD927B0-5142-35E2-D87B-82CFF1431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851EA7-53D2-9801-2BB2-BEFBA85EFF7C}"/>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365024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2302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1E65-8448-C7F0-7584-9FC197FE0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80E690-6A46-8C50-6B70-8346EA514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06B71-9918-0F63-9DBE-12D0C2195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54E24-B174-A562-CD5D-606EFBBB16E9}"/>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6" name="Footer Placeholder 5">
            <a:extLst>
              <a:ext uri="{FF2B5EF4-FFF2-40B4-BE49-F238E27FC236}">
                <a16:creationId xmlns:a16="http://schemas.microsoft.com/office/drawing/2014/main" id="{22381056-0BA2-B0D5-AD9C-0CDFD2D121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01C958-76E8-C104-C03D-61E72A025265}"/>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2865712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FBE7-3D29-8ABB-7803-1180BCE4D4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96AF9F-A2D2-0569-B82C-0E71A3B9C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6142D-C07D-A4BD-FF2C-898060AD6A9C}"/>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5" name="Footer Placeholder 4">
            <a:extLst>
              <a:ext uri="{FF2B5EF4-FFF2-40B4-BE49-F238E27FC236}">
                <a16:creationId xmlns:a16="http://schemas.microsoft.com/office/drawing/2014/main" id="{DF34283D-8CA7-205C-3B68-5BEBE8CEE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BC53D-1A03-BBF8-91FB-7FA705363AED}"/>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335013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94228-63F3-289C-57AE-4DC71905FE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8C837-95CE-2025-DF2B-BE1EDBE2E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320BC-D570-F631-1C11-D77CFD987341}"/>
              </a:ext>
            </a:extLst>
          </p:cNvPr>
          <p:cNvSpPr>
            <a:spLocks noGrp="1"/>
          </p:cNvSpPr>
          <p:nvPr>
            <p:ph type="dt" sz="half" idx="10"/>
          </p:nvPr>
        </p:nvSpPr>
        <p:spPr/>
        <p:txBody>
          <a:bodyPr/>
          <a:lstStyle/>
          <a:p>
            <a:fld id="{60962097-FD05-42B6-A1D4-BB0DFE543C79}" type="datetimeFigureOut">
              <a:rPr lang="en-IN" smtClean="0"/>
              <a:t>17-10-2022</a:t>
            </a:fld>
            <a:endParaRPr lang="en-IN"/>
          </a:p>
        </p:txBody>
      </p:sp>
      <p:sp>
        <p:nvSpPr>
          <p:cNvPr id="5" name="Footer Placeholder 4">
            <a:extLst>
              <a:ext uri="{FF2B5EF4-FFF2-40B4-BE49-F238E27FC236}">
                <a16:creationId xmlns:a16="http://schemas.microsoft.com/office/drawing/2014/main" id="{1B7749D1-1CB6-E270-8D46-4C6774524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97B1E-5E69-92C8-691D-912AE743E44E}"/>
              </a:ext>
            </a:extLst>
          </p:cNvPr>
          <p:cNvSpPr>
            <a:spLocks noGrp="1"/>
          </p:cNvSpPr>
          <p:nvPr>
            <p:ph type="sldNum" sz="quarter" idx="12"/>
          </p:nvPr>
        </p:nvSpPr>
        <p:spPr/>
        <p:txBody>
          <a:bodyPr/>
          <a:lstStyle/>
          <a:p>
            <a:fld id="{809B3AAB-851A-421B-A703-14E79C244941}" type="slidenum">
              <a:rPr lang="en-IN" smtClean="0"/>
              <a:t>‹#›</a:t>
            </a:fld>
            <a:endParaRPr lang="en-IN"/>
          </a:p>
        </p:txBody>
      </p:sp>
    </p:spTree>
    <p:extLst>
      <p:ext uri="{BB962C8B-B14F-4D97-AF65-F5344CB8AC3E}">
        <p14:creationId xmlns:p14="http://schemas.microsoft.com/office/powerpoint/2010/main" val="2307110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58362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75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991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060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553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0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016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227293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9E0BF2-97BA-838B-8241-00B5EDE8C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E6526-19B8-49FE-BF10-6C52DA4B3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ABBC0-C7D5-7ECA-BD4B-0BADD38DB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62097-FD05-42B6-A1D4-BB0DFE543C79}" type="datetimeFigureOut">
              <a:rPr lang="en-IN" smtClean="0"/>
              <a:t>17-10-2022</a:t>
            </a:fld>
            <a:endParaRPr lang="en-IN"/>
          </a:p>
        </p:txBody>
      </p:sp>
      <p:sp>
        <p:nvSpPr>
          <p:cNvPr id="5" name="Footer Placeholder 4">
            <a:extLst>
              <a:ext uri="{FF2B5EF4-FFF2-40B4-BE49-F238E27FC236}">
                <a16:creationId xmlns:a16="http://schemas.microsoft.com/office/drawing/2014/main" id="{8A14E3A3-B229-4222-A97F-C4A39EBE3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59463B-6A52-1E54-EA85-15B0370C6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B3AAB-851A-421B-A703-14E79C244941}" type="slidenum">
              <a:rPr lang="en-IN" smtClean="0"/>
              <a:t>‹#›</a:t>
            </a:fld>
            <a:endParaRPr lang="en-IN"/>
          </a:p>
        </p:txBody>
      </p:sp>
    </p:spTree>
    <p:extLst>
      <p:ext uri="{BB962C8B-B14F-4D97-AF65-F5344CB8AC3E}">
        <p14:creationId xmlns:p14="http://schemas.microsoft.com/office/powerpoint/2010/main" val="152486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016" y="1266275"/>
            <a:ext cx="12105688" cy="890290"/>
          </a:xfrm>
        </p:spPr>
        <p:txBody>
          <a:bodyPr vert="horz" lIns="91440" tIns="45720" rIns="91440" bIns="45720" rtlCol="0" anchor="b">
            <a:noAutofit/>
          </a:bodyPr>
          <a:lstStyle/>
          <a:p>
            <a:pPr>
              <a:lnSpc>
                <a:spcPct val="100000"/>
              </a:lnSpc>
            </a:pPr>
            <a:r>
              <a:rPr lang="en-GB" sz="2800" b="1" u="sng">
                <a:latin typeface="Times New Roman"/>
                <a:ea typeface="+mj-lt"/>
                <a:cs typeface="Aharoni"/>
              </a:rPr>
              <a:t>A Study On Pollution Caused By Small Scale Automobile </a:t>
            </a:r>
            <a:br>
              <a:rPr lang="en-GB" sz="2800" b="1" u="sng">
                <a:latin typeface="Times New Roman"/>
                <a:ea typeface="+mj-lt"/>
                <a:cs typeface="Aharoni"/>
              </a:rPr>
            </a:br>
            <a:r>
              <a:rPr lang="en-GB" sz="2800" b="1" u="sng">
                <a:latin typeface="Times New Roman"/>
                <a:ea typeface="+mj-lt"/>
                <a:cs typeface="Aharoni"/>
              </a:rPr>
              <a:t>Industries/ Workshops</a:t>
            </a:r>
            <a:endParaRPr lang="en-US" sz="2800" u="sng">
              <a:latin typeface="Times New Roman"/>
              <a:cs typeface="Calibri"/>
            </a:endParaRPr>
          </a:p>
        </p:txBody>
      </p:sp>
      <p:sp>
        <p:nvSpPr>
          <p:cNvPr id="3" name="Subtitle 2"/>
          <p:cNvSpPr>
            <a:spLocks noGrp="1"/>
          </p:cNvSpPr>
          <p:nvPr>
            <p:ph type="subTitle" idx="1"/>
          </p:nvPr>
        </p:nvSpPr>
        <p:spPr>
          <a:xfrm>
            <a:off x="192199" y="46510"/>
            <a:ext cx="11854983" cy="954384"/>
          </a:xfrm>
        </p:spPr>
        <p:txBody>
          <a:bodyPr vert="horz" lIns="91440" tIns="45720" rIns="91440" bIns="45720" rtlCol="0" anchor="ctr">
            <a:normAutofit fontScale="70000" lnSpcReduction="20000"/>
          </a:bodyPr>
          <a:lstStyle/>
          <a:p>
            <a:pPr>
              <a:lnSpc>
                <a:spcPct val="120000"/>
              </a:lnSpc>
            </a:pPr>
            <a:r>
              <a:rPr lang="en-US" sz="3200" b="1">
                <a:solidFill>
                  <a:srgbClr val="C00000"/>
                </a:solidFill>
                <a:latin typeface="Times New Roman"/>
                <a:cs typeface="Times New Roman"/>
              </a:rPr>
              <a:t>CLE 2018 – INDUSTRIAL WASTE TREATMENT AND DISPOSAL</a:t>
            </a:r>
            <a:endParaRPr lang="en-US">
              <a:solidFill>
                <a:srgbClr val="FFFFFF"/>
              </a:solidFill>
              <a:latin typeface="Calibri" panose="020F0502020204030204"/>
              <a:cs typeface="Calibri"/>
            </a:endParaRPr>
          </a:p>
          <a:p>
            <a:pPr>
              <a:lnSpc>
                <a:spcPct val="120000"/>
              </a:lnSpc>
            </a:pPr>
            <a:r>
              <a:rPr lang="en-US" sz="3600">
                <a:solidFill>
                  <a:schemeClr val="bg1"/>
                </a:solidFill>
                <a:latin typeface="Calibri"/>
                <a:cs typeface="Calibri"/>
              </a:rPr>
              <a:t>a</a:t>
            </a:r>
            <a:r>
              <a:rPr lang="en-US">
                <a:solidFill>
                  <a:schemeClr val="bg1"/>
                </a:solidFill>
              </a:rPr>
              <a:t>dd text</a:t>
            </a:r>
            <a:endParaRPr lang="en-US">
              <a:solidFill>
                <a:schemeClr val="bg1"/>
              </a:solidFill>
              <a:cs typeface="Calibri"/>
            </a:endParaRPr>
          </a:p>
        </p:txBody>
      </p:sp>
      <p:pic>
        <p:nvPicPr>
          <p:cNvPr id="4" name="Picture 4" descr="Logo, company name&#10;&#10;Description automatically generated">
            <a:extLst>
              <a:ext uri="{FF2B5EF4-FFF2-40B4-BE49-F238E27FC236}">
                <a16:creationId xmlns:a16="http://schemas.microsoft.com/office/drawing/2014/main" id="{109D43B6-1825-4CE6-A3F8-B3CCE7541EC5}"/>
              </a:ext>
            </a:extLst>
          </p:cNvPr>
          <p:cNvPicPr>
            <a:picLocks noChangeAspect="1"/>
          </p:cNvPicPr>
          <p:nvPr/>
        </p:nvPicPr>
        <p:blipFill>
          <a:blip r:embed="rId2"/>
          <a:stretch>
            <a:fillRect/>
          </a:stretch>
        </p:blipFill>
        <p:spPr>
          <a:xfrm>
            <a:off x="3626594" y="2356610"/>
            <a:ext cx="4926125" cy="1904752"/>
          </a:xfrm>
          <a:prstGeom prst="rect">
            <a:avLst/>
          </a:prstGeom>
        </p:spPr>
      </p:pic>
      <p:sp>
        <p:nvSpPr>
          <p:cNvPr id="6" name="TextBox 5">
            <a:extLst>
              <a:ext uri="{FF2B5EF4-FFF2-40B4-BE49-F238E27FC236}">
                <a16:creationId xmlns:a16="http://schemas.microsoft.com/office/drawing/2014/main" id="{EF689AA7-1522-475B-A26B-DDB3764893BF}"/>
              </a:ext>
            </a:extLst>
          </p:cNvPr>
          <p:cNvSpPr txBox="1"/>
          <p:nvPr/>
        </p:nvSpPr>
        <p:spPr>
          <a:xfrm>
            <a:off x="424672" y="4507842"/>
            <a:ext cx="426719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rgbClr val="002060"/>
                </a:solidFill>
                <a:ea typeface="+mn-lt"/>
                <a:cs typeface="+mn-lt"/>
              </a:rPr>
              <a:t>PRESENTED BY :</a:t>
            </a:r>
            <a:endParaRPr lang="en-US" sz="2200">
              <a:solidFill>
                <a:srgbClr val="002060"/>
              </a:solidFill>
              <a:cs typeface="Calibri"/>
            </a:endParaRPr>
          </a:p>
          <a:p>
            <a:r>
              <a:rPr lang="en-US" sz="2200" b="1">
                <a:solidFill>
                  <a:srgbClr val="002060"/>
                </a:solidFill>
                <a:ea typeface="+mn-lt"/>
                <a:cs typeface="+mn-lt"/>
              </a:rPr>
              <a:t>Pavithra P - 20BCL0080</a:t>
            </a:r>
          </a:p>
          <a:p>
            <a:r>
              <a:rPr lang="en-US" sz="2200" b="1">
                <a:solidFill>
                  <a:srgbClr val="002060"/>
                </a:solidFill>
                <a:ea typeface="+mn-lt"/>
                <a:cs typeface="+mn-lt"/>
              </a:rPr>
              <a:t>Priyadarshini K - 20BCL0110</a:t>
            </a:r>
          </a:p>
          <a:p>
            <a:r>
              <a:rPr lang="en-US" sz="2200" b="1">
                <a:solidFill>
                  <a:srgbClr val="002060"/>
                </a:solidFill>
                <a:ea typeface="+mn-lt"/>
                <a:cs typeface="+mn-lt"/>
              </a:rPr>
              <a:t>Nishu Kumari Yadav - 20BCL0143</a:t>
            </a:r>
            <a:endParaRPr lang="en-US" b="1">
              <a:solidFill>
                <a:srgbClr val="002060"/>
              </a:solidFill>
              <a:cs typeface="Calibri"/>
            </a:endParaRPr>
          </a:p>
          <a:p>
            <a:r>
              <a:rPr lang="en-US" sz="2200" b="1">
                <a:solidFill>
                  <a:srgbClr val="002060"/>
                </a:solidFill>
                <a:ea typeface="+mn-lt"/>
                <a:cs typeface="+mn-lt"/>
              </a:rPr>
              <a:t>Siddharth Yadav - 20BCL0127</a:t>
            </a:r>
            <a:endParaRPr lang="en-US" sz="2200" b="1">
              <a:solidFill>
                <a:srgbClr val="002060"/>
              </a:solidFill>
              <a:cs typeface="Calibri"/>
            </a:endParaRPr>
          </a:p>
          <a:p>
            <a:r>
              <a:rPr lang="en-US" sz="2200" b="1">
                <a:solidFill>
                  <a:srgbClr val="002060"/>
                </a:solidFill>
                <a:cs typeface="Calibri"/>
              </a:rPr>
              <a:t>( School of Civil Engineering )</a:t>
            </a:r>
            <a:endParaRPr lang="en-US" sz="2200">
              <a:solidFill>
                <a:srgbClr val="002060"/>
              </a:solidFill>
              <a:cs typeface="Calibri"/>
            </a:endParaRPr>
          </a:p>
          <a:p>
            <a:endParaRPr lang="en-US" sz="2200">
              <a:solidFill>
                <a:srgbClr val="002060"/>
              </a:solidFill>
              <a:cs typeface="Calibri"/>
            </a:endParaRPr>
          </a:p>
        </p:txBody>
      </p:sp>
      <p:sp>
        <p:nvSpPr>
          <p:cNvPr id="7" name="TextBox 6">
            <a:extLst>
              <a:ext uri="{FF2B5EF4-FFF2-40B4-BE49-F238E27FC236}">
                <a16:creationId xmlns:a16="http://schemas.microsoft.com/office/drawing/2014/main" id="{A932A7C0-3C88-4111-B6E2-3736A1D3E09A}"/>
              </a:ext>
            </a:extLst>
          </p:cNvPr>
          <p:cNvSpPr txBox="1"/>
          <p:nvPr/>
        </p:nvSpPr>
        <p:spPr>
          <a:xfrm>
            <a:off x="7713094" y="4665090"/>
            <a:ext cx="4037161"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latin typeface="Aharoni"/>
                <a:cs typeface="Aharoni"/>
              </a:rPr>
              <a:t>GUIDED BY:</a:t>
            </a:r>
            <a:endParaRPr lang="en-US" sz="2000">
              <a:ea typeface="+mn-lt"/>
              <a:cs typeface="+mn-lt"/>
            </a:endParaRPr>
          </a:p>
          <a:p>
            <a:r>
              <a:rPr lang="en-US" sz="2000" b="1">
                <a:cs typeface="Calibri" panose="020F0502020204030204"/>
              </a:rPr>
              <a:t>Prof. Shantha Kumar S</a:t>
            </a:r>
            <a:br>
              <a:rPr lang="en-US" sz="2000" b="1">
                <a:cs typeface="Calibri" panose="020F0502020204030204"/>
              </a:rPr>
            </a:br>
            <a:r>
              <a:rPr lang="en-US" sz="2000" b="1">
                <a:cs typeface="Calibri" panose="020F0502020204030204"/>
              </a:rPr>
              <a:t>Professor Grade 2</a:t>
            </a:r>
            <a:endParaRPr lang="en-US" sz="2000">
              <a:cs typeface="Calibri" panose="020F0502020204030204"/>
            </a:endParaRPr>
          </a:p>
          <a:p>
            <a:r>
              <a:rPr lang="en-US" sz="2000" b="1">
                <a:cs typeface="Calibri" panose="020F0502020204030204"/>
              </a:rPr>
              <a:t>Centre for Clean Environment</a:t>
            </a:r>
            <a:endParaRPr lang="en-US" sz="2000" b="1">
              <a:ea typeface="+mn-lt"/>
              <a:cs typeface="+mn-lt"/>
            </a:endParaRPr>
          </a:p>
          <a:p>
            <a:r>
              <a:rPr lang="en-US" sz="2000" b="1">
                <a:cs typeface="Calibri" panose="020F0502020204030204"/>
              </a:rPr>
              <a:t>Vellore Institute of Technology (VIT) </a:t>
            </a:r>
            <a:endParaRPr lang="en-US" sz="2000" b="1">
              <a:ea typeface="Calibri"/>
              <a:cs typeface="Calibri" panose="020F0502020204030204"/>
            </a:endParaRPr>
          </a:p>
          <a:p>
            <a:r>
              <a:rPr lang="en-US" sz="2000" b="1">
                <a:cs typeface="Calibri" panose="020F0502020204030204"/>
              </a:rPr>
              <a:t>Vellore, Tamil Nadu, India </a:t>
            </a:r>
            <a:endParaRPr lang="en-US" sz="2000" b="1">
              <a:ea typeface="+mn-lt"/>
              <a:cs typeface="+mn-lt"/>
            </a:endParaRPr>
          </a:p>
          <a:p>
            <a:endParaRPr lang="en-US" b="1">
              <a:ea typeface="+mn-lt"/>
              <a:cs typeface="+mn-lt"/>
            </a:endParaRPr>
          </a:p>
          <a:p>
            <a:endParaRPr lang="en-US" b="1">
              <a:cs typeface="Calibri" panose="020F0502020204030204"/>
            </a:endParaRPr>
          </a:p>
        </p:txBody>
      </p:sp>
      <p:sp>
        <p:nvSpPr>
          <p:cNvPr id="8" name="TextBox 7">
            <a:extLst>
              <a:ext uri="{FF2B5EF4-FFF2-40B4-BE49-F238E27FC236}">
                <a16:creationId xmlns:a16="http://schemas.microsoft.com/office/drawing/2014/main" id="{33BA491A-9D9E-4679-A5B0-94E02F8FC1CC}"/>
              </a:ext>
            </a:extLst>
          </p:cNvPr>
          <p:cNvSpPr txBox="1"/>
          <p:nvPr/>
        </p:nvSpPr>
        <p:spPr>
          <a:xfrm>
            <a:off x="5644554" y="805017"/>
            <a:ext cx="159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Light"/>
                <a:cs typeface="Calibri"/>
              </a:rPr>
              <a:t> </a:t>
            </a:r>
            <a:r>
              <a:rPr lang="en-US" sz="2000" b="1">
                <a:latin typeface="Times New Roman"/>
                <a:cs typeface="Calibri"/>
              </a:rPr>
              <a:t>( Review-1 )</a:t>
            </a:r>
          </a:p>
        </p:txBody>
      </p:sp>
      <p:sp>
        <p:nvSpPr>
          <p:cNvPr id="5" name="TextBox 4">
            <a:extLst>
              <a:ext uri="{FF2B5EF4-FFF2-40B4-BE49-F238E27FC236}">
                <a16:creationId xmlns:a16="http://schemas.microsoft.com/office/drawing/2014/main" id="{4FB0B6F9-0C05-1755-B14E-D19BD01C3123}"/>
              </a:ext>
            </a:extLst>
          </p:cNvPr>
          <p:cNvSpPr txBox="1"/>
          <p:nvPr/>
        </p:nvSpPr>
        <p:spPr>
          <a:xfrm>
            <a:off x="5543911" y="459960"/>
            <a:ext cx="17942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C00000"/>
                </a:solidFill>
                <a:latin typeface="Times New Roman"/>
                <a:cs typeface="Calibri"/>
              </a:rPr>
              <a:t>J-Component</a:t>
            </a:r>
            <a:endParaRPr lang="en-US">
              <a:solidFill>
                <a:srgbClr val="C00000"/>
              </a:solidFill>
            </a:endParaRPr>
          </a:p>
        </p:txBody>
      </p:sp>
    </p:spTree>
    <p:extLst>
      <p:ext uri="{BB962C8B-B14F-4D97-AF65-F5344CB8AC3E}">
        <p14:creationId xmlns:p14="http://schemas.microsoft.com/office/powerpoint/2010/main" val="243597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016" y="1266275"/>
            <a:ext cx="12105688" cy="890290"/>
          </a:xfrm>
        </p:spPr>
        <p:txBody>
          <a:bodyPr vert="horz" lIns="91440" tIns="45720" rIns="91440" bIns="45720" rtlCol="0" anchor="b">
            <a:noAutofit/>
          </a:bodyPr>
          <a:lstStyle/>
          <a:p>
            <a:pPr>
              <a:lnSpc>
                <a:spcPct val="100000"/>
              </a:lnSpc>
            </a:pPr>
            <a:r>
              <a:rPr lang="en-GB" sz="2800" b="1" u="sng">
                <a:latin typeface="Times New Roman"/>
                <a:ea typeface="+mj-lt"/>
                <a:cs typeface="Aharoni"/>
              </a:rPr>
              <a:t>A Study On Pollution Caused By Small Scale Automobile </a:t>
            </a:r>
            <a:br>
              <a:rPr lang="en-GB" sz="2800" b="1" u="sng">
                <a:latin typeface="Times New Roman"/>
                <a:ea typeface="+mj-lt"/>
                <a:cs typeface="Aharoni"/>
              </a:rPr>
            </a:br>
            <a:r>
              <a:rPr lang="en-GB" sz="2800" b="1" u="sng">
                <a:latin typeface="Times New Roman"/>
                <a:ea typeface="+mj-lt"/>
                <a:cs typeface="Aharoni"/>
              </a:rPr>
              <a:t>Industries/ Workshops</a:t>
            </a:r>
            <a:endParaRPr lang="en-US" sz="2800" u="sng">
              <a:latin typeface="Times New Roman"/>
              <a:cs typeface="Calibri"/>
            </a:endParaRPr>
          </a:p>
        </p:txBody>
      </p:sp>
      <p:sp>
        <p:nvSpPr>
          <p:cNvPr id="3" name="Subtitle 2"/>
          <p:cNvSpPr>
            <a:spLocks noGrp="1"/>
          </p:cNvSpPr>
          <p:nvPr>
            <p:ph type="subTitle" idx="1"/>
          </p:nvPr>
        </p:nvSpPr>
        <p:spPr>
          <a:xfrm>
            <a:off x="192199" y="46510"/>
            <a:ext cx="11854983" cy="954384"/>
          </a:xfrm>
        </p:spPr>
        <p:txBody>
          <a:bodyPr vert="horz" lIns="91440" tIns="45720" rIns="91440" bIns="45720" rtlCol="0" anchor="ctr">
            <a:normAutofit fontScale="70000" lnSpcReduction="20000"/>
          </a:bodyPr>
          <a:lstStyle/>
          <a:p>
            <a:pPr>
              <a:lnSpc>
                <a:spcPct val="120000"/>
              </a:lnSpc>
            </a:pPr>
            <a:r>
              <a:rPr lang="en-US" sz="3200" b="1">
                <a:solidFill>
                  <a:srgbClr val="C00000"/>
                </a:solidFill>
                <a:latin typeface="Times New Roman"/>
                <a:cs typeface="Times New Roman"/>
              </a:rPr>
              <a:t>CLE 2018 – INDUSTRIAL WASTE TREATMENT AND DISPOSAL</a:t>
            </a:r>
            <a:endParaRPr lang="en-US">
              <a:solidFill>
                <a:srgbClr val="FFFFFF"/>
              </a:solidFill>
              <a:latin typeface="Calibri" panose="020F0502020204030204"/>
              <a:cs typeface="Calibri"/>
            </a:endParaRPr>
          </a:p>
          <a:p>
            <a:pPr>
              <a:lnSpc>
                <a:spcPct val="120000"/>
              </a:lnSpc>
            </a:pPr>
            <a:r>
              <a:rPr lang="en-US" sz="3600">
                <a:solidFill>
                  <a:schemeClr val="bg1"/>
                </a:solidFill>
                <a:latin typeface="Calibri"/>
                <a:cs typeface="Calibri"/>
              </a:rPr>
              <a:t>a</a:t>
            </a:r>
            <a:r>
              <a:rPr lang="en-US">
                <a:solidFill>
                  <a:schemeClr val="bg1"/>
                </a:solidFill>
              </a:rPr>
              <a:t>dd text</a:t>
            </a:r>
            <a:endParaRPr lang="en-US">
              <a:solidFill>
                <a:schemeClr val="bg1"/>
              </a:solidFill>
              <a:cs typeface="Calibri"/>
            </a:endParaRPr>
          </a:p>
        </p:txBody>
      </p:sp>
      <p:pic>
        <p:nvPicPr>
          <p:cNvPr id="4" name="Picture 4" descr="Logo, company name&#10;&#10;Description automatically generated">
            <a:extLst>
              <a:ext uri="{FF2B5EF4-FFF2-40B4-BE49-F238E27FC236}">
                <a16:creationId xmlns:a16="http://schemas.microsoft.com/office/drawing/2014/main" id="{109D43B6-1825-4CE6-A3F8-B3CCE7541EC5}"/>
              </a:ext>
            </a:extLst>
          </p:cNvPr>
          <p:cNvPicPr>
            <a:picLocks noChangeAspect="1"/>
          </p:cNvPicPr>
          <p:nvPr/>
        </p:nvPicPr>
        <p:blipFill>
          <a:blip r:embed="rId2"/>
          <a:stretch>
            <a:fillRect/>
          </a:stretch>
        </p:blipFill>
        <p:spPr>
          <a:xfrm>
            <a:off x="3626594" y="2356610"/>
            <a:ext cx="4926125" cy="1904752"/>
          </a:xfrm>
          <a:prstGeom prst="rect">
            <a:avLst/>
          </a:prstGeom>
        </p:spPr>
      </p:pic>
      <p:sp>
        <p:nvSpPr>
          <p:cNvPr id="6" name="TextBox 5">
            <a:extLst>
              <a:ext uri="{FF2B5EF4-FFF2-40B4-BE49-F238E27FC236}">
                <a16:creationId xmlns:a16="http://schemas.microsoft.com/office/drawing/2014/main" id="{EF689AA7-1522-475B-A26B-DDB3764893BF}"/>
              </a:ext>
            </a:extLst>
          </p:cNvPr>
          <p:cNvSpPr txBox="1"/>
          <p:nvPr/>
        </p:nvSpPr>
        <p:spPr>
          <a:xfrm>
            <a:off x="424672" y="4507842"/>
            <a:ext cx="426719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rgbClr val="002060"/>
                </a:solidFill>
                <a:ea typeface="+mn-lt"/>
                <a:cs typeface="+mn-lt"/>
              </a:rPr>
              <a:t>PRESENTED BY :</a:t>
            </a:r>
            <a:endParaRPr lang="en-US" sz="2200">
              <a:solidFill>
                <a:srgbClr val="002060"/>
              </a:solidFill>
              <a:cs typeface="Calibri"/>
            </a:endParaRPr>
          </a:p>
          <a:p>
            <a:r>
              <a:rPr lang="en-US" sz="2200" b="1">
                <a:solidFill>
                  <a:srgbClr val="002060"/>
                </a:solidFill>
                <a:ea typeface="+mn-lt"/>
                <a:cs typeface="+mn-lt"/>
              </a:rPr>
              <a:t>Pavithra P - 20BCL0080</a:t>
            </a:r>
          </a:p>
          <a:p>
            <a:r>
              <a:rPr lang="en-US" sz="2200" b="1">
                <a:solidFill>
                  <a:srgbClr val="002060"/>
                </a:solidFill>
                <a:ea typeface="+mn-lt"/>
                <a:cs typeface="+mn-lt"/>
              </a:rPr>
              <a:t>Priyadarshini K - 20BCL0110</a:t>
            </a:r>
          </a:p>
          <a:p>
            <a:r>
              <a:rPr lang="en-US" sz="2200" b="1">
                <a:solidFill>
                  <a:srgbClr val="002060"/>
                </a:solidFill>
                <a:ea typeface="+mn-lt"/>
                <a:cs typeface="+mn-lt"/>
              </a:rPr>
              <a:t>Nishu Kumari Yadav - 20BCL0143</a:t>
            </a:r>
            <a:endParaRPr lang="en-US" b="1">
              <a:solidFill>
                <a:srgbClr val="002060"/>
              </a:solidFill>
              <a:cs typeface="Calibri"/>
            </a:endParaRPr>
          </a:p>
          <a:p>
            <a:r>
              <a:rPr lang="en-US" sz="2200" b="1">
                <a:solidFill>
                  <a:srgbClr val="002060"/>
                </a:solidFill>
                <a:ea typeface="+mn-lt"/>
                <a:cs typeface="+mn-lt"/>
              </a:rPr>
              <a:t>Siddharth Yadav - 20BCL0127</a:t>
            </a:r>
            <a:endParaRPr lang="en-US" sz="2200" b="1">
              <a:solidFill>
                <a:srgbClr val="002060"/>
              </a:solidFill>
              <a:cs typeface="Calibri"/>
            </a:endParaRPr>
          </a:p>
          <a:p>
            <a:r>
              <a:rPr lang="en-US" sz="2200" b="1">
                <a:solidFill>
                  <a:srgbClr val="002060"/>
                </a:solidFill>
                <a:cs typeface="Calibri"/>
              </a:rPr>
              <a:t>( School of Civil Engineering )</a:t>
            </a:r>
            <a:endParaRPr lang="en-US" sz="2200">
              <a:solidFill>
                <a:srgbClr val="002060"/>
              </a:solidFill>
              <a:cs typeface="Calibri"/>
            </a:endParaRPr>
          </a:p>
          <a:p>
            <a:endParaRPr lang="en-US" sz="2200">
              <a:solidFill>
                <a:srgbClr val="002060"/>
              </a:solidFill>
              <a:cs typeface="Calibri"/>
            </a:endParaRPr>
          </a:p>
        </p:txBody>
      </p:sp>
      <p:sp>
        <p:nvSpPr>
          <p:cNvPr id="7" name="TextBox 6">
            <a:extLst>
              <a:ext uri="{FF2B5EF4-FFF2-40B4-BE49-F238E27FC236}">
                <a16:creationId xmlns:a16="http://schemas.microsoft.com/office/drawing/2014/main" id="{A932A7C0-3C88-4111-B6E2-3736A1D3E09A}"/>
              </a:ext>
            </a:extLst>
          </p:cNvPr>
          <p:cNvSpPr txBox="1"/>
          <p:nvPr/>
        </p:nvSpPr>
        <p:spPr>
          <a:xfrm>
            <a:off x="7713094" y="4665090"/>
            <a:ext cx="4037161"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latin typeface="Aharoni"/>
                <a:cs typeface="Aharoni"/>
              </a:rPr>
              <a:t>GUIDED BY:</a:t>
            </a:r>
            <a:endParaRPr lang="en-US" sz="2000">
              <a:ea typeface="+mn-lt"/>
              <a:cs typeface="+mn-lt"/>
            </a:endParaRPr>
          </a:p>
          <a:p>
            <a:r>
              <a:rPr lang="en-US" sz="2000" b="1">
                <a:cs typeface="Calibri" panose="020F0502020204030204"/>
              </a:rPr>
              <a:t>Prof. Shantha Kumar S</a:t>
            </a:r>
            <a:br>
              <a:rPr lang="en-US" sz="2000" b="1">
                <a:cs typeface="Calibri" panose="020F0502020204030204"/>
              </a:rPr>
            </a:br>
            <a:r>
              <a:rPr lang="en-US" sz="2000" b="1">
                <a:cs typeface="Calibri" panose="020F0502020204030204"/>
              </a:rPr>
              <a:t>Professor Grade 2</a:t>
            </a:r>
            <a:endParaRPr lang="en-US" sz="2000">
              <a:cs typeface="Calibri" panose="020F0502020204030204"/>
            </a:endParaRPr>
          </a:p>
          <a:p>
            <a:r>
              <a:rPr lang="en-US" sz="2000" b="1">
                <a:cs typeface="Calibri" panose="020F0502020204030204"/>
              </a:rPr>
              <a:t>Centre for Clean Environment</a:t>
            </a:r>
            <a:endParaRPr lang="en-US" sz="2000" b="1">
              <a:ea typeface="+mn-lt"/>
              <a:cs typeface="+mn-lt"/>
            </a:endParaRPr>
          </a:p>
          <a:p>
            <a:r>
              <a:rPr lang="en-US" sz="2000" b="1">
                <a:cs typeface="Calibri" panose="020F0502020204030204"/>
              </a:rPr>
              <a:t>Vellore Institute of Technology (VIT) </a:t>
            </a:r>
            <a:endParaRPr lang="en-US" sz="2000" b="1">
              <a:ea typeface="Calibri"/>
              <a:cs typeface="Calibri" panose="020F0502020204030204"/>
            </a:endParaRPr>
          </a:p>
          <a:p>
            <a:r>
              <a:rPr lang="en-US" sz="2000" b="1">
                <a:cs typeface="Calibri" panose="020F0502020204030204"/>
              </a:rPr>
              <a:t>Vellore, Tamil Nadu, India </a:t>
            </a:r>
            <a:endParaRPr lang="en-US" sz="2000" b="1">
              <a:ea typeface="+mn-lt"/>
              <a:cs typeface="+mn-lt"/>
            </a:endParaRPr>
          </a:p>
          <a:p>
            <a:endParaRPr lang="en-US" b="1">
              <a:ea typeface="+mn-lt"/>
              <a:cs typeface="+mn-lt"/>
            </a:endParaRPr>
          </a:p>
          <a:p>
            <a:endParaRPr lang="en-US" b="1">
              <a:cs typeface="Calibri" panose="020F0502020204030204"/>
            </a:endParaRPr>
          </a:p>
        </p:txBody>
      </p:sp>
      <p:sp>
        <p:nvSpPr>
          <p:cNvPr id="8" name="TextBox 7">
            <a:extLst>
              <a:ext uri="{FF2B5EF4-FFF2-40B4-BE49-F238E27FC236}">
                <a16:creationId xmlns:a16="http://schemas.microsoft.com/office/drawing/2014/main" id="{33BA491A-9D9E-4679-A5B0-94E02F8FC1CC}"/>
              </a:ext>
            </a:extLst>
          </p:cNvPr>
          <p:cNvSpPr txBox="1"/>
          <p:nvPr/>
        </p:nvSpPr>
        <p:spPr>
          <a:xfrm>
            <a:off x="5644554" y="805017"/>
            <a:ext cx="159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Light"/>
                <a:cs typeface="Calibri"/>
              </a:rPr>
              <a:t> </a:t>
            </a:r>
            <a:r>
              <a:rPr lang="en-US" sz="2000" b="1">
                <a:latin typeface="Times New Roman"/>
                <a:cs typeface="Calibri"/>
              </a:rPr>
              <a:t>( Review-2 )</a:t>
            </a:r>
          </a:p>
        </p:txBody>
      </p:sp>
      <p:sp>
        <p:nvSpPr>
          <p:cNvPr id="5" name="TextBox 4">
            <a:extLst>
              <a:ext uri="{FF2B5EF4-FFF2-40B4-BE49-F238E27FC236}">
                <a16:creationId xmlns:a16="http://schemas.microsoft.com/office/drawing/2014/main" id="{4FB0B6F9-0C05-1755-B14E-D19BD01C3123}"/>
              </a:ext>
            </a:extLst>
          </p:cNvPr>
          <p:cNvSpPr txBox="1"/>
          <p:nvPr/>
        </p:nvSpPr>
        <p:spPr>
          <a:xfrm>
            <a:off x="5543911" y="459960"/>
            <a:ext cx="17942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C00000"/>
                </a:solidFill>
                <a:latin typeface="Times New Roman"/>
                <a:cs typeface="Calibri"/>
              </a:rPr>
              <a:t>J-Component</a:t>
            </a:r>
            <a:endParaRPr lang="en-US">
              <a:solidFill>
                <a:srgbClr val="C00000"/>
              </a:solidFill>
            </a:endParaRPr>
          </a:p>
        </p:txBody>
      </p:sp>
    </p:spTree>
    <p:extLst>
      <p:ext uri="{BB962C8B-B14F-4D97-AF65-F5344CB8AC3E}">
        <p14:creationId xmlns:p14="http://schemas.microsoft.com/office/powerpoint/2010/main" val="262422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C648EEC4-2CBE-9C90-7631-3CD059B3B450}"/>
              </a:ext>
            </a:extLst>
          </p:cNvPr>
          <p:cNvPicPr>
            <a:picLocks noChangeAspect="1"/>
          </p:cNvPicPr>
          <p:nvPr/>
        </p:nvPicPr>
        <p:blipFill rotWithShape="1">
          <a:blip r:embed="rId2"/>
          <a:srcRect t="9923" b="39827"/>
          <a:stretch/>
        </p:blipFill>
        <p:spPr>
          <a:xfrm>
            <a:off x="7402859" y="513892"/>
            <a:ext cx="4234956" cy="4725558"/>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F782167-0E42-8C62-3F67-5568BBC8ECF3}"/>
              </a:ext>
            </a:extLst>
          </p:cNvPr>
          <p:cNvSpPr/>
          <p:nvPr/>
        </p:nvSpPr>
        <p:spPr>
          <a:xfrm>
            <a:off x="8172838" y="5663284"/>
            <a:ext cx="2965281" cy="446933"/>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C000"/>
              </a:solidFill>
            </a:endParaRPr>
          </a:p>
        </p:txBody>
      </p:sp>
      <p:sp>
        <p:nvSpPr>
          <p:cNvPr id="6" name="Rectangle 5">
            <a:extLst>
              <a:ext uri="{FF2B5EF4-FFF2-40B4-BE49-F238E27FC236}">
                <a16:creationId xmlns:a16="http://schemas.microsoft.com/office/drawing/2014/main" id="{D48CFD96-6B16-4AF7-483F-F8DA5A21D631}"/>
              </a:ext>
            </a:extLst>
          </p:cNvPr>
          <p:cNvSpPr/>
          <p:nvPr/>
        </p:nvSpPr>
        <p:spPr>
          <a:xfrm>
            <a:off x="8290398" y="5516395"/>
            <a:ext cx="3020699" cy="579967"/>
          </a:xfrm>
          <a:prstGeom prst="rect">
            <a:avLst/>
          </a:prstGeom>
        </p:spPr>
        <p:txBody>
          <a:bodyPr wrap="square" lIns="91440" tIns="45720" rIns="91440" bIns="45720" anchor="t">
            <a:spAutoFit/>
          </a:bodyPr>
          <a:lstStyle/>
          <a:p>
            <a:pPr algn="ctr">
              <a:lnSpc>
                <a:spcPct val="150000"/>
              </a:lnSpc>
            </a:pPr>
            <a:r>
              <a:rPr lang="en-IN" sz="2400" b="1">
                <a:solidFill>
                  <a:srgbClr val="C00000"/>
                </a:solidFill>
                <a:latin typeface="Times New Roman"/>
                <a:cs typeface="Times New Roman"/>
              </a:rPr>
              <a:t> Automobile Sample  </a:t>
            </a:r>
          </a:p>
        </p:txBody>
      </p:sp>
      <p:sp>
        <p:nvSpPr>
          <p:cNvPr id="8" name="TextBox 7">
            <a:extLst>
              <a:ext uri="{FF2B5EF4-FFF2-40B4-BE49-F238E27FC236}">
                <a16:creationId xmlns:a16="http://schemas.microsoft.com/office/drawing/2014/main" id="{E0BDF779-843F-4771-9936-BDF2D9A4C023}"/>
              </a:ext>
            </a:extLst>
          </p:cNvPr>
          <p:cNvSpPr txBox="1"/>
          <p:nvPr/>
        </p:nvSpPr>
        <p:spPr>
          <a:xfrm>
            <a:off x="602502" y="747386"/>
            <a:ext cx="6212213" cy="7336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a:latin typeface="Times New Roman"/>
              <a:cs typeface="Times New Roman"/>
            </a:endParaRPr>
          </a:p>
          <a:p>
            <a:pPr marL="285750" indent="-285750" algn="just">
              <a:lnSpc>
                <a:spcPct val="150000"/>
              </a:lnSpc>
              <a:buFont typeface="Wingdings"/>
              <a:buChar char="§"/>
            </a:pPr>
            <a:r>
              <a:rPr lang="en-US" sz="1600">
                <a:latin typeface="Times New Roman"/>
                <a:ea typeface="+mn-lt"/>
                <a:cs typeface="Times New Roman"/>
              </a:rPr>
              <a:t>The sample was collected in the Arcot, </a:t>
            </a:r>
            <a:r>
              <a:rPr lang="en-US" sz="1600" err="1">
                <a:latin typeface="Times New Roman"/>
                <a:ea typeface="+mn-lt"/>
                <a:cs typeface="Times New Roman"/>
              </a:rPr>
              <a:t>Ranipet</a:t>
            </a:r>
            <a:r>
              <a:rPr lang="en-US" sz="1600">
                <a:latin typeface="Times New Roman"/>
                <a:ea typeface="+mn-lt"/>
                <a:cs typeface="Times New Roman"/>
              </a:rPr>
              <a:t> District  from nearby authorized vehicle service stations where, washing, servicing, and maintenance of vehicles are done. </a:t>
            </a:r>
          </a:p>
          <a:p>
            <a:pPr marL="285750" indent="-285750" algn="just">
              <a:lnSpc>
                <a:spcPct val="150000"/>
              </a:lnSpc>
              <a:buFont typeface="Wingdings"/>
              <a:buChar char="§"/>
            </a:pPr>
            <a:r>
              <a:rPr lang="en-US" sz="1600">
                <a:latin typeface="Times New Roman"/>
                <a:ea typeface="+mn-lt"/>
                <a:cs typeface="Times New Roman"/>
              </a:rPr>
              <a:t>Though all maintenance and repair works were done in the service stations, the primary contribution for the automobile effluent was vehicle washing. </a:t>
            </a:r>
          </a:p>
          <a:p>
            <a:pPr marL="285750" indent="-285750" algn="just">
              <a:lnSpc>
                <a:spcPct val="150000"/>
              </a:lnSpc>
              <a:buFont typeface="Wingdings"/>
              <a:buChar char="§"/>
            </a:pPr>
            <a:r>
              <a:rPr lang="en-US" sz="1600">
                <a:latin typeface="Times New Roman"/>
                <a:ea typeface="+mn-lt"/>
                <a:cs typeface="Times New Roman"/>
              </a:rPr>
              <a:t>Service station was indulged in both 2-wheeler and 4-wheeler servicing. </a:t>
            </a:r>
          </a:p>
          <a:p>
            <a:pPr marL="285750" indent="-285750" algn="just">
              <a:lnSpc>
                <a:spcPct val="150000"/>
              </a:lnSpc>
              <a:buFont typeface="Wingdings"/>
              <a:buChar char="§"/>
            </a:pPr>
            <a:r>
              <a:rPr lang="en-US" sz="1600">
                <a:latin typeface="Times New Roman"/>
                <a:ea typeface="+mn-lt"/>
                <a:cs typeface="Times New Roman"/>
              </a:rPr>
              <a:t>No separate sump systems were provided in the service stations; instead they were directly linked to drainage systems. </a:t>
            </a:r>
            <a:endParaRPr lang="en-US" sz="1600">
              <a:latin typeface="Times New Roman"/>
              <a:cs typeface="Times New Roman"/>
            </a:endParaRPr>
          </a:p>
          <a:p>
            <a:pPr marL="285750" indent="-285750" algn="just">
              <a:lnSpc>
                <a:spcPct val="150000"/>
              </a:lnSpc>
              <a:buFont typeface="Wingdings"/>
              <a:buChar char="§"/>
            </a:pPr>
            <a:r>
              <a:rPr lang="en-US" sz="1600">
                <a:latin typeface="Times New Roman"/>
                <a:cs typeface="Times New Roman"/>
              </a:rPr>
              <a:t>And the sample was characterized for various parameters like pH, Total solids, Fixed solids and Volatile Solids, as well as chemical oxygen demand (COD) etc.</a:t>
            </a: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p:txBody>
      </p:sp>
      <p:sp>
        <p:nvSpPr>
          <p:cNvPr id="16" name="Rectangle 15">
            <a:extLst>
              <a:ext uri="{FF2B5EF4-FFF2-40B4-BE49-F238E27FC236}">
                <a16:creationId xmlns:a16="http://schemas.microsoft.com/office/drawing/2014/main" id="{74CBE77D-5695-C7C2-C58A-672A479D227A}"/>
              </a:ext>
            </a:extLst>
          </p:cNvPr>
          <p:cNvSpPr/>
          <p:nvPr/>
        </p:nvSpPr>
        <p:spPr>
          <a:xfrm>
            <a:off x="1748239" y="409172"/>
            <a:ext cx="2965281" cy="446933"/>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C000"/>
              </a:solidFill>
            </a:endParaRPr>
          </a:p>
        </p:txBody>
      </p:sp>
      <p:sp>
        <p:nvSpPr>
          <p:cNvPr id="18" name="Rectangle 17">
            <a:extLst>
              <a:ext uri="{FF2B5EF4-FFF2-40B4-BE49-F238E27FC236}">
                <a16:creationId xmlns:a16="http://schemas.microsoft.com/office/drawing/2014/main" id="{2197AA08-3718-5ADF-C807-BFB3F232930C}"/>
              </a:ext>
            </a:extLst>
          </p:cNvPr>
          <p:cNvSpPr/>
          <p:nvPr/>
        </p:nvSpPr>
        <p:spPr>
          <a:xfrm>
            <a:off x="1722025" y="276660"/>
            <a:ext cx="3020699" cy="579967"/>
          </a:xfrm>
          <a:prstGeom prst="rect">
            <a:avLst/>
          </a:prstGeom>
        </p:spPr>
        <p:txBody>
          <a:bodyPr wrap="square" lIns="91440" tIns="45720" rIns="91440" bIns="45720" anchor="t">
            <a:spAutoFit/>
          </a:bodyPr>
          <a:lstStyle/>
          <a:p>
            <a:pPr algn="ctr">
              <a:lnSpc>
                <a:spcPct val="150000"/>
              </a:lnSpc>
            </a:pPr>
            <a:r>
              <a:rPr lang="en-IN" sz="2400" b="1">
                <a:solidFill>
                  <a:srgbClr val="C00000"/>
                </a:solidFill>
                <a:latin typeface="Times New Roman"/>
                <a:cs typeface="Times New Roman"/>
              </a:rPr>
              <a:t>Sample Collection</a:t>
            </a:r>
            <a:endParaRPr lang="en-IN" sz="2400"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2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985CD202-E866-43A8-B901-12711AF9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06"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0731" y="1384685"/>
            <a:ext cx="4121975" cy="4084820"/>
          </a:xfrm>
        </p:spPr>
        <p:txBody>
          <a:bodyPr vert="horz" lIns="91440" tIns="45720" rIns="91440" bIns="45720" rtlCol="0" anchor="ctr">
            <a:normAutofit/>
          </a:bodyPr>
          <a:lstStyle/>
          <a:p>
            <a:pPr algn="l"/>
            <a:r>
              <a:rPr lang="en-US" sz="4800" b="1" u="sng" kern="1200">
                <a:solidFill>
                  <a:srgbClr val="FFFFFF"/>
                </a:solidFill>
                <a:latin typeface="Times New Roman"/>
                <a:cs typeface="Times New Roman"/>
              </a:rPr>
              <a:t>Experiments conducted in Lab</a:t>
            </a:r>
            <a:r>
              <a:rPr lang="en-US" sz="4800" b="1" kern="1200">
                <a:solidFill>
                  <a:srgbClr val="FFFFFF"/>
                </a:solidFill>
                <a:latin typeface="Times New Roman"/>
                <a:cs typeface="Times New Roman"/>
              </a:rPr>
              <a:t> </a:t>
            </a:r>
          </a:p>
        </p:txBody>
      </p:sp>
      <p:sp>
        <p:nvSpPr>
          <p:cNvPr id="16" name="Rectangle 11">
            <a:extLst>
              <a:ext uri="{FF2B5EF4-FFF2-40B4-BE49-F238E27FC236}">
                <a16:creationId xmlns:a16="http://schemas.microsoft.com/office/drawing/2014/main" id="{CC582B7C-8DDB-4319-B3A9-523724E2C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36064" y="1384686"/>
            <a:ext cx="5290337" cy="4084819"/>
          </a:xfrm>
        </p:spPr>
        <p:txBody>
          <a:bodyPr vert="horz" lIns="91440" tIns="45720" rIns="91440" bIns="45720" rtlCol="0" anchor="ctr">
            <a:normAutofit/>
          </a:bodyPr>
          <a:lstStyle/>
          <a:p>
            <a:pPr marL="514350" indent="-457200" algn="l">
              <a:buFont typeface="Wingdings" panose="020B0604020202020204" pitchFamily="34" charset="0"/>
              <a:buChar char="q"/>
            </a:pPr>
            <a:r>
              <a:rPr lang="en-US" sz="3200">
                <a:latin typeface="Times New Roman"/>
                <a:cs typeface="Times New Roman"/>
              </a:rPr>
              <a:t>Potential of Hydrogen (pH) </a:t>
            </a:r>
            <a:endParaRPr lang="en-US">
              <a:cs typeface="Calibri" panose="020F0502020204030204"/>
            </a:endParaRPr>
          </a:p>
          <a:p>
            <a:pPr marL="514350" indent="-457200" algn="l">
              <a:buFont typeface="Wingdings" panose="020B0604020202020204" pitchFamily="34" charset="0"/>
              <a:buChar char="q"/>
            </a:pPr>
            <a:r>
              <a:rPr lang="en-US" sz="3200">
                <a:latin typeface="Times New Roman"/>
                <a:cs typeface="Times New Roman"/>
              </a:rPr>
              <a:t>Chemical Oxygen Demand (COD)</a:t>
            </a:r>
          </a:p>
          <a:p>
            <a:pPr marL="514350" indent="-457200" algn="l">
              <a:buFont typeface="Wingdings" panose="020B0604020202020204" pitchFamily="34" charset="0"/>
              <a:buChar char="q"/>
            </a:pPr>
            <a:r>
              <a:rPr lang="en-US" sz="3200">
                <a:latin typeface="Times New Roman"/>
                <a:cs typeface="Times New Roman"/>
              </a:rPr>
              <a:t>Oil and grease</a:t>
            </a:r>
          </a:p>
          <a:p>
            <a:pPr marL="514350" indent="-457200" algn="l">
              <a:buFont typeface="Wingdings" panose="020B0604020202020204" pitchFamily="34" charset="0"/>
              <a:buChar char="q"/>
            </a:pPr>
            <a:r>
              <a:rPr lang="en-US" sz="3200">
                <a:latin typeface="Times New Roman"/>
                <a:cs typeface="Times New Roman"/>
              </a:rPr>
              <a:t>Total Dissolved Solids</a:t>
            </a:r>
          </a:p>
          <a:p>
            <a:pPr indent="-228600" algn="l">
              <a:buFont typeface="Arial" panose="020B0604020202020204" pitchFamily="34" charset="0"/>
              <a:buChar char="•"/>
            </a:pPr>
            <a:endParaRPr lang="en-US" sz="3200">
              <a:latin typeface="Times New Roman"/>
              <a:cs typeface="Times New Roman"/>
            </a:endParaRPr>
          </a:p>
        </p:txBody>
      </p:sp>
    </p:spTree>
    <p:extLst>
      <p:ext uri="{BB962C8B-B14F-4D97-AF65-F5344CB8AC3E}">
        <p14:creationId xmlns:p14="http://schemas.microsoft.com/office/powerpoint/2010/main" val="260840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45B9E-4BED-454C-A5D2-BA8585267017}"/>
              </a:ext>
            </a:extLst>
          </p:cNvPr>
          <p:cNvSpPr txBox="1"/>
          <p:nvPr/>
        </p:nvSpPr>
        <p:spPr>
          <a:xfrm>
            <a:off x="847430" y="468231"/>
            <a:ext cx="10497138" cy="2120068"/>
          </a:xfrm>
          <a:prstGeom prst="rect">
            <a:avLst/>
          </a:prstGeom>
          <a:noFill/>
        </p:spPr>
        <p:txBody>
          <a:bodyPr wrap="square" lIns="91440" tIns="45720" rIns="91440" bIns="45720" rtlCol="0" anchor="t">
            <a:spAutoFit/>
          </a:bodyPr>
          <a:lstStyle/>
          <a:p>
            <a:pPr>
              <a:lnSpc>
                <a:spcPct val="150000"/>
              </a:lnSpc>
            </a:pPr>
            <a:r>
              <a:rPr lang="en-IN" b="1">
                <a:solidFill>
                  <a:srgbClr val="00B050"/>
                </a:solidFill>
                <a:latin typeface="Times New Roman" panose="02020603050405020304" pitchFamily="18" charset="0"/>
                <a:cs typeface="Times New Roman" panose="02020603050405020304" pitchFamily="18" charset="0"/>
              </a:rPr>
              <a:t>Operating Principle:</a:t>
            </a:r>
          </a:p>
          <a:p>
            <a:pPr marL="742950" lvl="1" indent="-285750">
              <a:lnSpc>
                <a:spcPct val="150000"/>
              </a:lnSpc>
              <a:buFont typeface="Wingdings" panose="05000000000000000000" pitchFamily="2" charset="2"/>
              <a:buChar char="§"/>
            </a:pPr>
            <a:r>
              <a:rPr lang="en-IN" sz="1800">
                <a:effectLst/>
                <a:latin typeface="Times New Roman"/>
                <a:ea typeface="Calibri"/>
                <a:cs typeface="Times New Roman"/>
              </a:rPr>
              <a:t>The organic Matter Present in Industrial </a:t>
            </a:r>
            <a:r>
              <a:rPr lang="en-IN">
                <a:latin typeface="Times New Roman"/>
                <a:ea typeface="Calibri"/>
                <a:cs typeface="Times New Roman"/>
              </a:rPr>
              <a:t>Wastewater</a:t>
            </a:r>
            <a:r>
              <a:rPr lang="en-IN" sz="1800">
                <a:effectLst/>
                <a:latin typeface="Times New Roman"/>
                <a:ea typeface="Calibri"/>
                <a:cs typeface="Times New Roman"/>
              </a:rPr>
              <a:t> oxidized completely by K2Cr2O7 in the presence of H2SO4 to produce CO2 + H2O.</a:t>
            </a:r>
          </a:p>
          <a:p>
            <a:pPr marL="742950" lvl="1" indent="-285750">
              <a:lnSpc>
                <a:spcPct val="150000"/>
              </a:lnSpc>
              <a:buFont typeface="Wingdings" panose="05000000000000000000" pitchFamily="2" charset="2"/>
              <a:buChar char="§"/>
            </a:pPr>
            <a:r>
              <a:rPr lang="en-IN" sz="1800">
                <a:effectLst/>
                <a:latin typeface="Times New Roman" panose="02020603050405020304" pitchFamily="18" charset="0"/>
                <a:ea typeface="Calibri" panose="020F0502020204030204" pitchFamily="34" charset="0"/>
                <a:cs typeface="Latha" panose="020B0604020202020204" pitchFamily="34" charset="0"/>
              </a:rPr>
              <a:t>The dichromate consumed gives the O2 required for oxidation of organic matter.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7785CBA-71BF-463D-A971-F4C0C1AD23A1}"/>
              </a:ext>
            </a:extLst>
          </p:cNvPr>
          <p:cNvSpPr/>
          <p:nvPr/>
        </p:nvSpPr>
        <p:spPr>
          <a:xfrm>
            <a:off x="4613359" y="277092"/>
            <a:ext cx="2965281" cy="446933"/>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C000"/>
              </a:solidFill>
            </a:endParaRPr>
          </a:p>
        </p:txBody>
      </p:sp>
      <p:sp>
        <p:nvSpPr>
          <p:cNvPr id="7" name="Rectangle 6">
            <a:extLst>
              <a:ext uri="{FF2B5EF4-FFF2-40B4-BE49-F238E27FC236}">
                <a16:creationId xmlns:a16="http://schemas.microsoft.com/office/drawing/2014/main" id="{5BC816B2-C50B-4BEB-9FA1-A6D4F79BCC98}"/>
              </a:ext>
            </a:extLst>
          </p:cNvPr>
          <p:cNvSpPr/>
          <p:nvPr/>
        </p:nvSpPr>
        <p:spPr>
          <a:xfrm>
            <a:off x="4587145" y="144580"/>
            <a:ext cx="3020699" cy="579967"/>
          </a:xfrm>
          <a:prstGeom prst="rect">
            <a:avLst/>
          </a:prstGeom>
        </p:spPr>
        <p:txBody>
          <a:bodyPr wrap="square">
            <a:spAutoFit/>
          </a:bodyPr>
          <a:lstStyle/>
          <a:p>
            <a:pPr algn="ctr">
              <a:lnSpc>
                <a:spcPct val="150000"/>
              </a:lnSpc>
            </a:pPr>
            <a:r>
              <a:rPr lang="en-IN" sz="2400" b="1">
                <a:solidFill>
                  <a:srgbClr val="C00000"/>
                </a:solidFill>
                <a:latin typeface="Times New Roman" panose="02020603050405020304" pitchFamily="18" charset="0"/>
                <a:cs typeface="Times New Roman" panose="02020603050405020304" pitchFamily="18" charset="0"/>
              </a:rPr>
              <a:t>COD Test</a:t>
            </a:r>
          </a:p>
        </p:txBody>
      </p:sp>
      <p:sp>
        <p:nvSpPr>
          <p:cNvPr id="10" name="TextBox 9">
            <a:extLst>
              <a:ext uri="{FF2B5EF4-FFF2-40B4-BE49-F238E27FC236}">
                <a16:creationId xmlns:a16="http://schemas.microsoft.com/office/drawing/2014/main" id="{31057BFF-D37B-44CD-A61C-D2D4248766EC}"/>
              </a:ext>
            </a:extLst>
          </p:cNvPr>
          <p:cNvSpPr txBox="1"/>
          <p:nvPr/>
        </p:nvSpPr>
        <p:spPr>
          <a:xfrm>
            <a:off x="731468" y="4169432"/>
            <a:ext cx="10729063" cy="3546099"/>
          </a:xfrm>
          <a:prstGeom prst="rect">
            <a:avLst/>
          </a:prstGeom>
          <a:noFill/>
        </p:spPr>
        <p:txBody>
          <a:bodyPr wrap="square" lIns="91440" tIns="45720" rIns="91440" bIns="45720" rtlCol="0" anchor="t">
            <a:spAutoFit/>
          </a:bodyPr>
          <a:lstStyle/>
          <a:p>
            <a:pPr>
              <a:lnSpc>
                <a:spcPct val="150000"/>
              </a:lnSpc>
            </a:pPr>
            <a:r>
              <a:rPr lang="en-IN" b="1">
                <a:solidFill>
                  <a:srgbClr val="00B050"/>
                </a:solidFill>
                <a:latin typeface="Times New Roman"/>
                <a:cs typeface="Times New Roman"/>
              </a:rPr>
              <a:t>Preparation of reagents:</a:t>
            </a:r>
          </a:p>
          <a:p>
            <a:pPr>
              <a:lnSpc>
                <a:spcPct val="150000"/>
              </a:lnSpc>
              <a:spcAft>
                <a:spcPts val="800"/>
              </a:spcAft>
            </a:pPr>
            <a:r>
              <a:rPr lang="en-IN" sz="1600" b="1">
                <a:solidFill>
                  <a:srgbClr val="000000"/>
                </a:solidFill>
                <a:effectLst/>
                <a:latin typeface="Times New Roman"/>
                <a:ea typeface="Calibri"/>
                <a:cs typeface="Latha"/>
              </a:rPr>
              <a:t>Standard ferrous ammonium sulphate 0.1 M</a:t>
            </a:r>
            <a:r>
              <a:rPr lang="en-IN" sz="1600">
                <a:solidFill>
                  <a:srgbClr val="000000"/>
                </a:solidFill>
                <a:effectLst/>
                <a:latin typeface="Times New Roman"/>
                <a:ea typeface="Calibri"/>
                <a:cs typeface="Latha"/>
              </a:rPr>
              <a:t>:</a:t>
            </a:r>
            <a:r>
              <a:rPr lang="en-IN" sz="1600">
                <a:solidFill>
                  <a:srgbClr val="000000"/>
                </a:solidFill>
                <a:latin typeface="Times New Roman"/>
                <a:ea typeface="Calibri"/>
                <a:cs typeface="Latha"/>
              </a:rPr>
              <a:t> </a:t>
            </a:r>
            <a:r>
              <a:rPr lang="en-IN" sz="1600">
                <a:solidFill>
                  <a:srgbClr val="000000"/>
                </a:solidFill>
                <a:effectLst/>
                <a:latin typeface="Times New Roman"/>
                <a:ea typeface="Calibri"/>
                <a:cs typeface="Latha"/>
              </a:rPr>
              <a:t> Dissolve 9.8g Mohr’s Salt [</a:t>
            </a:r>
            <a:r>
              <a:rPr lang="en-IN" sz="1600" b="1">
                <a:solidFill>
                  <a:srgbClr val="202124"/>
                </a:solidFill>
                <a:effectLst/>
                <a:latin typeface="Times New Roman"/>
                <a:ea typeface="Calibri"/>
                <a:cs typeface="Latha"/>
              </a:rPr>
              <a:t>Ammonium iron (II) sulfate</a:t>
            </a:r>
            <a:r>
              <a:rPr lang="en-IN" sz="1600">
                <a:solidFill>
                  <a:srgbClr val="000000"/>
                </a:solidFill>
                <a:effectLst/>
                <a:latin typeface="Times New Roman"/>
                <a:ea typeface="Calibri"/>
                <a:cs typeface="Latha"/>
              </a:rPr>
              <a:t>] in about 100 mL distilled water. Add 5 mL conc. H2SO4, cool and dilute to 250 mL.</a:t>
            </a:r>
          </a:p>
          <a:p>
            <a:pPr>
              <a:lnSpc>
                <a:spcPct val="150000"/>
              </a:lnSpc>
              <a:spcAft>
                <a:spcPts val="800"/>
              </a:spcAft>
            </a:pPr>
            <a:r>
              <a:rPr lang="en-IN" sz="1600" b="1">
                <a:solidFill>
                  <a:srgbClr val="000000"/>
                </a:solidFill>
                <a:effectLst/>
                <a:latin typeface="Cambria"/>
                <a:ea typeface="Calibri"/>
                <a:cs typeface="Cambria" panose="02040503050406030204" pitchFamily="18" charset="0"/>
              </a:rPr>
              <a:t>S</a:t>
            </a:r>
            <a:r>
              <a:rPr lang="en-IN" sz="1600" b="1">
                <a:solidFill>
                  <a:srgbClr val="000000"/>
                </a:solidFill>
                <a:effectLst/>
                <a:latin typeface="Times New Roman"/>
                <a:ea typeface="Calibri"/>
                <a:cs typeface="Times New Roman"/>
              </a:rPr>
              <a:t>tandard potassium dichromate 0.01667 M</a:t>
            </a:r>
            <a:r>
              <a:rPr lang="en-IN" sz="1600">
                <a:solidFill>
                  <a:srgbClr val="000000"/>
                </a:solidFill>
                <a:effectLst/>
                <a:latin typeface="Times New Roman"/>
                <a:ea typeface="Calibri"/>
                <a:cs typeface="Times New Roman"/>
              </a:rPr>
              <a:t>: Add to about 500 mL distilled water 4.903 g K2Cr2O7, primary standard grade, 167 mL conc. H2SO4 and 33.3 g HgSO4. Dissolve, cool to room temperature and dilute to 1000 mL.</a:t>
            </a:r>
            <a:endParaRPr lang="en-IN" sz="1600">
              <a:solidFill>
                <a:srgbClr val="000000"/>
              </a:solidFill>
              <a:latin typeface="Times New Roman"/>
              <a:ea typeface="Calibri"/>
              <a:cs typeface="Times New Roman"/>
            </a:endParaRPr>
          </a:p>
          <a:p>
            <a:pPr>
              <a:lnSpc>
                <a:spcPct val="150000"/>
              </a:lnSpc>
              <a:spcAft>
                <a:spcPts val="800"/>
              </a:spcAft>
            </a:pPr>
            <a:r>
              <a:rPr lang="en-IN" sz="1600" b="1">
                <a:solidFill>
                  <a:srgbClr val="000000"/>
                </a:solidFill>
                <a:effectLst/>
                <a:latin typeface="Times New Roman" panose="02020603050405020304" pitchFamily="18" charset="0"/>
                <a:ea typeface="Calibri" panose="020F0502020204030204" pitchFamily="34" charset="0"/>
              </a:rPr>
              <a:t>Sulphuric Acid reagent: </a:t>
            </a:r>
            <a:r>
              <a:rPr lang="en-IN" sz="1600">
                <a:solidFill>
                  <a:srgbClr val="000000"/>
                </a:solidFill>
                <a:effectLst/>
                <a:latin typeface="Times New Roman" panose="02020603050405020304" pitchFamily="18" charset="0"/>
                <a:ea typeface="Calibri" panose="020F0502020204030204" pitchFamily="34" charset="0"/>
              </a:rPr>
              <a:t>Add 5 g of Ag2SO4 to 500 mL conc. H2SO4 and keep over night for dissolution.</a:t>
            </a:r>
            <a:r>
              <a:rPr lang="en-IN" sz="160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p>
          <a:p>
            <a:pPr>
              <a:lnSpc>
                <a:spcPct val="150000"/>
              </a:lnSpc>
              <a:spcAft>
                <a:spcPts val="800"/>
              </a:spcAft>
            </a:pPr>
            <a:endParaRPr lang="en-IN" sz="1800">
              <a:effectLst/>
              <a:latin typeface="Calibri" panose="020F0502020204030204" pitchFamily="34" charset="0"/>
              <a:ea typeface="Calibri" panose="020F0502020204030204" pitchFamily="34" charset="0"/>
              <a:cs typeface="Latha" panose="020B0604020202020204" pitchFamily="34" charset="0"/>
            </a:endParaRPr>
          </a:p>
          <a:p>
            <a:pPr lvl="1" algn="just">
              <a:lnSpc>
                <a:spcPct val="150000"/>
              </a:lnSpc>
            </a:pPr>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619D56-EEC6-CBB7-B2CD-38AA3B89BD1D}"/>
              </a:ext>
            </a:extLst>
          </p:cNvPr>
          <p:cNvPicPr>
            <a:picLocks noChangeAspect="1"/>
          </p:cNvPicPr>
          <p:nvPr/>
        </p:nvPicPr>
        <p:blipFill>
          <a:blip r:embed="rId2"/>
          <a:stretch>
            <a:fillRect/>
          </a:stretch>
        </p:blipFill>
        <p:spPr>
          <a:xfrm>
            <a:off x="2850586" y="2175606"/>
            <a:ext cx="5645004" cy="1993826"/>
          </a:xfrm>
          <a:prstGeom prst="rect">
            <a:avLst/>
          </a:prstGeom>
        </p:spPr>
      </p:pic>
    </p:spTree>
    <p:extLst>
      <p:ext uri="{BB962C8B-B14F-4D97-AF65-F5344CB8AC3E}">
        <p14:creationId xmlns:p14="http://schemas.microsoft.com/office/powerpoint/2010/main" val="149125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45B9E-4BED-454C-A5D2-BA8585267017}"/>
              </a:ext>
            </a:extLst>
          </p:cNvPr>
          <p:cNvSpPr txBox="1"/>
          <p:nvPr/>
        </p:nvSpPr>
        <p:spPr>
          <a:xfrm>
            <a:off x="265470" y="724025"/>
            <a:ext cx="11661058" cy="1289071"/>
          </a:xfrm>
          <a:prstGeom prst="rect">
            <a:avLst/>
          </a:prstGeom>
          <a:noFill/>
        </p:spPr>
        <p:txBody>
          <a:bodyPr wrap="square" lIns="91440" tIns="45720" rIns="91440" bIns="45720" rtlCol="0" anchor="t">
            <a:spAutoFit/>
          </a:bodyPr>
          <a:lstStyle/>
          <a:p>
            <a:pPr>
              <a:lnSpc>
                <a:spcPct val="150000"/>
              </a:lnSpc>
            </a:pPr>
            <a:r>
              <a:rPr lang="en-IN" b="1">
                <a:solidFill>
                  <a:srgbClr val="00B050"/>
                </a:solidFill>
                <a:latin typeface="Times New Roman"/>
                <a:cs typeface="Times New Roman"/>
              </a:rPr>
              <a:t>Procedure:</a:t>
            </a:r>
          </a:p>
          <a:p>
            <a:pPr marL="285750" indent="-285750">
              <a:lnSpc>
                <a:spcPct val="150000"/>
              </a:lnSpc>
              <a:buFont typeface="Wingdings" panose="05000000000000000000" pitchFamily="2" charset="2"/>
              <a:buChar char="§"/>
            </a:pPr>
            <a:r>
              <a:rPr lang="en-IN" sz="1800">
                <a:solidFill>
                  <a:srgbClr val="000000"/>
                </a:solidFill>
                <a:effectLst/>
                <a:latin typeface="Times New Roman" panose="02020603050405020304" pitchFamily="18" charset="0"/>
                <a:ea typeface="Calibri" panose="020F0502020204030204" pitchFamily="34" charset="0"/>
              </a:rPr>
              <a:t>Add</a:t>
            </a:r>
            <a:r>
              <a:rPr lang="en-IN" sz="1800">
                <a:solidFill>
                  <a:srgbClr val="00B0F0"/>
                </a:solidFill>
                <a:effectLst/>
                <a:latin typeface="Times New Roman" panose="02020603050405020304" pitchFamily="18" charset="0"/>
                <a:ea typeface="Calibri" panose="020F0502020204030204" pitchFamily="34" charset="0"/>
              </a:rPr>
              <a:t> 2.5 mL </a:t>
            </a:r>
            <a:r>
              <a:rPr lang="en-IN" sz="1800">
                <a:solidFill>
                  <a:srgbClr val="000000"/>
                </a:solidFill>
                <a:effectLst/>
                <a:latin typeface="Times New Roman" panose="02020603050405020304" pitchFamily="18" charset="0"/>
                <a:ea typeface="Calibri" panose="020F0502020204030204" pitchFamily="34" charset="0"/>
              </a:rPr>
              <a:t>Sample + 1.5 mL K2Cr2O7 + 3.5 mL conc. H2SO4 in digestor tubes and Digesting the sample for about 2 hrs.</a:t>
            </a:r>
            <a:r>
              <a:rPr lang="en-IN">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57785CBA-71BF-463D-A971-F4C0C1AD23A1}"/>
              </a:ext>
            </a:extLst>
          </p:cNvPr>
          <p:cNvSpPr/>
          <p:nvPr/>
        </p:nvSpPr>
        <p:spPr>
          <a:xfrm>
            <a:off x="4613359" y="277092"/>
            <a:ext cx="2965281" cy="446933"/>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C000"/>
              </a:solidFill>
            </a:endParaRPr>
          </a:p>
        </p:txBody>
      </p:sp>
      <p:sp>
        <p:nvSpPr>
          <p:cNvPr id="7" name="Rectangle 6">
            <a:extLst>
              <a:ext uri="{FF2B5EF4-FFF2-40B4-BE49-F238E27FC236}">
                <a16:creationId xmlns:a16="http://schemas.microsoft.com/office/drawing/2014/main" id="{5BC816B2-C50B-4BEB-9FA1-A6D4F79BCC98}"/>
              </a:ext>
            </a:extLst>
          </p:cNvPr>
          <p:cNvSpPr/>
          <p:nvPr/>
        </p:nvSpPr>
        <p:spPr>
          <a:xfrm>
            <a:off x="4716171" y="130203"/>
            <a:ext cx="3020699" cy="579967"/>
          </a:xfrm>
          <a:prstGeom prst="rect">
            <a:avLst/>
          </a:prstGeom>
        </p:spPr>
        <p:txBody>
          <a:bodyPr wrap="square">
            <a:spAutoFit/>
          </a:bodyPr>
          <a:lstStyle/>
          <a:p>
            <a:pPr algn="ctr">
              <a:lnSpc>
                <a:spcPct val="150000"/>
              </a:lnSpc>
            </a:pPr>
            <a:r>
              <a:rPr lang="en-IN" sz="2400" b="1">
                <a:solidFill>
                  <a:srgbClr val="C00000"/>
                </a:solidFill>
                <a:latin typeface="Times New Roman" panose="02020603050405020304" pitchFamily="18" charset="0"/>
                <a:cs typeface="Times New Roman" panose="02020603050405020304" pitchFamily="18" charset="0"/>
              </a:rPr>
              <a:t>COD Test</a:t>
            </a:r>
          </a:p>
        </p:txBody>
      </p:sp>
      <p:sp>
        <p:nvSpPr>
          <p:cNvPr id="10" name="TextBox 9">
            <a:extLst>
              <a:ext uri="{FF2B5EF4-FFF2-40B4-BE49-F238E27FC236}">
                <a16:creationId xmlns:a16="http://schemas.microsoft.com/office/drawing/2014/main" id="{31057BFF-D37B-44CD-A61C-D2D4248766EC}"/>
              </a:ext>
            </a:extLst>
          </p:cNvPr>
          <p:cNvSpPr txBox="1"/>
          <p:nvPr/>
        </p:nvSpPr>
        <p:spPr>
          <a:xfrm>
            <a:off x="410738" y="5074346"/>
            <a:ext cx="9395585" cy="1289071"/>
          </a:xfrm>
          <a:prstGeom prst="rect">
            <a:avLst/>
          </a:prstGeom>
          <a:noFill/>
        </p:spPr>
        <p:txBody>
          <a:bodyPr wrap="square" rtlCol="0">
            <a:spAutoFit/>
          </a:bodyPr>
          <a:lstStyle/>
          <a:p>
            <a:pPr>
              <a:lnSpc>
                <a:spcPct val="150000"/>
              </a:lnSpc>
            </a:pPr>
            <a:r>
              <a:rPr lang="en-IN" b="1">
                <a:solidFill>
                  <a:srgbClr val="00B050"/>
                </a:solidFill>
                <a:latin typeface="Times New Roman" panose="02020603050405020304" pitchFamily="18" charset="0"/>
                <a:cs typeface="Times New Roman" panose="02020603050405020304" pitchFamily="18" charset="0"/>
              </a:rPr>
              <a:t>Result:</a:t>
            </a:r>
            <a:endParaRPr lang="en-IN" sz="1800">
              <a:solidFill>
                <a:srgbClr val="000000"/>
              </a:solidFill>
              <a:effectLst/>
              <a:latin typeface="Times New Roman" panose="02020603050405020304" pitchFamily="18" charset="0"/>
              <a:ea typeface="Calibri" panose="020F0502020204030204" pitchFamily="34" charset="0"/>
            </a:endParaRPr>
          </a:p>
          <a:p>
            <a:pPr>
              <a:lnSpc>
                <a:spcPct val="150000"/>
              </a:lnSpc>
            </a:pPr>
            <a:r>
              <a:rPr lang="en-IN" sz="1800">
                <a:solidFill>
                  <a:srgbClr val="000000"/>
                </a:solidFill>
                <a:effectLst/>
                <a:latin typeface="Times New Roman" panose="02020603050405020304" pitchFamily="18" charset="0"/>
                <a:ea typeface="Calibri" panose="020F0502020204030204" pitchFamily="34" charset="0"/>
              </a:rPr>
              <a:t>Titrate the sample using ferrous ammonium sulphate (FAS) solution as titrant until colour changes from blue-green to </a:t>
            </a:r>
            <a:r>
              <a:rPr lang="en-IN" sz="1800">
                <a:solidFill>
                  <a:srgbClr val="00B0F0"/>
                </a:solidFill>
                <a:effectLst/>
                <a:latin typeface="Times New Roman" panose="02020603050405020304" pitchFamily="18" charset="0"/>
                <a:ea typeface="Calibri" panose="020F0502020204030204" pitchFamily="34" charset="0"/>
              </a:rPr>
              <a:t>reddish brown.</a:t>
            </a:r>
            <a:r>
              <a:rPr lang="en-IN">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260B94F-52CD-08B1-46E6-A33451C7C4F7}"/>
              </a:ext>
            </a:extLst>
          </p:cNvPr>
          <p:cNvPicPr>
            <a:picLocks noChangeAspect="1"/>
          </p:cNvPicPr>
          <p:nvPr/>
        </p:nvPicPr>
        <p:blipFill>
          <a:blip r:embed="rId2"/>
          <a:stretch>
            <a:fillRect/>
          </a:stretch>
        </p:blipFill>
        <p:spPr>
          <a:xfrm>
            <a:off x="1882588" y="2169459"/>
            <a:ext cx="7207623" cy="2904887"/>
          </a:xfrm>
          <a:prstGeom prst="rect">
            <a:avLst/>
          </a:prstGeom>
          <a:ln>
            <a:noFill/>
          </a:ln>
        </p:spPr>
      </p:pic>
    </p:spTree>
    <p:extLst>
      <p:ext uri="{BB962C8B-B14F-4D97-AF65-F5344CB8AC3E}">
        <p14:creationId xmlns:p14="http://schemas.microsoft.com/office/powerpoint/2010/main" val="425596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2" name="Freeform: Shape 87">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Freeform: Shape 89">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1" descr="A picture containing text&#10;&#10;Description automatically generated">
            <a:extLst>
              <a:ext uri="{FF2B5EF4-FFF2-40B4-BE49-F238E27FC236}">
                <a16:creationId xmlns:a16="http://schemas.microsoft.com/office/drawing/2014/main" id="{3E896180-BE2A-9472-225E-E5797961FFFF}"/>
              </a:ext>
            </a:extLst>
          </p:cNvPr>
          <p:cNvPicPr>
            <a:picLocks noChangeAspect="1"/>
          </p:cNvPicPr>
          <p:nvPr/>
        </p:nvPicPr>
        <p:blipFill>
          <a:blip r:embed="rId2"/>
          <a:stretch>
            <a:fillRect/>
          </a:stretch>
        </p:blipFill>
        <p:spPr>
          <a:xfrm>
            <a:off x="343074" y="1269229"/>
            <a:ext cx="4782608" cy="3086584"/>
          </a:xfrm>
          <a:prstGeom prst="rect">
            <a:avLst/>
          </a:prstGeom>
        </p:spPr>
      </p:pic>
      <p:sp>
        <p:nvSpPr>
          <p:cNvPr id="9" name="TextBox 8">
            <a:extLst>
              <a:ext uri="{FF2B5EF4-FFF2-40B4-BE49-F238E27FC236}">
                <a16:creationId xmlns:a16="http://schemas.microsoft.com/office/drawing/2014/main" id="{ADF7069F-CBB3-C343-652E-4FB0748BCC83}"/>
              </a:ext>
            </a:extLst>
          </p:cNvPr>
          <p:cNvSpPr txBox="1"/>
          <p:nvPr/>
        </p:nvSpPr>
        <p:spPr>
          <a:xfrm>
            <a:off x="6658044" y="2871982"/>
            <a:ext cx="5006336" cy="31816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endParaRPr lang="en-US"/>
          </a:p>
          <a:p>
            <a:pPr>
              <a:lnSpc>
                <a:spcPct val="150000"/>
              </a:lnSpc>
              <a:spcAft>
                <a:spcPts val="600"/>
              </a:spcAft>
            </a:pPr>
            <a:r>
              <a:rPr lang="en-US" b="1">
                <a:latin typeface="Times New Roman"/>
                <a:cs typeface="Times New Roman"/>
              </a:rPr>
              <a:t>Inference:</a:t>
            </a:r>
            <a:endParaRPr lang="en-US">
              <a:latin typeface="Times New Roman"/>
              <a:ea typeface="Calibri" panose="020F0502020204030204"/>
              <a:cs typeface="Times New Roman"/>
            </a:endParaRPr>
          </a:p>
          <a:p>
            <a:pPr>
              <a:lnSpc>
                <a:spcPct val="150000"/>
              </a:lnSpc>
              <a:spcAft>
                <a:spcPts val="600"/>
              </a:spcAft>
            </a:pPr>
            <a:r>
              <a:rPr lang="en-US">
                <a:latin typeface="Times New Roman"/>
                <a:cs typeface="Times New Roman"/>
              </a:rPr>
              <a:t>According to Central Pollution Control Board. The COD of wastewater should be around </a:t>
            </a:r>
            <a:r>
              <a:rPr lang="en-US">
                <a:solidFill>
                  <a:schemeClr val="accent1">
                    <a:lumMod val="75000"/>
                  </a:schemeClr>
                </a:solidFill>
                <a:latin typeface="Times New Roman"/>
                <a:cs typeface="Times New Roman"/>
              </a:rPr>
              <a:t> </a:t>
            </a:r>
            <a:r>
              <a:rPr lang="en-US" b="1">
                <a:solidFill>
                  <a:srgbClr val="FFFF00"/>
                </a:solidFill>
                <a:latin typeface="Times New Roman"/>
                <a:cs typeface="Times New Roman"/>
              </a:rPr>
              <a:t>250</a:t>
            </a:r>
            <a:r>
              <a:rPr lang="en-US">
                <a:solidFill>
                  <a:schemeClr val="accent1">
                    <a:lumMod val="75000"/>
                  </a:schemeClr>
                </a:solidFill>
                <a:latin typeface="Times New Roman"/>
                <a:cs typeface="Times New Roman"/>
              </a:rPr>
              <a:t> </a:t>
            </a:r>
            <a:r>
              <a:rPr lang="en-US">
                <a:latin typeface="Times New Roman"/>
                <a:cs typeface="Times New Roman"/>
              </a:rPr>
              <a:t>mg/L to discharge  into  Marine coastal areas is. Our Value is 480 mg/L. It </a:t>
            </a:r>
            <a:r>
              <a:rPr lang="en-US" b="1">
                <a:solidFill>
                  <a:srgbClr val="FFFF00"/>
                </a:solidFill>
                <a:latin typeface="Times New Roman"/>
                <a:cs typeface="Times New Roman"/>
              </a:rPr>
              <a:t>exceeds</a:t>
            </a:r>
            <a:r>
              <a:rPr lang="en-US">
                <a:latin typeface="Times New Roman"/>
                <a:cs typeface="Times New Roman"/>
              </a:rPr>
              <a:t> the Limit. So, the water should be treated before discharge into the Marine coastal areas. </a:t>
            </a:r>
          </a:p>
        </p:txBody>
      </p:sp>
      <p:sp>
        <p:nvSpPr>
          <p:cNvPr id="2" name="TextBox 1">
            <a:extLst>
              <a:ext uri="{FF2B5EF4-FFF2-40B4-BE49-F238E27FC236}">
                <a16:creationId xmlns:a16="http://schemas.microsoft.com/office/drawing/2014/main" id="{336A8C8E-8636-6C75-B474-459DD46C8BEB}"/>
              </a:ext>
            </a:extLst>
          </p:cNvPr>
          <p:cNvSpPr txBox="1"/>
          <p:nvPr/>
        </p:nvSpPr>
        <p:spPr>
          <a:xfrm>
            <a:off x="777240" y="694944"/>
            <a:ext cx="6610388" cy="10424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endParaRPr lang="en-US" sz="4200" kern="1200">
              <a:solidFill>
                <a:srgbClr val="FFFFFF"/>
              </a:solidFill>
              <a:latin typeface="+mj-lt"/>
              <a:ea typeface="Calibri Light"/>
              <a:cs typeface="Calibri Light"/>
            </a:endParaRPr>
          </a:p>
        </p:txBody>
      </p:sp>
      <p:sp>
        <p:nvSpPr>
          <p:cNvPr id="10" name="TextBox 9">
            <a:extLst>
              <a:ext uri="{FF2B5EF4-FFF2-40B4-BE49-F238E27FC236}">
                <a16:creationId xmlns:a16="http://schemas.microsoft.com/office/drawing/2014/main" id="{C7405436-31ED-B84C-6996-4F7187D8D4AD}"/>
              </a:ext>
            </a:extLst>
          </p:cNvPr>
          <p:cNvSpPr txBox="1"/>
          <p:nvPr/>
        </p:nvSpPr>
        <p:spPr>
          <a:xfrm>
            <a:off x="6661150" y="5422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b="1">
              <a:solidFill>
                <a:srgbClr val="00B050"/>
              </a:solidFill>
              <a:latin typeface="Times New Roman"/>
              <a:cs typeface="Times New Roman"/>
            </a:endParaRPr>
          </a:p>
        </p:txBody>
      </p:sp>
    </p:spTree>
    <p:extLst>
      <p:ext uri="{BB962C8B-B14F-4D97-AF65-F5344CB8AC3E}">
        <p14:creationId xmlns:p14="http://schemas.microsoft.com/office/powerpoint/2010/main" val="223319832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45B9E-4BED-454C-A5D2-BA8585267017}"/>
              </a:ext>
            </a:extLst>
          </p:cNvPr>
          <p:cNvSpPr txBox="1"/>
          <p:nvPr/>
        </p:nvSpPr>
        <p:spPr>
          <a:xfrm>
            <a:off x="847430" y="468231"/>
            <a:ext cx="10497138" cy="1709892"/>
          </a:xfrm>
          <a:prstGeom prst="rect">
            <a:avLst/>
          </a:prstGeom>
          <a:noFill/>
        </p:spPr>
        <p:txBody>
          <a:bodyPr wrap="square" lIns="91440" tIns="45720" rIns="91440" bIns="45720" rtlCol="0" anchor="t">
            <a:spAutoFit/>
          </a:bodyPr>
          <a:lstStyle/>
          <a:p>
            <a:pPr>
              <a:lnSpc>
                <a:spcPct val="150000"/>
              </a:lnSpc>
            </a:pPr>
            <a:r>
              <a:rPr lang="en-IN" b="1">
                <a:solidFill>
                  <a:srgbClr val="00B050"/>
                </a:solidFill>
                <a:latin typeface="Times New Roman" panose="02020603050405020304" pitchFamily="18" charset="0"/>
                <a:cs typeface="Times New Roman" panose="02020603050405020304" pitchFamily="18" charset="0"/>
              </a:rPr>
              <a:t>Operating Principle:</a:t>
            </a:r>
          </a:p>
          <a:p>
            <a:pPr marL="742950" lvl="1" indent="-285750">
              <a:lnSpc>
                <a:spcPct val="150000"/>
              </a:lnSpc>
              <a:buFont typeface="Wingdings" panose="05000000000000000000" pitchFamily="2" charset="2"/>
              <a:buChar char="§"/>
            </a:pPr>
            <a:r>
              <a:rPr lang="en-IN">
                <a:ea typeface="+mn-lt"/>
                <a:cs typeface="+mn-lt"/>
              </a:rPr>
              <a:t>Oil and grease present in the water can be extracted in petroleum ether, which is immiscible in water and can be separated by a separatory funnel. The residue, after evaporation of this petroleum ether will yield the oil and grease. </a:t>
            </a:r>
            <a:endParaRPr lang="en-IN" sz="1800">
              <a:effectLst/>
              <a:latin typeface="Times New Roman"/>
              <a:ea typeface="Calibri"/>
              <a:cs typeface="Times New Roman"/>
            </a:endParaRPr>
          </a:p>
        </p:txBody>
      </p:sp>
      <p:sp>
        <p:nvSpPr>
          <p:cNvPr id="6" name="Rectangle 5">
            <a:extLst>
              <a:ext uri="{FF2B5EF4-FFF2-40B4-BE49-F238E27FC236}">
                <a16:creationId xmlns:a16="http://schemas.microsoft.com/office/drawing/2014/main" id="{57785CBA-71BF-463D-A971-F4C0C1AD23A1}"/>
              </a:ext>
            </a:extLst>
          </p:cNvPr>
          <p:cNvSpPr/>
          <p:nvPr/>
        </p:nvSpPr>
        <p:spPr>
          <a:xfrm>
            <a:off x="4613359" y="277092"/>
            <a:ext cx="2965281" cy="446933"/>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C000"/>
              </a:solidFill>
            </a:endParaRPr>
          </a:p>
        </p:txBody>
      </p:sp>
      <p:sp>
        <p:nvSpPr>
          <p:cNvPr id="7" name="Rectangle 6">
            <a:extLst>
              <a:ext uri="{FF2B5EF4-FFF2-40B4-BE49-F238E27FC236}">
                <a16:creationId xmlns:a16="http://schemas.microsoft.com/office/drawing/2014/main" id="{5BC816B2-C50B-4BEB-9FA1-A6D4F79BCC98}"/>
              </a:ext>
            </a:extLst>
          </p:cNvPr>
          <p:cNvSpPr/>
          <p:nvPr/>
        </p:nvSpPr>
        <p:spPr>
          <a:xfrm>
            <a:off x="4730919" y="130203"/>
            <a:ext cx="3020699" cy="579967"/>
          </a:xfrm>
          <a:prstGeom prst="rect">
            <a:avLst/>
          </a:prstGeom>
        </p:spPr>
        <p:txBody>
          <a:bodyPr wrap="square" lIns="91440" tIns="45720" rIns="91440" bIns="45720" anchor="t">
            <a:spAutoFit/>
          </a:bodyPr>
          <a:lstStyle/>
          <a:p>
            <a:pPr algn="ctr">
              <a:lnSpc>
                <a:spcPct val="150000"/>
              </a:lnSpc>
            </a:pPr>
            <a:r>
              <a:rPr lang="en-IN" sz="2400" b="1">
                <a:solidFill>
                  <a:srgbClr val="C00000"/>
                </a:solidFill>
                <a:latin typeface="Times New Roman"/>
                <a:cs typeface="Times New Roman"/>
              </a:rPr>
              <a:t>Oil and Grease Test</a:t>
            </a:r>
          </a:p>
        </p:txBody>
      </p:sp>
      <p:sp>
        <p:nvSpPr>
          <p:cNvPr id="10" name="TextBox 9">
            <a:extLst>
              <a:ext uri="{FF2B5EF4-FFF2-40B4-BE49-F238E27FC236}">
                <a16:creationId xmlns:a16="http://schemas.microsoft.com/office/drawing/2014/main" id="{31057BFF-D37B-44CD-A61C-D2D4248766EC}"/>
              </a:ext>
            </a:extLst>
          </p:cNvPr>
          <p:cNvSpPr txBox="1"/>
          <p:nvPr/>
        </p:nvSpPr>
        <p:spPr>
          <a:xfrm>
            <a:off x="731468" y="4169432"/>
            <a:ext cx="10729063" cy="458074"/>
          </a:xfrm>
          <a:prstGeom prst="rect">
            <a:avLst/>
          </a:prstGeom>
          <a:noFill/>
        </p:spPr>
        <p:txBody>
          <a:bodyPr wrap="square" lIns="91440" tIns="45720" rIns="91440" bIns="45720" rtlCol="0" anchor="t">
            <a:spAutoFit/>
          </a:bodyPr>
          <a:lstStyle/>
          <a:p>
            <a:pPr>
              <a:lnSpc>
                <a:spcPct val="150000"/>
              </a:lnSpc>
            </a:pPr>
            <a:endParaRPr lang="en-IN" b="1">
              <a:solidFill>
                <a:srgbClr val="00B050"/>
              </a:solidFill>
              <a:latin typeface="Times New Roman" panose="02020603050405020304" pitchFamily="18" charset="0"/>
              <a:cs typeface="Times New Roman" panose="02020603050405020304" pitchFamily="18" charset="0"/>
            </a:endParaRPr>
          </a:p>
        </p:txBody>
      </p:sp>
      <p:pic>
        <p:nvPicPr>
          <p:cNvPr id="3" name="Picture 3" descr="A picture containing text, indoor, bottle, counter&#10;&#10;Description automatically generated">
            <a:extLst>
              <a:ext uri="{FF2B5EF4-FFF2-40B4-BE49-F238E27FC236}">
                <a16:creationId xmlns:a16="http://schemas.microsoft.com/office/drawing/2014/main" id="{8BFEAB4D-9AE3-E823-3C07-DC41453F5C74}"/>
              </a:ext>
            </a:extLst>
          </p:cNvPr>
          <p:cNvPicPr>
            <a:picLocks noChangeAspect="1"/>
          </p:cNvPicPr>
          <p:nvPr/>
        </p:nvPicPr>
        <p:blipFill>
          <a:blip r:embed="rId2"/>
          <a:stretch>
            <a:fillRect/>
          </a:stretch>
        </p:blipFill>
        <p:spPr>
          <a:xfrm>
            <a:off x="2235200" y="2738120"/>
            <a:ext cx="2743200" cy="2743200"/>
          </a:xfrm>
          <a:prstGeom prst="rect">
            <a:avLst/>
          </a:prstGeom>
        </p:spPr>
      </p:pic>
      <p:pic>
        <p:nvPicPr>
          <p:cNvPr id="4" name="Picture 7">
            <a:extLst>
              <a:ext uri="{FF2B5EF4-FFF2-40B4-BE49-F238E27FC236}">
                <a16:creationId xmlns:a16="http://schemas.microsoft.com/office/drawing/2014/main" id="{440D76CE-99F6-BEBA-83F6-639928833BE7}"/>
              </a:ext>
            </a:extLst>
          </p:cNvPr>
          <p:cNvPicPr>
            <a:picLocks noChangeAspect="1"/>
          </p:cNvPicPr>
          <p:nvPr/>
        </p:nvPicPr>
        <p:blipFill>
          <a:blip r:embed="rId3"/>
          <a:stretch>
            <a:fillRect/>
          </a:stretch>
        </p:blipFill>
        <p:spPr>
          <a:xfrm>
            <a:off x="6543040" y="2082348"/>
            <a:ext cx="2743200" cy="4308744"/>
          </a:xfrm>
          <a:prstGeom prst="rect">
            <a:avLst/>
          </a:prstGeom>
        </p:spPr>
      </p:pic>
    </p:spTree>
    <p:extLst>
      <p:ext uri="{BB962C8B-B14F-4D97-AF65-F5344CB8AC3E}">
        <p14:creationId xmlns:p14="http://schemas.microsoft.com/office/powerpoint/2010/main" val="307828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614C4D-63BC-3C29-4057-D0E906E07217}"/>
              </a:ext>
            </a:extLst>
          </p:cNvPr>
          <p:cNvSpPr txBox="1"/>
          <p:nvPr/>
        </p:nvSpPr>
        <p:spPr>
          <a:xfrm>
            <a:off x="838201" y="1825625"/>
            <a:ext cx="5092194"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Procedure:</a:t>
            </a:r>
            <a:endParaRPr lang="en-US"/>
          </a:p>
          <a:p>
            <a:pPr indent="-228600">
              <a:lnSpc>
                <a:spcPct val="90000"/>
              </a:lnSpc>
              <a:spcAft>
                <a:spcPts val="600"/>
              </a:spcAft>
              <a:buFont typeface="Arial" panose="020B0604020202020204" pitchFamily="34" charset="0"/>
              <a:buChar char="•"/>
            </a:pPr>
            <a:endParaRPr lang="en-US" b="1"/>
          </a:p>
          <a:p>
            <a:pPr marL="342900" indent="-228600">
              <a:lnSpc>
                <a:spcPct val="90000"/>
              </a:lnSpc>
              <a:spcAft>
                <a:spcPts val="600"/>
              </a:spcAft>
              <a:buFont typeface="Arial" panose="020B0604020202020204" pitchFamily="34" charset="0"/>
              <a:buChar char="•"/>
            </a:pPr>
            <a:r>
              <a:rPr lang="en-US"/>
              <a:t>200 to 250 mL of sample +10mL of sulfuric acid  +to 50 mL of petroleum ether  in separatory funnel. </a:t>
            </a:r>
            <a:endParaRPr lang="en-US" b="1"/>
          </a:p>
          <a:p>
            <a:pPr marL="342900" indent="-228600">
              <a:lnSpc>
                <a:spcPct val="90000"/>
              </a:lnSpc>
              <a:spcAft>
                <a:spcPts val="600"/>
              </a:spcAft>
              <a:buFont typeface="Arial" panose="020B0604020202020204" pitchFamily="34" charset="0"/>
              <a:buChar char="•"/>
            </a:pPr>
            <a:r>
              <a:rPr lang="en-US"/>
              <a:t>Shake well, then after sometime it forms two distinct layers. </a:t>
            </a:r>
          </a:p>
          <a:p>
            <a:pPr marL="342900" indent="-228600">
              <a:lnSpc>
                <a:spcPct val="90000"/>
              </a:lnSpc>
              <a:spcAft>
                <a:spcPts val="600"/>
              </a:spcAft>
              <a:buFont typeface="Arial" panose="020B0604020202020204" pitchFamily="34" charset="0"/>
              <a:buChar char="•"/>
            </a:pPr>
            <a:r>
              <a:rPr lang="en-US"/>
              <a:t>Discard the lower layer of the sample through separatory funnel with filter paper. </a:t>
            </a:r>
          </a:p>
          <a:p>
            <a:pPr marL="342900" indent="-228600">
              <a:lnSpc>
                <a:spcPct val="90000"/>
              </a:lnSpc>
              <a:spcAft>
                <a:spcPts val="600"/>
              </a:spcAft>
              <a:buFont typeface="Arial" panose="020B0604020202020204" pitchFamily="34" charset="0"/>
              <a:buChar char="•"/>
            </a:pPr>
            <a:r>
              <a:rPr lang="en-US"/>
              <a:t>Add little more petroleum ether through the wall of filter paper to remove any residual oil and grease on filter paper. </a:t>
            </a:r>
          </a:p>
          <a:p>
            <a:pPr marL="342900" indent="-228600">
              <a:lnSpc>
                <a:spcPct val="90000"/>
              </a:lnSpc>
              <a:spcAft>
                <a:spcPts val="600"/>
              </a:spcAft>
              <a:buFont typeface="Arial" panose="020B0604020202020204" pitchFamily="34" charset="0"/>
              <a:buChar char="•"/>
            </a:pPr>
            <a:r>
              <a:rPr lang="en-US"/>
              <a:t>Now evaporate it on a water bath and get final weight.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
        <p:nvSpPr>
          <p:cNvPr id="34" name="Oval 3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9" descr="A picture containing indoor&#10;&#10;Description automatically generated">
            <a:extLst>
              <a:ext uri="{FF2B5EF4-FFF2-40B4-BE49-F238E27FC236}">
                <a16:creationId xmlns:a16="http://schemas.microsoft.com/office/drawing/2014/main" id="{44117F31-8ED4-24A6-25A8-013282237E94}"/>
              </a:ext>
            </a:extLst>
          </p:cNvPr>
          <p:cNvPicPr>
            <a:picLocks noChangeAspect="1"/>
          </p:cNvPicPr>
          <p:nvPr/>
        </p:nvPicPr>
        <p:blipFill rotWithShape="1">
          <a:blip r:embed="rId2"/>
          <a:srcRect t="3740" r="1"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6" name="Arc 3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8" descr="A picture containing indoor, wall, green, several&#10;&#10;Description automatically generated">
            <a:extLst>
              <a:ext uri="{FF2B5EF4-FFF2-40B4-BE49-F238E27FC236}">
                <a16:creationId xmlns:a16="http://schemas.microsoft.com/office/drawing/2014/main" id="{E0FBE644-A283-BAFD-D3BB-64FC768F8398}"/>
              </a:ext>
            </a:extLst>
          </p:cNvPr>
          <p:cNvPicPr>
            <a:picLocks noChangeAspect="1"/>
          </p:cNvPicPr>
          <p:nvPr/>
        </p:nvPicPr>
        <p:blipFill rotWithShape="1">
          <a:blip r:embed="rId3"/>
          <a:srcRect t="4778" r="-2" b="9752"/>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633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36A8C8E-8636-6C75-B474-459DD46C8BEB}"/>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kern="1200">
                <a:solidFill>
                  <a:schemeClr val="tx1"/>
                </a:solidFill>
                <a:latin typeface="+mj-lt"/>
                <a:ea typeface="+mj-ea"/>
                <a:cs typeface="+mj-cs"/>
              </a:rPr>
              <a:t>Calculation</a:t>
            </a:r>
          </a:p>
        </p:txBody>
      </p: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5E478FB-E436-0113-298C-561FFE2FE46B}"/>
              </a:ext>
            </a:extLst>
          </p:cNvPr>
          <p:cNvPicPr>
            <a:picLocks noChangeAspect="1"/>
          </p:cNvPicPr>
          <p:nvPr/>
        </p:nvPicPr>
        <p:blipFill>
          <a:blip r:embed="rId2"/>
          <a:stretch>
            <a:fillRect/>
          </a:stretch>
        </p:blipFill>
        <p:spPr>
          <a:xfrm>
            <a:off x="1181058" y="858525"/>
            <a:ext cx="6336664" cy="5211906"/>
          </a:xfrm>
          <a:prstGeom prst="rect">
            <a:avLst/>
          </a:prstGeom>
        </p:spPr>
      </p:pic>
      <p:sp>
        <p:nvSpPr>
          <p:cNvPr id="42" name="Rectangle 4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10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 name="Picture 4" descr="A picture containing indoor, green, old&#10;&#10;Description automatically generated">
            <a:extLst>
              <a:ext uri="{FF2B5EF4-FFF2-40B4-BE49-F238E27FC236}">
                <a16:creationId xmlns:a16="http://schemas.microsoft.com/office/drawing/2014/main" id="{BAC3A64D-373D-C044-C674-1FBA44CB9CF5}"/>
              </a:ext>
            </a:extLst>
          </p:cNvPr>
          <p:cNvPicPr>
            <a:picLocks noChangeAspect="1"/>
          </p:cNvPicPr>
          <p:nvPr/>
        </p:nvPicPr>
        <p:blipFill rotWithShape="1">
          <a:blip r:embed="rId2"/>
          <a:srcRect t="17430" r="1" b="13626"/>
          <a:stretch/>
        </p:blipFill>
        <p:spPr>
          <a:xfrm>
            <a:off x="20" y="10"/>
            <a:ext cx="9947062" cy="6857990"/>
          </a:xfrm>
          <a:prstGeom prst="rect">
            <a:avLst/>
          </a:prstGeom>
        </p:spPr>
      </p:pic>
      <p:sp>
        <p:nvSpPr>
          <p:cNvPr id="17" name="Freeform: Shape 16">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8">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1" name="Freeform: Shape 2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0F0CF194-CBAA-EB21-6ADE-8A0EE5866744}"/>
              </a:ext>
            </a:extLst>
          </p:cNvPr>
          <p:cNvSpPr txBox="1"/>
          <p:nvPr/>
        </p:nvSpPr>
        <p:spPr>
          <a:xfrm>
            <a:off x="7975599" y="1351129"/>
            <a:ext cx="3633747" cy="27000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b="1"/>
              <a:t>Result:</a:t>
            </a:r>
            <a:r>
              <a:rPr lang="en-US" sz="2000"/>
              <a:t>​</a:t>
            </a:r>
            <a:endParaRPr lang="en-US">
              <a:ea typeface="+mn-lt"/>
              <a:cs typeface="+mn-lt"/>
            </a:endParaRPr>
          </a:p>
          <a:p>
            <a:pPr>
              <a:lnSpc>
                <a:spcPct val="90000"/>
              </a:lnSpc>
              <a:spcAft>
                <a:spcPts val="600"/>
              </a:spcAft>
            </a:pPr>
            <a:r>
              <a:rPr lang="en-US" sz="2000">
                <a:ea typeface="+mn-lt"/>
                <a:cs typeface="+mn-lt"/>
              </a:rPr>
              <a:t>The Oil &amp; Grease content in the given water sample = 32mg/L</a:t>
            </a:r>
            <a:endParaRPr lang="en-US">
              <a:ea typeface="Calibri" panose="020F0502020204030204"/>
              <a:cs typeface="Calibri" panose="020F0502020204030204"/>
            </a:endParaRPr>
          </a:p>
        </p:txBody>
      </p:sp>
      <p:sp>
        <p:nvSpPr>
          <p:cNvPr id="4" name="TextBox 3">
            <a:extLst>
              <a:ext uri="{FF2B5EF4-FFF2-40B4-BE49-F238E27FC236}">
                <a16:creationId xmlns:a16="http://schemas.microsoft.com/office/drawing/2014/main" id="{D4534A08-D92B-77C9-6933-990DB0C4856F}"/>
              </a:ext>
            </a:extLst>
          </p:cNvPr>
          <p:cNvSpPr txBox="1"/>
          <p:nvPr/>
        </p:nvSpPr>
        <p:spPr>
          <a:xfrm>
            <a:off x="7965440" y="2763520"/>
            <a:ext cx="364744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Segoe UI"/>
              </a:rPr>
              <a:t>Inference:</a:t>
            </a:r>
            <a:r>
              <a:rPr lang="en-US">
                <a:latin typeface="Times New Roman"/>
                <a:cs typeface="Segoe UI"/>
              </a:rPr>
              <a:t>​</a:t>
            </a:r>
          </a:p>
          <a:p>
            <a:r>
              <a:rPr lang="en-US">
                <a:latin typeface="Times New Roman"/>
                <a:cs typeface="Segoe UI"/>
              </a:rPr>
              <a:t>According to Cental Pollution Control Board. The effluent discharge of Oil and grease into surface water and Marine coastal areas is 20 mg/L. Our Value is 32 mg/L. It </a:t>
            </a:r>
            <a:r>
              <a:rPr lang="en-US" b="1">
                <a:latin typeface="Times New Roman"/>
                <a:cs typeface="Segoe UI"/>
              </a:rPr>
              <a:t>exceeds</a:t>
            </a:r>
            <a:r>
              <a:rPr lang="en-US">
                <a:latin typeface="Times New Roman"/>
                <a:cs typeface="Segoe UI"/>
              </a:rPr>
              <a:t> the Limit. So, the water should be treated before discharge into the Marine coastal areas. ​</a:t>
            </a:r>
          </a:p>
        </p:txBody>
      </p:sp>
    </p:spTree>
    <p:extLst>
      <p:ext uri="{BB962C8B-B14F-4D97-AF65-F5344CB8AC3E}">
        <p14:creationId xmlns:p14="http://schemas.microsoft.com/office/powerpoint/2010/main" val="150835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953F8-6DB8-24A9-79DB-8D2000F5A35D}"/>
              </a:ext>
            </a:extLst>
          </p:cNvPr>
          <p:cNvSpPr>
            <a:spLocks noGrp="1"/>
          </p:cNvSpPr>
          <p:nvPr>
            <p:ph type="title"/>
          </p:nvPr>
        </p:nvSpPr>
        <p:spPr>
          <a:xfrm>
            <a:off x="1523984" y="1054121"/>
            <a:ext cx="9465131" cy="1184111"/>
          </a:xfrm>
        </p:spPr>
        <p:txBody>
          <a:bodyPr>
            <a:normAutofit/>
          </a:bodyPr>
          <a:lstStyle/>
          <a:p>
            <a:r>
              <a:rPr lang="en-US" b="1" u="sng">
                <a:latin typeface="Times New Roman"/>
                <a:cs typeface="Times New Roman"/>
              </a:rPr>
              <a:t>Introduction</a:t>
            </a:r>
            <a:endParaRPr lang="en-US"/>
          </a:p>
        </p:txBody>
      </p:sp>
      <p:sp>
        <p:nvSpPr>
          <p:cNvPr id="3" name="Content Placeholder 2">
            <a:extLst>
              <a:ext uri="{FF2B5EF4-FFF2-40B4-BE49-F238E27FC236}">
                <a16:creationId xmlns:a16="http://schemas.microsoft.com/office/drawing/2014/main" id="{524091D9-BDCE-48DF-BEDC-844418CFFAE3}"/>
              </a:ext>
            </a:extLst>
          </p:cNvPr>
          <p:cNvSpPr>
            <a:spLocks noGrp="1"/>
          </p:cNvSpPr>
          <p:nvPr>
            <p:ph idx="1"/>
          </p:nvPr>
        </p:nvSpPr>
        <p:spPr>
          <a:xfrm>
            <a:off x="1524000" y="2399099"/>
            <a:ext cx="9465564" cy="3400969"/>
          </a:xfrm>
        </p:spPr>
        <p:txBody>
          <a:bodyPr vert="horz" lIns="91440" tIns="45720" rIns="91440" bIns="45720" rtlCol="0">
            <a:normAutofit/>
          </a:bodyPr>
          <a:lstStyle/>
          <a:p>
            <a:r>
              <a:rPr lang="en-US" sz="1900">
                <a:ea typeface="+mn-lt"/>
                <a:cs typeface="+mn-lt"/>
              </a:rPr>
              <a:t>Small scale automobile industries/workshops are referred to as those industries in which the process of manufacturing, production and servicing are done on a small or micro scale. In these industries, the manufacturing of goods and rendering of services are done with the help of small machines and very limited manpower. For instance; Spare parts manufacturing industry, tires manufacturing industry, automobiles workshops and repair shops, etc.</a:t>
            </a:r>
          </a:p>
          <a:p>
            <a:pPr marL="0" indent="0">
              <a:buNone/>
            </a:pPr>
            <a:endParaRPr lang="en-US" sz="1900">
              <a:cs typeface="Calibri"/>
            </a:endParaRPr>
          </a:p>
          <a:p>
            <a:pPr>
              <a:spcBef>
                <a:spcPts val="0"/>
              </a:spcBef>
            </a:pPr>
            <a:r>
              <a:rPr lang="en-US" sz="1900">
                <a:ea typeface="+mn-lt"/>
                <a:cs typeface="+mn-lt"/>
              </a:rPr>
              <a:t>Due to increase in automobiles, urbanization and vehicle ownership there is increase in the number of automobiles industries/workshops. However, people have neglected its contribution in exponential increase in pollution caused by these industries during manufacture and maintenance process. </a:t>
            </a:r>
          </a:p>
          <a:p>
            <a:pPr marL="0" indent="0">
              <a:buNone/>
            </a:pPr>
            <a:r>
              <a:rPr lang="en-US" sz="1900">
                <a:ea typeface="+mn-lt"/>
                <a:cs typeface="+mn-lt"/>
              </a:rPr>
              <a:t>  </a:t>
            </a:r>
            <a:endParaRPr lang="en-US" sz="1900">
              <a:cs typeface="Calibri" panose="020F0502020204030204"/>
            </a:endParaRPr>
          </a:p>
          <a:p>
            <a:endParaRPr lang="en-US" sz="1900">
              <a:cs typeface="Calibri" panose="020F0502020204030204"/>
            </a:endParaRPr>
          </a:p>
        </p:txBody>
      </p:sp>
    </p:spTree>
    <p:extLst>
      <p:ext uri="{BB962C8B-B14F-4D97-AF65-F5344CB8AC3E}">
        <p14:creationId xmlns:p14="http://schemas.microsoft.com/office/powerpoint/2010/main" val="3593741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857E6EEC-8A3D-8C18-D547-B5A290027424}"/>
              </a:ext>
            </a:extLst>
          </p:cNvPr>
          <p:cNvSpPr/>
          <p:nvPr/>
        </p:nvSpPr>
        <p:spPr>
          <a:xfrm>
            <a:off x="934872" y="982272"/>
            <a:ext cx="3388419" cy="456097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Determination of  Solid Test</a:t>
            </a:r>
            <a:endParaRPr lang="en-US" sz="4000" kern="1200">
              <a:solidFill>
                <a:srgbClr val="FFFFFF"/>
              </a:solidFill>
              <a:latin typeface="+mj-lt"/>
              <a:ea typeface="+mj-ea"/>
              <a:cs typeface="+mj-cs"/>
            </a:endParaRPr>
          </a:p>
          <a:p>
            <a:pPr>
              <a:lnSpc>
                <a:spcPct val="90000"/>
              </a:lnSpc>
              <a:spcBef>
                <a:spcPct val="0"/>
              </a:spcBef>
              <a:spcAft>
                <a:spcPts val="600"/>
              </a:spcAft>
            </a:pPr>
            <a:endParaRPr lang="en-US" sz="4000" kern="1200">
              <a:solidFill>
                <a:srgbClr val="FFFFFF"/>
              </a:solidFill>
              <a:latin typeface="+mj-lt"/>
              <a:ea typeface="+mj-ea"/>
              <a:cs typeface="+mj-cs"/>
            </a:endParaRPr>
          </a:p>
        </p:txBody>
      </p:sp>
      <p:sp>
        <p:nvSpPr>
          <p:cNvPr id="20"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E7337CCA-3965-45AD-999A-03923C0631B6}"/>
              </a:ext>
            </a:extLst>
          </p:cNvPr>
          <p:cNvSpPr txBox="1"/>
          <p:nvPr/>
        </p:nvSpPr>
        <p:spPr>
          <a:xfrm>
            <a:off x="5221862" y="1719618"/>
            <a:ext cx="5948831" cy="4334629"/>
          </a:xfrm>
          <a:prstGeom prst="rect">
            <a:avLst/>
          </a:prstGeom>
        </p:spPr>
        <p:txBody>
          <a:bodyPr vert="horz" lIns="91440" tIns="45720" rIns="91440" bIns="45720" rtlCol="0" anchor="ctr">
            <a:normAutofit/>
          </a:bodyPr>
          <a:lstStyle/>
          <a:p>
            <a:pPr marL="342900" indent="-342900">
              <a:lnSpc>
                <a:spcPct val="90000"/>
              </a:lnSpc>
              <a:spcAft>
                <a:spcPts val="600"/>
              </a:spcAft>
              <a:buFont typeface="Wingdings"/>
              <a:buChar char="Ø"/>
            </a:pPr>
            <a:r>
              <a:rPr lang="en-US" sz="2400" b="1">
                <a:solidFill>
                  <a:srgbClr val="FEFFFF"/>
                </a:solidFill>
              </a:rPr>
              <a:t>Operating Principle:</a:t>
            </a:r>
            <a:endParaRPr lang="en-US">
              <a:cs typeface="Calibri" panose="020F0502020204030204"/>
            </a:endParaRPr>
          </a:p>
          <a:p>
            <a:pPr marL="285750" indent="-228600" algn="just">
              <a:lnSpc>
                <a:spcPct val="90000"/>
              </a:lnSpc>
              <a:spcAft>
                <a:spcPts val="600"/>
              </a:spcAft>
              <a:buFont typeface="Arial" panose="020B0604020202020204" pitchFamily="34" charset="0"/>
              <a:buChar char="•"/>
            </a:pPr>
            <a:r>
              <a:rPr lang="en-US" sz="2400">
                <a:solidFill>
                  <a:srgbClr val="FEFFFF"/>
                </a:solidFill>
              </a:rPr>
              <a:t> </a:t>
            </a:r>
            <a:r>
              <a:rPr lang="en-US" sz="2400">
                <a:solidFill>
                  <a:srgbClr val="FEFFFF"/>
                </a:solidFill>
                <a:latin typeface="Times New Roman"/>
                <a:cs typeface="Times New Roman"/>
              </a:rPr>
              <a:t>Total Solids (TS) is the measure of all kinds of solids i.e. suspended, dissolved and volatile solids. Total solids can be determined as the residue left after evaporation at 103 to 105 degrees of the unfiltered sample. </a:t>
            </a:r>
          </a:p>
        </p:txBody>
      </p:sp>
      <p:pic>
        <p:nvPicPr>
          <p:cNvPr id="8" name="Picture 8" descr="A picture containing cluttered&#10;&#10;Description automatically generated">
            <a:extLst>
              <a:ext uri="{FF2B5EF4-FFF2-40B4-BE49-F238E27FC236}">
                <a16:creationId xmlns:a16="http://schemas.microsoft.com/office/drawing/2014/main" id="{176E1E96-4098-F43E-308E-7AAF04A75054}"/>
              </a:ext>
            </a:extLst>
          </p:cNvPr>
          <p:cNvPicPr>
            <a:picLocks noChangeAspect="1"/>
          </p:cNvPicPr>
          <p:nvPr/>
        </p:nvPicPr>
        <p:blipFill>
          <a:blip r:embed="rId2"/>
          <a:stretch>
            <a:fillRect/>
          </a:stretch>
        </p:blipFill>
        <p:spPr>
          <a:xfrm>
            <a:off x="1015042" y="1038237"/>
            <a:ext cx="3246407" cy="2164848"/>
          </a:xfrm>
          <a:prstGeom prst="rect">
            <a:avLst/>
          </a:prstGeom>
        </p:spPr>
      </p:pic>
      <p:pic>
        <p:nvPicPr>
          <p:cNvPr id="9" name="Picture 9" descr="A picture containing indoor, dirty, scale, old&#10;&#10;Description automatically generated">
            <a:extLst>
              <a:ext uri="{FF2B5EF4-FFF2-40B4-BE49-F238E27FC236}">
                <a16:creationId xmlns:a16="http://schemas.microsoft.com/office/drawing/2014/main" id="{BD505CD7-2234-5562-896E-FB892F6BBB7D}"/>
              </a:ext>
            </a:extLst>
          </p:cNvPr>
          <p:cNvPicPr>
            <a:picLocks noChangeAspect="1"/>
          </p:cNvPicPr>
          <p:nvPr/>
        </p:nvPicPr>
        <p:blipFill>
          <a:blip r:embed="rId3"/>
          <a:stretch>
            <a:fillRect/>
          </a:stretch>
        </p:blipFill>
        <p:spPr>
          <a:xfrm>
            <a:off x="1015042" y="3323866"/>
            <a:ext cx="3246407" cy="2136834"/>
          </a:xfrm>
          <a:prstGeom prst="rect">
            <a:avLst/>
          </a:prstGeom>
        </p:spPr>
      </p:pic>
      <p:sp>
        <p:nvSpPr>
          <p:cNvPr id="3" name="Rectangle 2">
            <a:extLst>
              <a:ext uri="{FF2B5EF4-FFF2-40B4-BE49-F238E27FC236}">
                <a16:creationId xmlns:a16="http://schemas.microsoft.com/office/drawing/2014/main" id="{4B80C484-707B-E811-7A67-08379EB4851E}"/>
              </a:ext>
            </a:extLst>
          </p:cNvPr>
          <p:cNvSpPr/>
          <p:nvPr/>
        </p:nvSpPr>
        <p:spPr>
          <a:xfrm>
            <a:off x="4938479" y="256772"/>
            <a:ext cx="3615521" cy="457093"/>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IN" sz="2400" b="1">
                <a:solidFill>
                  <a:srgbClr val="FF0000"/>
                </a:solidFill>
                <a:latin typeface="Times New Roman"/>
                <a:ea typeface="Calibri"/>
                <a:cs typeface="Calibri"/>
              </a:rPr>
              <a:t>Determination of Solids</a:t>
            </a:r>
          </a:p>
        </p:txBody>
      </p:sp>
    </p:spTree>
    <p:extLst>
      <p:ext uri="{BB962C8B-B14F-4D97-AF65-F5344CB8AC3E}">
        <p14:creationId xmlns:p14="http://schemas.microsoft.com/office/powerpoint/2010/main" val="37921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picture containing indoor, wall, kitchen appliance&#10;&#10;Description automatically generated">
            <a:extLst>
              <a:ext uri="{FF2B5EF4-FFF2-40B4-BE49-F238E27FC236}">
                <a16:creationId xmlns:a16="http://schemas.microsoft.com/office/drawing/2014/main" id="{44117F31-8ED4-24A6-25A8-013282237E94}"/>
              </a:ext>
            </a:extLst>
          </p:cNvPr>
          <p:cNvPicPr>
            <a:picLocks noChangeAspect="1"/>
          </p:cNvPicPr>
          <p:nvPr/>
        </p:nvPicPr>
        <p:blipFill rotWithShape="1">
          <a:blip r:embed="rId2">
            <a:alphaModFix amt="35000"/>
          </a:blip>
          <a:srcRect t="8916" b="15833"/>
          <a:stretch/>
        </p:blipFill>
        <p:spPr>
          <a:xfrm>
            <a:off x="20" y="10"/>
            <a:ext cx="12191980" cy="6857990"/>
          </a:xfrm>
          <a:prstGeom prst="rect">
            <a:avLst/>
          </a:prstGeom>
        </p:spPr>
      </p:pic>
      <p:sp>
        <p:nvSpPr>
          <p:cNvPr id="7" name="TextBox 6">
            <a:extLst>
              <a:ext uri="{FF2B5EF4-FFF2-40B4-BE49-F238E27FC236}">
                <a16:creationId xmlns:a16="http://schemas.microsoft.com/office/drawing/2014/main" id="{DC614C4D-63BC-3C29-4057-D0E906E07217}"/>
              </a:ext>
            </a:extLst>
          </p:cNvPr>
          <p:cNvSpPr txBox="1"/>
          <p:nvPr/>
        </p:nvSpPr>
        <p:spPr>
          <a:xfrm>
            <a:off x="979865" y="1037171"/>
            <a:ext cx="8236886" cy="51031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b="1">
                <a:solidFill>
                  <a:srgbClr val="FFFFFF"/>
                </a:solidFill>
              </a:rPr>
              <a:t>Procedure:</a:t>
            </a:r>
            <a:endParaRPr lang="en-US">
              <a:solidFill>
                <a:srgbClr val="FFFFFF"/>
              </a:solidFill>
              <a:cs typeface="Calibri"/>
            </a:endParaRP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Taken 25 mL of wastewater sample in a thoroughly cleaned and perfectly dried crucible. </a:t>
            </a: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Taken the weight of the empty crucible ( W1 g).</a:t>
            </a: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Evaporated the water content of the sample at 103°C to 105°C  in a hot air oven (may take 4- 6 hours).</a:t>
            </a: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After the evaporation, taken out the crucible from oven and placed it in a desiccator and cooled to the room temperature.</a:t>
            </a: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Taken the weight of crucible with residue (W2 g).</a:t>
            </a: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Placed the same crucible in Muffle furnace at a temperature of 650°C for 30 minutes. </a:t>
            </a:r>
          </a:p>
          <a:p>
            <a:pPr marL="285750" indent="-228600" algn="just">
              <a:lnSpc>
                <a:spcPct val="150000"/>
              </a:lnSpc>
              <a:buFont typeface="Arial" panose="020B0604020202020204" pitchFamily="34" charset="0"/>
              <a:buChar char="•"/>
            </a:pPr>
            <a:r>
              <a:rPr lang="en-US">
                <a:solidFill>
                  <a:srgbClr val="FFFFFF"/>
                </a:solidFill>
                <a:latin typeface="Times New Roman"/>
                <a:cs typeface="Times New Roman"/>
              </a:rPr>
              <a:t>Cooled the crucible and weighed it with the solid residue (W3 g).</a:t>
            </a:r>
          </a:p>
          <a:p>
            <a:pPr indent="-228600" algn="just">
              <a:lnSpc>
                <a:spcPct val="150000"/>
              </a:lnSpc>
              <a:spcAft>
                <a:spcPts val="600"/>
              </a:spcAft>
              <a:buFont typeface="Arial" panose="020B0604020202020204" pitchFamily="34" charset="0"/>
              <a:buChar char="•"/>
            </a:pPr>
            <a:endParaRPr lang="en-US" b="1">
              <a:solidFill>
                <a:srgbClr val="FFFFFF"/>
              </a:solidFill>
              <a:latin typeface="Times New Roman"/>
              <a:cs typeface="Calibri"/>
            </a:endParaRPr>
          </a:p>
          <a:p>
            <a:pPr indent="-228600" algn="just">
              <a:lnSpc>
                <a:spcPct val="90000"/>
              </a:lnSpc>
              <a:spcAft>
                <a:spcPts val="600"/>
              </a:spcAft>
              <a:buFont typeface="Arial" panose="020B0604020202020204" pitchFamily="34" charset="0"/>
              <a:buChar char="•"/>
            </a:pPr>
            <a:endParaRPr lang="en-US">
              <a:solidFill>
                <a:srgbClr val="FFFFFF"/>
              </a:solidFill>
              <a:cs typeface="Calibri"/>
            </a:endParaRPr>
          </a:p>
        </p:txBody>
      </p:sp>
    </p:spTree>
    <p:extLst>
      <p:ext uri="{BB962C8B-B14F-4D97-AF65-F5344CB8AC3E}">
        <p14:creationId xmlns:p14="http://schemas.microsoft.com/office/powerpoint/2010/main" val="119940609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36A8C8E-8636-6C75-B474-459DD46C8BEB}"/>
              </a:ext>
            </a:extLst>
          </p:cNvPr>
          <p:cNvSpPr txBox="1"/>
          <p:nvPr/>
        </p:nvSpPr>
        <p:spPr>
          <a:xfrm>
            <a:off x="7041856" y="3113415"/>
            <a:ext cx="4036334" cy="2387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400">
                <a:latin typeface="+mj-lt"/>
                <a:ea typeface="+mj-ea"/>
                <a:cs typeface="+mj-cs"/>
              </a:rPr>
              <a:t>Calculation</a:t>
            </a:r>
          </a:p>
        </p:txBody>
      </p:sp>
      <p:sp>
        <p:nvSpPr>
          <p:cNvPr id="49"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21126518-34A2-6E37-9C95-9E353E637311}"/>
              </a:ext>
            </a:extLst>
          </p:cNvPr>
          <p:cNvPicPr>
            <a:picLocks noChangeAspect="1"/>
          </p:cNvPicPr>
          <p:nvPr/>
        </p:nvPicPr>
        <p:blipFill rotWithShape="1">
          <a:blip r:embed="rId2"/>
          <a:srcRect t="1284" r="-4" b="375"/>
          <a:stretch/>
        </p:blipFill>
        <p:spPr>
          <a:xfrm>
            <a:off x="503470" y="522955"/>
            <a:ext cx="5952943" cy="5767714"/>
          </a:xfrm>
          <a:prstGeom prst="rect">
            <a:avLst/>
          </a:prstGeom>
        </p:spPr>
      </p:pic>
      <p:grpSp>
        <p:nvGrpSpPr>
          <p:cNvPr id="53" name="Group 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773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 name="Picture 4">
            <a:extLst>
              <a:ext uri="{FF2B5EF4-FFF2-40B4-BE49-F238E27FC236}">
                <a16:creationId xmlns:a16="http://schemas.microsoft.com/office/drawing/2014/main" id="{BAC3A64D-373D-C044-C674-1FBA44CB9CF5}"/>
              </a:ext>
            </a:extLst>
          </p:cNvPr>
          <p:cNvPicPr>
            <a:picLocks noChangeAspect="1"/>
          </p:cNvPicPr>
          <p:nvPr/>
        </p:nvPicPr>
        <p:blipFill rotWithShape="1">
          <a:blip r:embed="rId2"/>
          <a:srcRect t="24146" b="24146"/>
          <a:stretch/>
        </p:blipFill>
        <p:spPr>
          <a:xfrm>
            <a:off x="20" y="10"/>
            <a:ext cx="9947062" cy="6857990"/>
          </a:xfrm>
          <a:prstGeom prst="rect">
            <a:avLst/>
          </a:prstGeom>
        </p:spPr>
      </p:pic>
      <p:sp>
        <p:nvSpPr>
          <p:cNvPr id="17" name="Freeform: Shape 16">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8">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1" name="Freeform: Shape 2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D4534A08-D92B-77C9-6933-990DB0C4856F}"/>
              </a:ext>
            </a:extLst>
          </p:cNvPr>
          <p:cNvSpPr txBox="1"/>
          <p:nvPr/>
        </p:nvSpPr>
        <p:spPr>
          <a:xfrm>
            <a:off x="7602748" y="1211340"/>
            <a:ext cx="4681842" cy="40387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Segoe UI"/>
              </a:rPr>
              <a:t>Inference:</a:t>
            </a:r>
            <a:r>
              <a:rPr lang="en-US" sz="2000">
                <a:latin typeface="Times New Roman"/>
                <a:cs typeface="Segoe UI"/>
              </a:rPr>
              <a:t>​</a:t>
            </a:r>
          </a:p>
          <a:p>
            <a:pPr>
              <a:lnSpc>
                <a:spcPct val="150000"/>
              </a:lnSpc>
            </a:pPr>
            <a:r>
              <a:rPr lang="en-US" sz="2000">
                <a:latin typeface="Times New Roman"/>
                <a:ea typeface="+mn-lt"/>
                <a:cs typeface="+mn-lt"/>
              </a:rPr>
              <a:t>As per IS 10500-2012 the total dissolved solids in drinking water is</a:t>
            </a:r>
            <a:r>
              <a:rPr lang="en-US" sz="2000">
                <a:solidFill>
                  <a:srgbClr val="00B0F0"/>
                </a:solidFill>
                <a:latin typeface="Times New Roman"/>
                <a:ea typeface="+mn-lt"/>
                <a:cs typeface="+mn-lt"/>
              </a:rPr>
              <a:t> </a:t>
            </a:r>
            <a:r>
              <a:rPr lang="en-US" sz="2000" b="1">
                <a:solidFill>
                  <a:srgbClr val="00B0F0"/>
                </a:solidFill>
                <a:latin typeface="Times New Roman"/>
                <a:ea typeface="+mn-lt"/>
                <a:cs typeface="+mn-lt"/>
              </a:rPr>
              <a:t>500</a:t>
            </a:r>
            <a:r>
              <a:rPr lang="en-US" sz="2000">
                <a:solidFill>
                  <a:srgbClr val="00B0F0"/>
                </a:solidFill>
                <a:latin typeface="Times New Roman"/>
                <a:ea typeface="+mn-lt"/>
                <a:cs typeface="+mn-lt"/>
              </a:rPr>
              <a:t> </a:t>
            </a:r>
            <a:r>
              <a:rPr lang="en-US" sz="2000">
                <a:latin typeface="Times New Roman"/>
                <a:ea typeface="+mn-lt"/>
                <a:cs typeface="+mn-lt"/>
              </a:rPr>
              <a:t>mg/L under acceptable limit and in absence of alternate resources it ranges up to 2000 mg/L. For the given sample, the total dissolved solid is found to be </a:t>
            </a:r>
            <a:r>
              <a:rPr lang="en-US" sz="2000" b="1">
                <a:solidFill>
                  <a:srgbClr val="00B0F0"/>
                </a:solidFill>
                <a:latin typeface="Times New Roman"/>
                <a:ea typeface="+mn-lt"/>
                <a:cs typeface="+mn-lt"/>
              </a:rPr>
              <a:t>680</a:t>
            </a:r>
            <a:r>
              <a:rPr lang="en-US" sz="2000">
                <a:latin typeface="Times New Roman"/>
                <a:ea typeface="+mn-lt"/>
                <a:cs typeface="+mn-lt"/>
              </a:rPr>
              <a:t> mg/L. So, it is not suitable for the discharging in the environment without treatment.</a:t>
            </a:r>
            <a:r>
              <a:rPr lang="en-US">
                <a:ea typeface="+mn-lt"/>
                <a:cs typeface="+mn-lt"/>
              </a:rPr>
              <a:t>  </a:t>
            </a:r>
            <a:endParaRPr lang="en-US">
              <a:ea typeface="Calibri" panose="020F0502020204030204"/>
              <a:cs typeface="Calibri" panose="020F0502020204030204"/>
            </a:endParaRPr>
          </a:p>
        </p:txBody>
      </p:sp>
    </p:spTree>
    <p:extLst>
      <p:ext uri="{BB962C8B-B14F-4D97-AF65-F5344CB8AC3E}">
        <p14:creationId xmlns:p14="http://schemas.microsoft.com/office/powerpoint/2010/main" val="339594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0E2EFD8-0ABE-2E31-6129-1416542950E7}"/>
              </a:ext>
            </a:extLst>
          </p:cNvPr>
          <p:cNvSpPr txBox="1"/>
          <p:nvPr/>
        </p:nvSpPr>
        <p:spPr>
          <a:xfrm>
            <a:off x="277483" y="1303607"/>
            <a:ext cx="10515600" cy="3355975"/>
          </a:xfrm>
          <a:prstGeom prst="rect">
            <a:avLst/>
          </a:prstGeom>
          <a:noFill/>
        </p:spPr>
        <p:txBody>
          <a:bodyPr wrap="square" lIns="91440" tIns="45720" rIns="91440" bIns="45720" rtlCol="0" anchor="t">
            <a:normAutofit/>
          </a:bodyPr>
          <a:lstStyle/>
          <a:p>
            <a:pPr>
              <a:lnSpc>
                <a:spcPct val="140000"/>
              </a:lnSpc>
              <a:spcAft>
                <a:spcPts val="600"/>
              </a:spcAft>
            </a:pPr>
            <a:r>
              <a:rPr lang="en-IN" sz="2800" b="1">
                <a:solidFill>
                  <a:srgbClr val="00B050"/>
                </a:solidFill>
                <a:latin typeface="Times New Roman"/>
                <a:cs typeface="Times New Roman"/>
              </a:rPr>
              <a:t>Principle:</a:t>
            </a:r>
          </a:p>
          <a:p>
            <a:pPr marL="742950" lvl="1" indent="-285750">
              <a:lnSpc>
                <a:spcPct val="140000"/>
              </a:lnSpc>
              <a:spcAft>
                <a:spcPts val="600"/>
              </a:spcAft>
              <a:buFont typeface="Wingdings" panose="05000000000000000000" pitchFamily="2" charset="2"/>
              <a:buChar char="§"/>
            </a:pPr>
            <a:r>
              <a:rPr lang="en-IN" sz="2800">
                <a:latin typeface="Times New Roman"/>
                <a:ea typeface="+mn-lt"/>
                <a:cs typeface="+mn-lt"/>
              </a:rPr>
              <a:t>The basic principle of electronic pH measurement is the determination of activity of hydrogen ions by potentiometric measurement using a standard sensing electrode (glass-electrode) and a reference electrode (calomel electrode).</a:t>
            </a:r>
          </a:p>
          <a:p>
            <a:pPr marL="742950" lvl="1" indent="-285750">
              <a:lnSpc>
                <a:spcPct val="140000"/>
              </a:lnSpc>
              <a:spcAft>
                <a:spcPts val="600"/>
              </a:spcAft>
              <a:buFont typeface="Wingdings" panose="05000000000000000000" pitchFamily="2" charset="2"/>
              <a:buChar char="§"/>
            </a:pPr>
            <a:endParaRPr lang="en-IN" sz="2800">
              <a:latin typeface="Calibri" panose="020F0502020204030204"/>
              <a:ea typeface="+mn-lt"/>
              <a:cs typeface="Calibri" panose="020F0502020204030204"/>
            </a:endParaRPr>
          </a:p>
        </p:txBody>
      </p:sp>
      <p:sp>
        <p:nvSpPr>
          <p:cNvPr id="6" name="TextBox 5">
            <a:extLst>
              <a:ext uri="{FF2B5EF4-FFF2-40B4-BE49-F238E27FC236}">
                <a16:creationId xmlns:a16="http://schemas.microsoft.com/office/drawing/2014/main" id="{1D25AFE6-7D7F-74F5-196F-36A20FFA3020}"/>
              </a:ext>
            </a:extLst>
          </p:cNvPr>
          <p:cNvSpPr txBox="1"/>
          <p:nvPr/>
        </p:nvSpPr>
        <p:spPr>
          <a:xfrm>
            <a:off x="277483" y="5096984"/>
            <a:ext cx="10515600" cy="1511300"/>
          </a:xfrm>
          <a:prstGeom prst="rect">
            <a:avLst/>
          </a:prstGeom>
          <a:noFill/>
        </p:spPr>
        <p:txBody>
          <a:bodyPr wrap="square" lIns="91440" tIns="45720" rIns="91440" bIns="45720" rtlCol="0" anchor="t">
            <a:noAutofit/>
          </a:bodyPr>
          <a:lstStyle/>
          <a:p>
            <a:pPr marL="228600" indent="-228600">
              <a:lnSpc>
                <a:spcPct val="90000"/>
              </a:lnSpc>
              <a:spcBef>
                <a:spcPts val="1000"/>
              </a:spcBef>
            </a:pPr>
            <a:r>
              <a:rPr lang="en-IN" sz="2800" b="1">
                <a:solidFill>
                  <a:srgbClr val="00B050"/>
                </a:solidFill>
                <a:latin typeface="Times New Roman"/>
                <a:ea typeface="+mn-lt"/>
                <a:cs typeface="Times New Roman"/>
              </a:rPr>
              <a:t>Reagents:</a:t>
            </a:r>
            <a:r>
              <a:rPr lang="en-IN" sz="2800">
                <a:solidFill>
                  <a:srgbClr val="00B050"/>
                </a:solidFill>
                <a:latin typeface="Times New Roman"/>
                <a:ea typeface="+mn-lt"/>
                <a:cs typeface="Times New Roman"/>
              </a:rPr>
              <a:t> </a:t>
            </a:r>
            <a:endParaRPr lang="en-US" sz="2800">
              <a:solidFill>
                <a:srgbClr val="00B050"/>
              </a:solidFill>
              <a:latin typeface="Calibri" panose="020F0502020204030204"/>
              <a:ea typeface="+mn-lt"/>
              <a:cs typeface="Calibri" panose="020F0502020204030204"/>
            </a:endParaRPr>
          </a:p>
          <a:p>
            <a:pPr marL="285750" indent="-285750">
              <a:lnSpc>
                <a:spcPct val="90000"/>
              </a:lnSpc>
              <a:spcBef>
                <a:spcPts val="1000"/>
              </a:spcBef>
              <a:buFont typeface="Wingdings"/>
              <a:buChar char="§"/>
            </a:pPr>
            <a:r>
              <a:rPr lang="en-IN" sz="2800">
                <a:latin typeface="Times New Roman"/>
                <a:ea typeface="+mn-lt"/>
                <a:cs typeface="Times New Roman"/>
              </a:rPr>
              <a:t>Buffer solution of known pH i.e. 4.0, 7.0 &amp; 9.2 </a:t>
            </a:r>
            <a:endParaRPr lang="en-US" sz="2800">
              <a:ea typeface="+mn-lt"/>
              <a:cs typeface="+mn-lt"/>
            </a:endParaRPr>
          </a:p>
          <a:p>
            <a:pPr>
              <a:lnSpc>
                <a:spcPct val="90000"/>
              </a:lnSpc>
            </a:pPr>
            <a:endParaRPr lang="en-IN" sz="2800" b="1">
              <a:solidFill>
                <a:srgbClr val="00B050"/>
              </a:solidFill>
              <a:latin typeface="Times New Roman"/>
              <a:ea typeface="+mn-lt"/>
              <a:cs typeface="Times New Roman"/>
            </a:endParaRPr>
          </a:p>
          <a:p>
            <a:pPr marL="742950" lvl="1" indent="-285750">
              <a:lnSpc>
                <a:spcPct val="90000"/>
              </a:lnSpc>
              <a:buFont typeface="Wingdings" panose="05000000000000000000" pitchFamily="2" charset="2"/>
              <a:buChar char="§"/>
            </a:pPr>
            <a:endParaRPr lang="en-IN">
              <a:latin typeface="Calibri" panose="020F0502020204030204"/>
              <a:ea typeface="+mn-lt"/>
              <a:cs typeface="Calibri" panose="020F0502020204030204"/>
            </a:endParaRPr>
          </a:p>
        </p:txBody>
      </p:sp>
      <p:sp>
        <p:nvSpPr>
          <p:cNvPr id="15" name="Rectangle 14">
            <a:extLst>
              <a:ext uri="{FF2B5EF4-FFF2-40B4-BE49-F238E27FC236}">
                <a16:creationId xmlns:a16="http://schemas.microsoft.com/office/drawing/2014/main" id="{AD779C20-43A4-F15B-3BCF-68335B5729A8}"/>
              </a:ext>
            </a:extLst>
          </p:cNvPr>
          <p:cNvSpPr/>
          <p:nvPr/>
        </p:nvSpPr>
        <p:spPr>
          <a:xfrm>
            <a:off x="3290642" y="90186"/>
            <a:ext cx="6113922" cy="849498"/>
          </a:xfrm>
          <a:prstGeom prst="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IN" sz="2800" b="1">
                <a:solidFill>
                  <a:srgbClr val="C00000"/>
                </a:solidFill>
                <a:latin typeface="Times New Roman"/>
                <a:cs typeface="Calibri"/>
              </a:rPr>
              <a:t>Potentiality of Hydrogen (pH) Test</a:t>
            </a:r>
            <a:endParaRPr lang="en-IN" sz="2800" b="1">
              <a:solidFill>
                <a:srgbClr val="C00000"/>
              </a:solidFill>
              <a:latin typeface="Times New Roman"/>
              <a:cs typeface="Times New Roman"/>
            </a:endParaRPr>
          </a:p>
        </p:txBody>
      </p:sp>
    </p:spTree>
    <p:extLst>
      <p:ext uri="{BB962C8B-B14F-4D97-AF65-F5344CB8AC3E}">
        <p14:creationId xmlns:p14="http://schemas.microsoft.com/office/powerpoint/2010/main" val="424299286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85CD202-E866-43A8-B901-12711AF9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06"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CA4547-59A8-9430-5A3A-5EE1295CEF9B}"/>
              </a:ext>
            </a:extLst>
          </p:cNvPr>
          <p:cNvSpPr/>
          <p:nvPr/>
        </p:nvSpPr>
        <p:spPr>
          <a:xfrm>
            <a:off x="1370731" y="1384685"/>
            <a:ext cx="4121975" cy="408482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800" b="1" u="sng" kern="1200">
                <a:solidFill>
                  <a:srgbClr val="FFFFFF"/>
                </a:solidFill>
                <a:latin typeface="+mj-lt"/>
                <a:ea typeface="+mj-ea"/>
                <a:cs typeface="+mj-cs"/>
              </a:rPr>
              <a:t>Potential of Hydrogen (pH)</a:t>
            </a:r>
            <a:endParaRPr lang="en-US" sz="4800" kern="1200">
              <a:solidFill>
                <a:srgbClr val="FFFFFF"/>
              </a:solidFill>
              <a:latin typeface="+mj-lt"/>
              <a:ea typeface="+mj-ea"/>
              <a:cs typeface="+mj-cs"/>
            </a:endParaRPr>
          </a:p>
          <a:p>
            <a:pPr>
              <a:lnSpc>
                <a:spcPct val="90000"/>
              </a:lnSpc>
              <a:spcBef>
                <a:spcPct val="0"/>
              </a:spcBef>
              <a:spcAft>
                <a:spcPts val="600"/>
              </a:spcAft>
            </a:pPr>
            <a:endParaRPr lang="en-US" sz="4800" kern="120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CC582B7C-8DDB-4319-B3A9-523724E2C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0E2EFD8-0ABE-2E31-6129-1416542950E7}"/>
              </a:ext>
            </a:extLst>
          </p:cNvPr>
          <p:cNvSpPr txBox="1"/>
          <p:nvPr/>
        </p:nvSpPr>
        <p:spPr>
          <a:xfrm>
            <a:off x="6264177" y="61969"/>
            <a:ext cx="5462865" cy="6528969"/>
          </a:xfrm>
          <a:prstGeom prst="rect">
            <a:avLst/>
          </a:prstGeom>
        </p:spPr>
        <p:txBody>
          <a:bodyPr vert="horz" lIns="91440" tIns="45720" rIns="91440" bIns="45720" rtlCol="0" anchor="ctr">
            <a:noAutofit/>
          </a:bodyPr>
          <a:lstStyle/>
          <a:p>
            <a:pPr marL="342900" indent="-342900">
              <a:lnSpc>
                <a:spcPct val="90000"/>
              </a:lnSpc>
              <a:spcBef>
                <a:spcPts val="1000"/>
              </a:spcBef>
              <a:buFont typeface="Wingdings"/>
              <a:buChar char="Ø"/>
            </a:pPr>
            <a:r>
              <a:rPr lang="en-US" sz="2800" b="1">
                <a:latin typeface="Times New Roman"/>
                <a:cs typeface="Times New Roman"/>
              </a:rPr>
              <a:t>Procedures:</a:t>
            </a:r>
            <a:r>
              <a:rPr lang="en-US" sz="2600" b="1">
                <a:latin typeface="Times New Roman"/>
                <a:cs typeface="Times New Roman"/>
              </a:rPr>
              <a:t> </a:t>
            </a:r>
            <a:endParaRPr lang="en-US" sz="2600">
              <a:cs typeface="Calibri" panose="020F0502020204030204"/>
            </a:endParaRPr>
          </a:p>
          <a:p>
            <a:pPr marL="285750" indent="-228600">
              <a:lnSpc>
                <a:spcPct val="90000"/>
              </a:lnSpc>
              <a:spcBef>
                <a:spcPts val="1000"/>
              </a:spcBef>
              <a:buFont typeface="Arial" panose="020B0604020202020204" pitchFamily="34" charset="0"/>
              <a:buChar char="•"/>
            </a:pPr>
            <a:r>
              <a:rPr lang="en-US" sz="2600">
                <a:latin typeface="Times New Roman"/>
                <a:cs typeface="Times New Roman"/>
              </a:rPr>
              <a:t>Calibrate the pH meter </a:t>
            </a:r>
          </a:p>
          <a:p>
            <a:pPr marL="285750" indent="-228600">
              <a:lnSpc>
                <a:spcPct val="90000"/>
              </a:lnSpc>
              <a:spcBef>
                <a:spcPts val="1000"/>
              </a:spcBef>
              <a:buFont typeface="Arial" panose="020B0604020202020204" pitchFamily="34" charset="0"/>
              <a:buChar char="•"/>
            </a:pPr>
            <a:r>
              <a:rPr lang="en-US" sz="2600">
                <a:latin typeface="Times New Roman"/>
                <a:cs typeface="Times New Roman"/>
              </a:rPr>
              <a:t>After calibration is complete, rinse &amp; dry probe, place a beaker containing the sample on the stir-plate, lower probe, turn on stirrer  </a:t>
            </a:r>
          </a:p>
          <a:p>
            <a:pPr marL="285750" indent="-228600">
              <a:lnSpc>
                <a:spcPct val="90000"/>
              </a:lnSpc>
              <a:spcBef>
                <a:spcPts val="1000"/>
              </a:spcBef>
              <a:buFont typeface="Arial" panose="020B0604020202020204" pitchFamily="34" charset="0"/>
              <a:buChar char="•"/>
            </a:pPr>
            <a:r>
              <a:rPr lang="en-US" sz="2600">
                <a:latin typeface="Times New Roman"/>
                <a:cs typeface="Times New Roman"/>
              </a:rPr>
              <a:t>Obtain a stable reading &amp; observe the values and record </a:t>
            </a:r>
          </a:p>
          <a:p>
            <a:pPr marL="285750" indent="-228600">
              <a:lnSpc>
                <a:spcPct val="90000"/>
              </a:lnSpc>
              <a:spcBef>
                <a:spcPts val="1000"/>
              </a:spcBef>
              <a:buFont typeface="Arial" panose="020B0604020202020204" pitchFamily="34" charset="0"/>
              <a:buChar char="•"/>
            </a:pPr>
            <a:r>
              <a:rPr lang="en-US" sz="2600">
                <a:latin typeface="Times New Roman"/>
                <a:cs typeface="Times New Roman"/>
              </a:rPr>
              <a:t>Rinse the probe when you are finished the measurement</a:t>
            </a:r>
          </a:p>
          <a:p>
            <a:pPr marL="57150">
              <a:lnSpc>
                <a:spcPct val="90000"/>
              </a:lnSpc>
              <a:spcBef>
                <a:spcPts val="1000"/>
              </a:spcBef>
            </a:pPr>
            <a:endParaRPr lang="en-US" sz="2600">
              <a:latin typeface="Times New Roman"/>
              <a:cs typeface="Times New Roman"/>
            </a:endParaRPr>
          </a:p>
          <a:p>
            <a:pPr marL="514350" indent="-457200">
              <a:lnSpc>
                <a:spcPct val="90000"/>
              </a:lnSpc>
              <a:spcBef>
                <a:spcPts val="1000"/>
              </a:spcBef>
              <a:buFont typeface="Wingdings" panose="020B0604020202020204" pitchFamily="34" charset="0"/>
              <a:buChar char="Ø"/>
            </a:pPr>
            <a:r>
              <a:rPr lang="en-US" sz="2600" b="1">
                <a:latin typeface="Times New Roman"/>
                <a:cs typeface="Times New Roman"/>
              </a:rPr>
              <a:t>Inference:</a:t>
            </a:r>
            <a:r>
              <a:rPr lang="en-US" sz="2600">
                <a:latin typeface="Times New Roman"/>
                <a:cs typeface="Times New Roman"/>
              </a:rPr>
              <a:t> </a:t>
            </a:r>
            <a:endParaRPr lang="en-US">
              <a:ea typeface="+mn-lt"/>
              <a:cs typeface="+mn-lt"/>
            </a:endParaRPr>
          </a:p>
          <a:p>
            <a:pPr marL="57150">
              <a:lnSpc>
                <a:spcPct val="90000"/>
              </a:lnSpc>
              <a:spcBef>
                <a:spcPts val="1000"/>
              </a:spcBef>
            </a:pPr>
            <a:r>
              <a:rPr lang="en-US" sz="2600">
                <a:ea typeface="+mn-lt"/>
                <a:cs typeface="+mn-lt"/>
              </a:rPr>
              <a:t>The pH of collected water/wastewater samples is 8.5</a:t>
            </a:r>
            <a:r>
              <a:rPr lang="en-US" sz="2600">
                <a:latin typeface="Calibri"/>
                <a:cs typeface="Calibri"/>
              </a:rPr>
              <a:t>. So, the collected wastewater is alkaline in nature. </a:t>
            </a:r>
            <a:endParaRPr lang="en-US" sz="2600">
              <a:latin typeface="Times New Roman"/>
              <a:cs typeface="Times New Roman"/>
            </a:endParaRPr>
          </a:p>
        </p:txBody>
      </p:sp>
      <p:pic>
        <p:nvPicPr>
          <p:cNvPr id="2" name="Picture 2" descr="A picture containing appliance, sewing machine, indoor, cluttered&#10;&#10;Description automatically generated">
            <a:extLst>
              <a:ext uri="{FF2B5EF4-FFF2-40B4-BE49-F238E27FC236}">
                <a16:creationId xmlns:a16="http://schemas.microsoft.com/office/drawing/2014/main" id="{AE311C85-E9AD-209C-73F1-F4937B13FD77}"/>
              </a:ext>
            </a:extLst>
          </p:cNvPr>
          <p:cNvPicPr>
            <a:picLocks noChangeAspect="1"/>
          </p:cNvPicPr>
          <p:nvPr/>
        </p:nvPicPr>
        <p:blipFill>
          <a:blip r:embed="rId2"/>
          <a:stretch>
            <a:fillRect/>
          </a:stretch>
        </p:blipFill>
        <p:spPr>
          <a:xfrm>
            <a:off x="1503872" y="1485182"/>
            <a:ext cx="3893388" cy="3873259"/>
          </a:xfrm>
          <a:prstGeom prst="rect">
            <a:avLst/>
          </a:prstGeom>
        </p:spPr>
      </p:pic>
    </p:spTree>
    <p:extLst>
      <p:ext uri="{BB962C8B-B14F-4D97-AF65-F5344CB8AC3E}">
        <p14:creationId xmlns:p14="http://schemas.microsoft.com/office/powerpoint/2010/main" val="345591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10;&#10;Description automatically generated">
            <a:extLst>
              <a:ext uri="{FF2B5EF4-FFF2-40B4-BE49-F238E27FC236}">
                <a16:creationId xmlns:a16="http://schemas.microsoft.com/office/drawing/2014/main" id="{64AA5097-91D8-3740-2D5D-F32A64DCFF33}"/>
              </a:ext>
            </a:extLst>
          </p:cNvPr>
          <p:cNvPicPr>
            <a:picLocks noChangeAspect="1"/>
          </p:cNvPicPr>
          <p:nvPr/>
        </p:nvPicPr>
        <p:blipFill rotWithShape="1">
          <a:blip r:embed="rId2"/>
          <a:srcRect t="16741" b="17855"/>
          <a:stretch/>
        </p:blipFill>
        <p:spPr>
          <a:xfrm>
            <a:off x="952237" y="891540"/>
            <a:ext cx="10337975" cy="5071110"/>
          </a:xfrm>
          <a:prstGeom prst="rect">
            <a:avLst/>
          </a:prstGeom>
        </p:spPr>
      </p:pic>
    </p:spTree>
    <p:extLst>
      <p:ext uri="{BB962C8B-B14F-4D97-AF65-F5344CB8AC3E}">
        <p14:creationId xmlns:p14="http://schemas.microsoft.com/office/powerpoint/2010/main" val="323577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60752C8-052D-BAED-D852-14EF80722AFE}"/>
              </a:ext>
            </a:extLst>
          </p:cNvPr>
          <p:cNvSpPr>
            <a:spLocks noGrp="1"/>
          </p:cNvSpPr>
          <p:nvPr>
            <p:ph idx="1"/>
          </p:nvPr>
        </p:nvSpPr>
        <p:spPr>
          <a:xfrm>
            <a:off x="216884" y="1033796"/>
            <a:ext cx="7201833" cy="5829961"/>
          </a:xfrm>
        </p:spPr>
        <p:txBody>
          <a:bodyPr vert="horz" lIns="91440" tIns="45720" rIns="91440" bIns="45720" rtlCol="0" anchor="t">
            <a:noAutofit/>
          </a:bodyPr>
          <a:lstStyle/>
          <a:p>
            <a:pPr>
              <a:spcBef>
                <a:spcPts val="0"/>
              </a:spcBef>
              <a:buFont typeface="Wingdings,Sans-Serif" panose="020B0604020202020204" pitchFamily="34" charset="0"/>
              <a:buChar char="q"/>
            </a:pPr>
            <a:r>
              <a:rPr lang="en-US" sz="2500" b="1">
                <a:latin typeface="Times New Roman"/>
                <a:cs typeface="Times New Roman"/>
              </a:rPr>
              <a:t>Types of Industrial Wastes from Small Automobile industry</a:t>
            </a:r>
            <a:endParaRPr lang="en-US" sz="2500">
              <a:latin typeface="Calibri" panose="020F0502020204030204"/>
              <a:cs typeface="Calibri" panose="020F0502020204030204"/>
            </a:endParaRPr>
          </a:p>
          <a:p>
            <a:pPr marL="0" indent="0">
              <a:spcBef>
                <a:spcPts val="0"/>
              </a:spcBef>
              <a:buNone/>
            </a:pPr>
            <a:r>
              <a:rPr lang="en-US" sz="2400">
                <a:latin typeface="Times New Roman"/>
                <a:cs typeface="Times New Roman"/>
              </a:rPr>
              <a:t>  </a:t>
            </a:r>
            <a:endParaRPr lang="en-US" sz="2400">
              <a:ea typeface="+mn-lt"/>
              <a:cs typeface="+mn-lt"/>
            </a:endParaRPr>
          </a:p>
          <a:p>
            <a:pPr marL="342900" indent="-342900">
              <a:spcBef>
                <a:spcPts val="0"/>
              </a:spcBef>
              <a:buFont typeface="Wingdings" panose="020B0604020202020204" pitchFamily="34" charset="0"/>
              <a:buChar char="Ø"/>
            </a:pPr>
            <a:r>
              <a:rPr lang="en-US" sz="2400" u="sng">
                <a:latin typeface="Times New Roman"/>
                <a:cs typeface="Times New Roman"/>
              </a:rPr>
              <a:t>There are four different types of industrial wastes:</a:t>
            </a:r>
            <a:endParaRPr lang="en-US" sz="2400">
              <a:ea typeface="+mn-lt"/>
              <a:cs typeface="+mn-lt"/>
            </a:endParaRPr>
          </a:p>
          <a:p>
            <a:pPr marL="0" indent="0">
              <a:spcBef>
                <a:spcPts val="0"/>
              </a:spcBef>
              <a:buNone/>
            </a:pPr>
            <a:endParaRPr lang="en-US" sz="2400" u="sng">
              <a:latin typeface="Times New Roman"/>
              <a:cs typeface="Times New Roman"/>
            </a:endParaRPr>
          </a:p>
          <a:p>
            <a:pPr marL="342900" indent="-342900">
              <a:spcBef>
                <a:spcPts val="0"/>
              </a:spcBef>
            </a:pPr>
            <a:r>
              <a:rPr lang="en-US" sz="2400">
                <a:latin typeface="Times New Roman"/>
                <a:cs typeface="Times New Roman"/>
              </a:rPr>
              <a:t>Solid waste: Used tires, plastic packages, dead batteries, rubbers, glasses, scrap metals, </a:t>
            </a:r>
            <a:endParaRPr lang="en-US" sz="2400">
              <a:latin typeface="Calibri" panose="020F0502020204030204"/>
              <a:cs typeface="Calibri" panose="020F0502020204030204"/>
            </a:endParaRPr>
          </a:p>
          <a:p>
            <a:pPr marL="0" indent="0">
              <a:spcBef>
                <a:spcPts val="0"/>
              </a:spcBef>
              <a:buNone/>
            </a:pPr>
            <a:r>
              <a:rPr lang="en-US" sz="2400">
                <a:latin typeface="Times New Roman"/>
                <a:cs typeface="Times New Roman"/>
              </a:rPr>
              <a:t>     unserviceable parts.</a:t>
            </a:r>
            <a:endParaRPr lang="en-US" sz="2400">
              <a:ea typeface="+mn-lt"/>
              <a:cs typeface="+mn-lt"/>
            </a:endParaRPr>
          </a:p>
          <a:p>
            <a:pPr marL="342900" indent="-342900">
              <a:spcBef>
                <a:spcPts val="0"/>
              </a:spcBef>
            </a:pPr>
            <a:r>
              <a:rPr lang="en-US" sz="2400">
                <a:latin typeface="Times New Roman"/>
                <a:cs typeface="Times New Roman"/>
              </a:rPr>
              <a:t>Liquid waste: litter, oil, grease, sediments, debris, wash-water, flammable liquids such as paint.</a:t>
            </a:r>
            <a:endParaRPr lang="en-US" sz="2400">
              <a:ea typeface="+mn-lt"/>
              <a:cs typeface="+mn-lt"/>
            </a:endParaRPr>
          </a:p>
          <a:p>
            <a:pPr marL="342900" indent="-342900">
              <a:spcBef>
                <a:spcPts val="0"/>
              </a:spcBef>
            </a:pPr>
            <a:r>
              <a:rPr lang="en-US" sz="2400">
                <a:latin typeface="Times New Roman"/>
                <a:cs typeface="Times New Roman"/>
              </a:rPr>
              <a:t>Toxic waste: Volatile organic compounds, refrigerants, LPG, </a:t>
            </a:r>
            <a:r>
              <a:rPr lang="en-US" sz="2400" err="1">
                <a:latin typeface="Times New Roman"/>
                <a:cs typeface="Times New Roman"/>
              </a:rPr>
              <a:t>diisocyanates</a:t>
            </a:r>
            <a:r>
              <a:rPr lang="en-US" sz="2400">
                <a:latin typeface="Times New Roman"/>
                <a:cs typeface="Times New Roman"/>
              </a:rPr>
              <a:t>, fuel </a:t>
            </a:r>
            <a:r>
              <a:rPr lang="en-US" sz="2400" err="1">
                <a:latin typeface="Times New Roman"/>
                <a:cs typeface="Times New Roman"/>
              </a:rPr>
              <a:t>vapours</a:t>
            </a:r>
            <a:r>
              <a:rPr lang="en-US" sz="2400">
                <a:latin typeface="Times New Roman"/>
                <a:cs typeface="Times New Roman"/>
              </a:rPr>
              <a:t>, smoke.  </a:t>
            </a:r>
            <a:endParaRPr lang="en-US" sz="2400">
              <a:ea typeface="+mn-lt"/>
              <a:cs typeface="+mn-lt"/>
            </a:endParaRPr>
          </a:p>
          <a:p>
            <a:pPr>
              <a:buFont typeface="Arial,Sans-Serif" panose="020B0604020202020204" pitchFamily="34" charset="0"/>
            </a:pPr>
            <a:endParaRPr lang="en-US" sz="2400">
              <a:ea typeface="+mn-lt"/>
              <a:cs typeface="+mn-lt"/>
            </a:endParaRPr>
          </a:p>
          <a:p>
            <a:endParaRPr lang="en-US" sz="1900">
              <a:cs typeface="Calibri"/>
            </a:endParaRPr>
          </a:p>
        </p:txBody>
      </p:sp>
      <p:pic>
        <p:nvPicPr>
          <p:cNvPr id="4" name="Picture 4" descr="A picture containing text, cluttered&#10;&#10;Description automatically generated">
            <a:extLst>
              <a:ext uri="{FF2B5EF4-FFF2-40B4-BE49-F238E27FC236}">
                <a16:creationId xmlns:a16="http://schemas.microsoft.com/office/drawing/2014/main" id="{C7CDAB9D-556D-ECF6-6A3B-4F084808D8C5}"/>
              </a:ext>
            </a:extLst>
          </p:cNvPr>
          <p:cNvPicPr>
            <a:picLocks noChangeAspect="1"/>
          </p:cNvPicPr>
          <p:nvPr/>
        </p:nvPicPr>
        <p:blipFill>
          <a:blip r:embed="rId2"/>
          <a:stretch>
            <a:fillRect/>
          </a:stretch>
        </p:blipFill>
        <p:spPr>
          <a:xfrm>
            <a:off x="7707631" y="1667329"/>
            <a:ext cx="4364731" cy="420161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7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015BB-03BB-62BD-24C8-D455F6EF4453}"/>
              </a:ext>
            </a:extLst>
          </p:cNvPr>
          <p:cNvSpPr>
            <a:spLocks noGrp="1"/>
          </p:cNvSpPr>
          <p:nvPr>
            <p:ph type="title"/>
          </p:nvPr>
        </p:nvSpPr>
        <p:spPr>
          <a:xfrm>
            <a:off x="893479" y="2937"/>
            <a:ext cx="10258732" cy="2147520"/>
          </a:xfrm>
        </p:spPr>
        <p:txBody>
          <a:bodyPr anchor="b">
            <a:normAutofit/>
          </a:bodyPr>
          <a:lstStyle/>
          <a:p>
            <a:r>
              <a:rPr lang="en-US" sz="6000" b="1">
                <a:latin typeface="Times New Roman"/>
                <a:cs typeface="Times New Roman"/>
              </a:rPr>
              <a:t>Objectives:</a:t>
            </a:r>
            <a:endParaRPr lang="en-US" sz="6000"/>
          </a:p>
        </p:txBody>
      </p:sp>
      <p:grpSp>
        <p:nvGrpSpPr>
          <p:cNvPr id="44" name="Group 43">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45"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EC082C-3724-C1E0-76B2-35A9D8C93391}"/>
              </a:ext>
            </a:extLst>
          </p:cNvPr>
          <p:cNvSpPr>
            <a:spLocks noGrp="1"/>
          </p:cNvSpPr>
          <p:nvPr>
            <p:ph idx="1"/>
          </p:nvPr>
        </p:nvSpPr>
        <p:spPr>
          <a:xfrm>
            <a:off x="965366" y="2286935"/>
            <a:ext cx="10258733" cy="3891213"/>
          </a:xfrm>
        </p:spPr>
        <p:txBody>
          <a:bodyPr vert="horz" lIns="91440" tIns="45720" rIns="91440" bIns="45720" rtlCol="0" anchor="t">
            <a:normAutofit/>
          </a:bodyPr>
          <a:lstStyle/>
          <a:p>
            <a:pPr marL="0" indent="0">
              <a:buNone/>
            </a:pPr>
            <a:endParaRPr lang="en-US" sz="2000" b="1">
              <a:latin typeface="Times New Roman"/>
              <a:cs typeface="Calibri" panose="020F0502020204030204"/>
            </a:endParaRPr>
          </a:p>
          <a:p>
            <a:pPr marL="457200" indent="-457200">
              <a:buFont typeface="Wingdings" panose="020B0604020202020204" pitchFamily="34" charset="0"/>
              <a:buChar char="§"/>
            </a:pPr>
            <a:r>
              <a:rPr lang="en-US" sz="2400">
                <a:latin typeface="Times New Roman"/>
                <a:cs typeface="Calibri" panose="020F0502020204030204"/>
              </a:rPr>
              <a:t>To collect sample from small automobile industries/workshops and analyze the major pollutants through data sampling, studies and  experimental analysis.</a:t>
            </a:r>
          </a:p>
          <a:p>
            <a:pPr marL="457200" indent="-457200">
              <a:buFont typeface="Wingdings" panose="020B0604020202020204" pitchFamily="34" charset="0"/>
              <a:buChar char="§"/>
            </a:pPr>
            <a:r>
              <a:rPr lang="en-US" sz="2400">
                <a:latin typeface="Times New Roman"/>
                <a:cs typeface="Calibri" panose="020F0502020204030204"/>
              </a:rPr>
              <a:t>To find out the impacts due to the wastes produced by small scale automobiles industries/workshops. </a:t>
            </a:r>
          </a:p>
          <a:p>
            <a:pPr marL="457200" indent="-457200">
              <a:buFont typeface="Wingdings" panose="020B0604020202020204" pitchFamily="34" charset="0"/>
              <a:buChar char="§"/>
            </a:pPr>
            <a:r>
              <a:rPr lang="en-US" sz="2400">
                <a:latin typeface="Times New Roman"/>
                <a:cs typeface="Calibri" panose="020F0502020204030204"/>
              </a:rPr>
              <a:t>To discuss the treatment process followed in small scale automobiles industries. </a:t>
            </a:r>
          </a:p>
          <a:p>
            <a:pPr marL="0" indent="0">
              <a:buNone/>
            </a:pPr>
            <a:endParaRPr lang="en-US" sz="2000">
              <a:latin typeface="Calibri" panose="020F0502020204030204"/>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p:txBody>
      </p:sp>
    </p:spTree>
    <p:extLst>
      <p:ext uri="{BB962C8B-B14F-4D97-AF65-F5344CB8AC3E}">
        <p14:creationId xmlns:p14="http://schemas.microsoft.com/office/powerpoint/2010/main" val="422698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7EF"/>
        </a:solidFill>
        <a:effectLst/>
      </p:bgPr>
    </p:bg>
    <p:spTree>
      <p:nvGrpSpPr>
        <p:cNvPr id="1" name=""/>
        <p:cNvGrpSpPr/>
        <p:nvPr/>
      </p:nvGrpSpPr>
      <p:grpSpPr>
        <a:xfrm>
          <a:off x="0" y="0"/>
          <a:ext cx="0" cy="0"/>
          <a:chOff x="0" y="0"/>
          <a:chExt cx="0" cy="0"/>
        </a:xfrm>
      </p:grpSpPr>
      <p:sp>
        <p:nvSpPr>
          <p:cNvPr id="3" name="AutoShape 3"/>
          <p:cNvSpPr/>
          <p:nvPr/>
        </p:nvSpPr>
        <p:spPr>
          <a:xfrm rot="5400000">
            <a:off x="2858153" y="4181038"/>
            <a:ext cx="339076" cy="0"/>
          </a:xfrm>
          <a:prstGeom prst="line">
            <a:avLst/>
          </a:prstGeom>
          <a:ln w="19050" cap="rnd">
            <a:solidFill>
              <a:srgbClr val="301906"/>
            </a:solidFill>
            <a:prstDash val="solid"/>
            <a:headEnd type="none" w="sm" len="sm"/>
            <a:tailEnd type="oval" w="lg" len="lg"/>
          </a:ln>
        </p:spPr>
      </p:sp>
      <p:sp>
        <p:nvSpPr>
          <p:cNvPr id="4" name="AutoShape 4"/>
          <p:cNvSpPr/>
          <p:nvPr/>
        </p:nvSpPr>
        <p:spPr>
          <a:xfrm rot="5400000">
            <a:off x="5947974" y="4181038"/>
            <a:ext cx="339076" cy="0"/>
          </a:xfrm>
          <a:prstGeom prst="line">
            <a:avLst/>
          </a:prstGeom>
          <a:ln w="19050" cap="rnd">
            <a:solidFill>
              <a:srgbClr val="301906"/>
            </a:solidFill>
            <a:prstDash val="solid"/>
            <a:headEnd type="none" w="sm" len="sm"/>
            <a:tailEnd type="oval" w="lg" len="lg"/>
          </a:ln>
        </p:spPr>
      </p:sp>
      <p:sp>
        <p:nvSpPr>
          <p:cNvPr id="5" name="AutoShape 5"/>
          <p:cNvSpPr/>
          <p:nvPr/>
        </p:nvSpPr>
        <p:spPr>
          <a:xfrm rot="5400000">
            <a:off x="8990310" y="4181038"/>
            <a:ext cx="339076" cy="0"/>
          </a:xfrm>
          <a:prstGeom prst="line">
            <a:avLst/>
          </a:prstGeom>
          <a:ln w="19050" cap="rnd">
            <a:solidFill>
              <a:srgbClr val="301906"/>
            </a:solidFill>
            <a:prstDash val="solid"/>
            <a:headEnd type="none" w="sm" len="sm"/>
            <a:tailEnd type="oval" w="lg" len="lg"/>
          </a:ln>
        </p:spPr>
      </p:sp>
      <p:sp>
        <p:nvSpPr>
          <p:cNvPr id="6" name="AutoShape 6"/>
          <p:cNvSpPr/>
          <p:nvPr/>
        </p:nvSpPr>
        <p:spPr>
          <a:xfrm rot="5400000">
            <a:off x="4369801" y="2883563"/>
            <a:ext cx="339076" cy="0"/>
          </a:xfrm>
          <a:prstGeom prst="line">
            <a:avLst/>
          </a:prstGeom>
          <a:ln w="19050" cap="rnd">
            <a:solidFill>
              <a:srgbClr val="301906"/>
            </a:solidFill>
            <a:prstDash val="solid"/>
            <a:headEnd type="oval" w="lg" len="lg"/>
            <a:tailEnd type="none" w="sm" len="sm"/>
          </a:ln>
        </p:spPr>
      </p:sp>
      <p:sp>
        <p:nvSpPr>
          <p:cNvPr id="7" name="AutoShape 7"/>
          <p:cNvSpPr/>
          <p:nvPr/>
        </p:nvSpPr>
        <p:spPr>
          <a:xfrm rot="5400000">
            <a:off x="7459622" y="2883563"/>
            <a:ext cx="339076" cy="0"/>
          </a:xfrm>
          <a:prstGeom prst="line">
            <a:avLst/>
          </a:prstGeom>
          <a:ln w="19050" cap="rnd">
            <a:solidFill>
              <a:srgbClr val="301906"/>
            </a:solidFill>
            <a:prstDash val="solid"/>
            <a:headEnd type="oval" w="lg" len="lg"/>
            <a:tailEnd type="none" w="sm" len="sm"/>
          </a:ln>
        </p:spPr>
      </p:sp>
      <p:sp>
        <p:nvSpPr>
          <p:cNvPr id="8" name="AutoShape 8"/>
          <p:cNvSpPr/>
          <p:nvPr/>
        </p:nvSpPr>
        <p:spPr>
          <a:xfrm>
            <a:off x="3403258" y="3557143"/>
            <a:ext cx="5268071" cy="0"/>
          </a:xfrm>
          <a:prstGeom prst="line">
            <a:avLst/>
          </a:prstGeom>
          <a:ln w="19050" cap="rnd">
            <a:solidFill>
              <a:srgbClr val="301906"/>
            </a:solidFill>
            <a:prstDash val="sysDash"/>
            <a:headEnd type="none" w="sm" len="sm"/>
            <a:tailEnd type="none" w="sm" len="sm"/>
          </a:ln>
        </p:spPr>
      </p:sp>
      <p:grpSp>
        <p:nvGrpSpPr>
          <p:cNvPr id="9" name="Group 9"/>
          <p:cNvGrpSpPr>
            <a:grpSpLocks noChangeAspect="1"/>
          </p:cNvGrpSpPr>
          <p:nvPr/>
        </p:nvGrpSpPr>
        <p:grpSpPr>
          <a:xfrm>
            <a:off x="2478523" y="2976722"/>
            <a:ext cx="1134053" cy="1134053"/>
            <a:chOff x="0" y="0"/>
            <a:chExt cx="495300" cy="495300"/>
          </a:xfrm>
        </p:grpSpPr>
        <p:sp>
          <p:nvSpPr>
            <p:cNvPr id="10" name="Freeform 10"/>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5D6C3"/>
            </a:solidFill>
          </p:spPr>
        </p:sp>
        <p:sp>
          <p:nvSpPr>
            <p:cNvPr id="11" name="Freeform 11"/>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grpSp>
        <p:nvGrpSpPr>
          <p:cNvPr id="12" name="Group 12"/>
          <p:cNvGrpSpPr>
            <a:grpSpLocks noChangeAspect="1"/>
          </p:cNvGrpSpPr>
          <p:nvPr/>
        </p:nvGrpSpPr>
        <p:grpSpPr>
          <a:xfrm>
            <a:off x="5537089" y="2985651"/>
            <a:ext cx="1134053" cy="1134053"/>
            <a:chOff x="0" y="0"/>
            <a:chExt cx="495300" cy="495300"/>
          </a:xfrm>
        </p:grpSpPr>
        <p:sp>
          <p:nvSpPr>
            <p:cNvPr id="13" name="Freeform 13"/>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D19384"/>
            </a:solidFill>
          </p:spPr>
        </p:sp>
        <p:sp>
          <p:nvSpPr>
            <p:cNvPr id="14" name="Freeform 14"/>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grpSp>
        <p:nvGrpSpPr>
          <p:cNvPr id="15" name="Group 15"/>
          <p:cNvGrpSpPr>
            <a:grpSpLocks noChangeAspect="1"/>
          </p:cNvGrpSpPr>
          <p:nvPr/>
        </p:nvGrpSpPr>
        <p:grpSpPr>
          <a:xfrm>
            <a:off x="4003564" y="2976722"/>
            <a:ext cx="1134053" cy="1134053"/>
            <a:chOff x="0" y="0"/>
            <a:chExt cx="495300" cy="495300"/>
          </a:xfrm>
        </p:grpSpPr>
        <p:sp>
          <p:nvSpPr>
            <p:cNvPr id="16" name="Freeform 16"/>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FDBCA7"/>
            </a:solidFill>
          </p:spPr>
        </p:sp>
        <p:sp>
          <p:nvSpPr>
            <p:cNvPr id="17" name="Freeform 17"/>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grpSp>
        <p:nvGrpSpPr>
          <p:cNvPr id="18" name="Group 18"/>
          <p:cNvGrpSpPr>
            <a:grpSpLocks noChangeAspect="1"/>
          </p:cNvGrpSpPr>
          <p:nvPr/>
        </p:nvGrpSpPr>
        <p:grpSpPr>
          <a:xfrm>
            <a:off x="7054384" y="2985651"/>
            <a:ext cx="1134053" cy="1134053"/>
            <a:chOff x="0" y="0"/>
            <a:chExt cx="495300" cy="495300"/>
          </a:xfrm>
        </p:grpSpPr>
        <p:sp>
          <p:nvSpPr>
            <p:cNvPr id="19" name="Freeform 19"/>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E4745C"/>
            </a:solidFill>
          </p:spPr>
        </p:sp>
        <p:sp>
          <p:nvSpPr>
            <p:cNvPr id="20" name="Freeform 20"/>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grpSp>
        <p:nvGrpSpPr>
          <p:cNvPr id="21" name="Group 21"/>
          <p:cNvGrpSpPr>
            <a:grpSpLocks noChangeAspect="1"/>
          </p:cNvGrpSpPr>
          <p:nvPr/>
        </p:nvGrpSpPr>
        <p:grpSpPr>
          <a:xfrm>
            <a:off x="8579425" y="2985651"/>
            <a:ext cx="1134053" cy="1134053"/>
            <a:chOff x="0" y="0"/>
            <a:chExt cx="495300" cy="495300"/>
          </a:xfrm>
        </p:grpSpPr>
        <p:sp>
          <p:nvSpPr>
            <p:cNvPr id="22" name="Freeform 22"/>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C83E21"/>
            </a:solidFill>
          </p:spPr>
        </p:sp>
        <p:sp>
          <p:nvSpPr>
            <p:cNvPr id="23" name="Freeform 23"/>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id="24" name="TextBox 24"/>
          <p:cNvSpPr txBox="1"/>
          <p:nvPr/>
        </p:nvSpPr>
        <p:spPr>
          <a:xfrm>
            <a:off x="602427" y="320877"/>
            <a:ext cx="3974799" cy="398251"/>
          </a:xfrm>
          <a:prstGeom prst="rect">
            <a:avLst/>
          </a:prstGeom>
        </p:spPr>
        <p:txBody>
          <a:bodyPr lIns="0" tIns="0" rIns="0" bIns="0" rtlCol="0" anchor="t">
            <a:spAutoFit/>
          </a:bodyPr>
          <a:lstStyle/>
          <a:p>
            <a:pPr>
              <a:lnSpc>
                <a:spcPts val="3012"/>
              </a:lnSpc>
            </a:pPr>
            <a:r>
              <a:rPr lang="en-US" sz="3200" b="1" u="sng" spc="262">
                <a:solidFill>
                  <a:srgbClr val="002060"/>
                </a:solidFill>
                <a:latin typeface="Georgia Pro"/>
                <a:cs typeface="Aharoni"/>
              </a:rPr>
              <a:t>METHODOLOGY</a:t>
            </a:r>
          </a:p>
        </p:txBody>
      </p:sp>
      <p:sp>
        <p:nvSpPr>
          <p:cNvPr id="25" name="TextBox 25"/>
          <p:cNvSpPr txBox="1"/>
          <p:nvPr/>
        </p:nvSpPr>
        <p:spPr>
          <a:xfrm>
            <a:off x="2011717" y="4532560"/>
            <a:ext cx="2031945" cy="308674"/>
          </a:xfrm>
          <a:prstGeom prst="rect">
            <a:avLst/>
          </a:prstGeom>
        </p:spPr>
        <p:txBody>
          <a:bodyPr wrap="square" lIns="0" tIns="0" rIns="0" bIns="0" rtlCol="0" anchor="t">
            <a:spAutoFit/>
          </a:bodyPr>
          <a:lstStyle/>
          <a:p>
            <a:pPr algn="ctr">
              <a:lnSpc>
                <a:spcPts val="2413"/>
              </a:lnSpc>
              <a:spcBef>
                <a:spcPct val="0"/>
              </a:spcBef>
            </a:pPr>
            <a:r>
              <a:rPr lang="en-US" sz="2300" b="1" spc="116">
                <a:solidFill>
                  <a:srgbClr val="301906"/>
                </a:solidFill>
                <a:latin typeface="Sitka Heading"/>
              </a:rPr>
              <a:t>Introduction</a:t>
            </a:r>
          </a:p>
        </p:txBody>
      </p:sp>
      <p:sp>
        <p:nvSpPr>
          <p:cNvPr id="26" name="TextBox 26"/>
          <p:cNvSpPr txBox="1"/>
          <p:nvPr/>
        </p:nvSpPr>
        <p:spPr>
          <a:xfrm>
            <a:off x="2706073" y="3356838"/>
            <a:ext cx="678955" cy="384721"/>
          </a:xfrm>
          <a:prstGeom prst="rect">
            <a:avLst/>
          </a:prstGeom>
        </p:spPr>
        <p:txBody>
          <a:bodyPr lIns="0" tIns="0" rIns="0" bIns="0" rtlCol="0" anchor="t">
            <a:spAutoFit/>
          </a:bodyPr>
          <a:lstStyle/>
          <a:p>
            <a:pPr algn="ctr">
              <a:lnSpc>
                <a:spcPts val="3012"/>
              </a:lnSpc>
              <a:spcBef>
                <a:spcPct val="0"/>
              </a:spcBef>
            </a:pPr>
            <a:r>
              <a:rPr lang="en-US" sz="2619">
                <a:solidFill>
                  <a:srgbClr val="B88B70"/>
                </a:solidFill>
                <a:latin typeface="Amaranth Bold"/>
              </a:rPr>
              <a:t>01.</a:t>
            </a:r>
          </a:p>
        </p:txBody>
      </p:sp>
      <p:sp>
        <p:nvSpPr>
          <p:cNvPr id="27" name="TextBox 27"/>
          <p:cNvSpPr txBox="1"/>
          <p:nvPr/>
        </p:nvSpPr>
        <p:spPr>
          <a:xfrm>
            <a:off x="5764640" y="3365768"/>
            <a:ext cx="678955" cy="384721"/>
          </a:xfrm>
          <a:prstGeom prst="rect">
            <a:avLst/>
          </a:prstGeom>
        </p:spPr>
        <p:txBody>
          <a:bodyPr lIns="0" tIns="0" rIns="0" bIns="0" rtlCol="0" anchor="t">
            <a:spAutoFit/>
          </a:bodyPr>
          <a:lstStyle/>
          <a:p>
            <a:pPr algn="ctr">
              <a:lnSpc>
                <a:spcPts val="3012"/>
              </a:lnSpc>
              <a:spcBef>
                <a:spcPct val="0"/>
              </a:spcBef>
            </a:pPr>
            <a:r>
              <a:rPr lang="en-US" sz="2619">
                <a:solidFill>
                  <a:srgbClr val="B67F71"/>
                </a:solidFill>
                <a:latin typeface="Amaranth Bold"/>
              </a:rPr>
              <a:t>03.</a:t>
            </a:r>
          </a:p>
        </p:txBody>
      </p:sp>
      <p:sp>
        <p:nvSpPr>
          <p:cNvPr id="28" name="TextBox 28"/>
          <p:cNvSpPr txBox="1"/>
          <p:nvPr/>
        </p:nvSpPr>
        <p:spPr>
          <a:xfrm>
            <a:off x="4231113" y="3356838"/>
            <a:ext cx="678955" cy="384721"/>
          </a:xfrm>
          <a:prstGeom prst="rect">
            <a:avLst/>
          </a:prstGeom>
        </p:spPr>
        <p:txBody>
          <a:bodyPr lIns="0" tIns="0" rIns="0" bIns="0" rtlCol="0" anchor="t">
            <a:spAutoFit/>
          </a:bodyPr>
          <a:lstStyle/>
          <a:p>
            <a:pPr algn="ctr">
              <a:lnSpc>
                <a:spcPts val="3012"/>
              </a:lnSpc>
              <a:spcBef>
                <a:spcPct val="0"/>
              </a:spcBef>
            </a:pPr>
            <a:r>
              <a:rPr lang="en-US" sz="2619">
                <a:solidFill>
                  <a:srgbClr val="C87A60"/>
                </a:solidFill>
                <a:latin typeface="Amaranth Bold"/>
              </a:rPr>
              <a:t>02.</a:t>
            </a:r>
          </a:p>
        </p:txBody>
      </p:sp>
      <p:sp>
        <p:nvSpPr>
          <p:cNvPr id="29" name="TextBox 29"/>
          <p:cNvSpPr txBox="1"/>
          <p:nvPr/>
        </p:nvSpPr>
        <p:spPr>
          <a:xfrm>
            <a:off x="7281934" y="3365768"/>
            <a:ext cx="678955" cy="384721"/>
          </a:xfrm>
          <a:prstGeom prst="rect">
            <a:avLst/>
          </a:prstGeom>
        </p:spPr>
        <p:txBody>
          <a:bodyPr lIns="0" tIns="0" rIns="0" bIns="0" rtlCol="0" anchor="t">
            <a:spAutoFit/>
          </a:bodyPr>
          <a:lstStyle/>
          <a:p>
            <a:pPr algn="ctr">
              <a:lnSpc>
                <a:spcPts val="3012"/>
              </a:lnSpc>
              <a:spcBef>
                <a:spcPct val="0"/>
              </a:spcBef>
            </a:pPr>
            <a:r>
              <a:rPr lang="en-US" sz="2619">
                <a:solidFill>
                  <a:srgbClr val="E4745C"/>
                </a:solidFill>
                <a:latin typeface="Amaranth Bold"/>
              </a:rPr>
              <a:t>04.</a:t>
            </a:r>
          </a:p>
        </p:txBody>
      </p:sp>
      <p:sp>
        <p:nvSpPr>
          <p:cNvPr id="30" name="TextBox 30"/>
          <p:cNvSpPr txBox="1"/>
          <p:nvPr/>
        </p:nvSpPr>
        <p:spPr>
          <a:xfrm>
            <a:off x="8806975" y="3365768"/>
            <a:ext cx="678955" cy="384721"/>
          </a:xfrm>
          <a:prstGeom prst="rect">
            <a:avLst/>
          </a:prstGeom>
        </p:spPr>
        <p:txBody>
          <a:bodyPr lIns="0" tIns="0" rIns="0" bIns="0" rtlCol="0" anchor="t">
            <a:spAutoFit/>
          </a:bodyPr>
          <a:lstStyle/>
          <a:p>
            <a:pPr algn="ctr">
              <a:lnSpc>
                <a:spcPts val="3012"/>
              </a:lnSpc>
              <a:spcBef>
                <a:spcPct val="0"/>
              </a:spcBef>
            </a:pPr>
            <a:r>
              <a:rPr lang="en-US" sz="2619">
                <a:solidFill>
                  <a:srgbClr val="C83E21"/>
                </a:solidFill>
                <a:latin typeface="Amaranth Bold"/>
              </a:rPr>
              <a:t>05.</a:t>
            </a:r>
          </a:p>
        </p:txBody>
      </p:sp>
      <p:sp>
        <p:nvSpPr>
          <p:cNvPr id="31" name="TextBox 31"/>
          <p:cNvSpPr txBox="1"/>
          <p:nvPr/>
        </p:nvSpPr>
        <p:spPr>
          <a:xfrm>
            <a:off x="3676833" y="2402215"/>
            <a:ext cx="1728618" cy="310150"/>
          </a:xfrm>
          <a:prstGeom prst="rect">
            <a:avLst/>
          </a:prstGeom>
        </p:spPr>
        <p:txBody>
          <a:bodyPr lIns="0" tIns="0" rIns="0" bIns="0" rtlCol="0" anchor="t">
            <a:spAutoFit/>
          </a:bodyPr>
          <a:lstStyle/>
          <a:p>
            <a:pPr algn="ctr">
              <a:lnSpc>
                <a:spcPts val="2413"/>
              </a:lnSpc>
              <a:spcBef>
                <a:spcPct val="0"/>
              </a:spcBef>
            </a:pPr>
            <a:r>
              <a:rPr lang="en-US" sz="2300" b="1" spc="116">
                <a:solidFill>
                  <a:srgbClr val="301906"/>
                </a:solidFill>
                <a:latin typeface="Sitka Heading"/>
              </a:rPr>
              <a:t>Objectives</a:t>
            </a:r>
          </a:p>
        </p:txBody>
      </p:sp>
      <p:sp>
        <p:nvSpPr>
          <p:cNvPr id="32" name="TextBox 32"/>
          <p:cNvSpPr txBox="1"/>
          <p:nvPr/>
        </p:nvSpPr>
        <p:spPr>
          <a:xfrm>
            <a:off x="4988659" y="4382305"/>
            <a:ext cx="2214683" cy="925703"/>
          </a:xfrm>
          <a:prstGeom prst="rect">
            <a:avLst/>
          </a:prstGeom>
        </p:spPr>
        <p:txBody>
          <a:bodyPr lIns="0" tIns="0" rIns="0" bIns="0" rtlCol="0" anchor="t">
            <a:spAutoFit/>
          </a:bodyPr>
          <a:lstStyle/>
          <a:p>
            <a:pPr algn="ctr">
              <a:lnSpc>
                <a:spcPts val="2413"/>
              </a:lnSpc>
            </a:pPr>
            <a:r>
              <a:rPr lang="en-US" sz="2300" b="1" spc="116">
                <a:solidFill>
                  <a:srgbClr val="301906"/>
                </a:solidFill>
                <a:latin typeface="Sitka Heading"/>
              </a:rPr>
              <a:t>Experimental</a:t>
            </a:r>
          </a:p>
          <a:p>
            <a:pPr algn="ctr">
              <a:lnSpc>
                <a:spcPts val="2413"/>
              </a:lnSpc>
            </a:pPr>
            <a:r>
              <a:rPr lang="en-US" sz="2300" b="1" spc="116">
                <a:solidFill>
                  <a:srgbClr val="301906"/>
                </a:solidFill>
                <a:latin typeface="Sitka Heading"/>
              </a:rPr>
              <a:t>Analysis</a:t>
            </a:r>
            <a:r>
              <a:rPr lang="en-US" sz="2300" b="1" spc="116">
                <a:solidFill>
                  <a:srgbClr val="301906"/>
                </a:solidFill>
                <a:latin typeface="Amaranth Bold"/>
              </a:rPr>
              <a:t> </a:t>
            </a:r>
          </a:p>
          <a:p>
            <a:pPr algn="ctr">
              <a:lnSpc>
                <a:spcPts val="2413"/>
              </a:lnSpc>
              <a:spcBef>
                <a:spcPct val="0"/>
              </a:spcBef>
            </a:pPr>
            <a:endParaRPr lang="en-US" sz="2343" spc="116">
              <a:solidFill>
                <a:srgbClr val="301906"/>
              </a:solidFill>
              <a:latin typeface="Amaranth Bold"/>
            </a:endParaRPr>
          </a:p>
        </p:txBody>
      </p:sp>
      <p:sp>
        <p:nvSpPr>
          <p:cNvPr id="33" name="TextBox 33"/>
          <p:cNvSpPr txBox="1"/>
          <p:nvPr/>
        </p:nvSpPr>
        <p:spPr>
          <a:xfrm>
            <a:off x="6577004" y="2404663"/>
            <a:ext cx="2077519" cy="310150"/>
          </a:xfrm>
          <a:prstGeom prst="rect">
            <a:avLst/>
          </a:prstGeom>
        </p:spPr>
        <p:txBody>
          <a:bodyPr lIns="0" tIns="0" rIns="0" bIns="0" rtlCol="0" anchor="t">
            <a:spAutoFit/>
          </a:bodyPr>
          <a:lstStyle/>
          <a:p>
            <a:pPr algn="ctr">
              <a:lnSpc>
                <a:spcPts val="2413"/>
              </a:lnSpc>
              <a:spcBef>
                <a:spcPct val="0"/>
              </a:spcBef>
            </a:pPr>
            <a:r>
              <a:rPr lang="en-US" sz="2300" b="1" spc="116">
                <a:solidFill>
                  <a:srgbClr val="301906"/>
                </a:solidFill>
                <a:latin typeface="Sitka Heading"/>
              </a:rPr>
              <a:t>Issues</a:t>
            </a:r>
          </a:p>
        </p:txBody>
      </p:sp>
      <p:sp>
        <p:nvSpPr>
          <p:cNvPr id="34" name="TextBox 34"/>
          <p:cNvSpPr txBox="1"/>
          <p:nvPr/>
        </p:nvSpPr>
        <p:spPr>
          <a:xfrm>
            <a:off x="8230120" y="4490011"/>
            <a:ext cx="1859455" cy="617926"/>
          </a:xfrm>
          <a:prstGeom prst="rect">
            <a:avLst/>
          </a:prstGeom>
        </p:spPr>
        <p:txBody>
          <a:bodyPr lIns="0" tIns="0" rIns="0" bIns="0" rtlCol="0" anchor="t">
            <a:spAutoFit/>
          </a:bodyPr>
          <a:lstStyle/>
          <a:p>
            <a:pPr algn="ctr">
              <a:lnSpc>
                <a:spcPts val="2413"/>
              </a:lnSpc>
              <a:spcBef>
                <a:spcPct val="0"/>
              </a:spcBef>
            </a:pPr>
            <a:r>
              <a:rPr lang="en-US" sz="2300" b="1" spc="116">
                <a:solidFill>
                  <a:srgbClr val="301906"/>
                </a:solidFill>
                <a:latin typeface="Sitka Heading"/>
              </a:rPr>
              <a:t>Solution and conclusion</a:t>
            </a:r>
          </a:p>
        </p:txBody>
      </p:sp>
      <p:sp>
        <p:nvSpPr>
          <p:cNvPr id="35" name="TextBox 35"/>
          <p:cNvSpPr txBox="1"/>
          <p:nvPr/>
        </p:nvSpPr>
        <p:spPr>
          <a:xfrm>
            <a:off x="1888432" y="4899146"/>
            <a:ext cx="2342681" cy="944297"/>
          </a:xfrm>
          <a:prstGeom prst="rect">
            <a:avLst/>
          </a:prstGeom>
        </p:spPr>
        <p:txBody>
          <a:bodyPr wrap="square" lIns="0" tIns="0" rIns="0" bIns="0" rtlCol="0" anchor="t">
            <a:spAutoFit/>
          </a:bodyPr>
          <a:lstStyle/>
          <a:p>
            <a:pPr algn="ctr">
              <a:lnSpc>
                <a:spcPts val="2474"/>
              </a:lnSpc>
            </a:pPr>
            <a:r>
              <a:rPr lang="en-US" sz="1850">
                <a:solidFill>
                  <a:srgbClr val="301906"/>
                </a:solidFill>
                <a:latin typeface="Amaranth"/>
              </a:rPr>
              <a:t>Brief intro and discussing the type of pollutants released </a:t>
            </a:r>
            <a:endParaRPr lang="en-US" sz="1874">
              <a:solidFill>
                <a:srgbClr val="301906"/>
              </a:solidFill>
              <a:latin typeface="Amaranth"/>
            </a:endParaRPr>
          </a:p>
        </p:txBody>
      </p:sp>
      <p:sp>
        <p:nvSpPr>
          <p:cNvPr id="36" name="TextBox 36"/>
          <p:cNvSpPr txBox="1"/>
          <p:nvPr/>
        </p:nvSpPr>
        <p:spPr>
          <a:xfrm>
            <a:off x="3492670" y="1462761"/>
            <a:ext cx="2155842" cy="624530"/>
          </a:xfrm>
          <a:prstGeom prst="rect">
            <a:avLst/>
          </a:prstGeom>
        </p:spPr>
        <p:txBody>
          <a:bodyPr lIns="0" tIns="0" rIns="0" bIns="0" rtlCol="0" anchor="t">
            <a:spAutoFit/>
          </a:bodyPr>
          <a:lstStyle/>
          <a:p>
            <a:pPr algn="ctr">
              <a:lnSpc>
                <a:spcPts val="2474"/>
              </a:lnSpc>
            </a:pPr>
            <a:r>
              <a:rPr lang="en-US" sz="1850">
                <a:solidFill>
                  <a:srgbClr val="301906"/>
                </a:solidFill>
                <a:latin typeface="Amaranth"/>
              </a:rPr>
              <a:t>Things we are going to cover in this topic</a:t>
            </a:r>
          </a:p>
        </p:txBody>
      </p:sp>
      <p:sp>
        <p:nvSpPr>
          <p:cNvPr id="37" name="TextBox 37"/>
          <p:cNvSpPr txBox="1"/>
          <p:nvPr/>
        </p:nvSpPr>
        <p:spPr>
          <a:xfrm>
            <a:off x="6543491" y="712768"/>
            <a:ext cx="2155842" cy="1264898"/>
          </a:xfrm>
          <a:prstGeom prst="rect">
            <a:avLst/>
          </a:prstGeom>
        </p:spPr>
        <p:txBody>
          <a:bodyPr lIns="0" tIns="0" rIns="0" bIns="0" rtlCol="0" anchor="t">
            <a:spAutoFit/>
          </a:bodyPr>
          <a:lstStyle/>
          <a:p>
            <a:pPr algn="ctr">
              <a:lnSpc>
                <a:spcPts val="2474"/>
              </a:lnSpc>
            </a:pPr>
            <a:r>
              <a:rPr lang="en-US" sz="1850">
                <a:solidFill>
                  <a:srgbClr val="301906"/>
                </a:solidFill>
                <a:latin typeface="Amaranth"/>
              </a:rPr>
              <a:t>Problems faced  due to discharge of untreated wastewater and water usage</a:t>
            </a:r>
          </a:p>
        </p:txBody>
      </p:sp>
      <p:sp>
        <p:nvSpPr>
          <p:cNvPr id="38" name="TextBox 38"/>
          <p:cNvSpPr txBox="1"/>
          <p:nvPr/>
        </p:nvSpPr>
        <p:spPr>
          <a:xfrm>
            <a:off x="4982238" y="5001784"/>
            <a:ext cx="2170219" cy="1423467"/>
          </a:xfrm>
          <a:prstGeom prst="rect">
            <a:avLst/>
          </a:prstGeom>
        </p:spPr>
        <p:txBody>
          <a:bodyPr wrap="square" lIns="0" tIns="0" rIns="0" bIns="0" rtlCol="0" anchor="t">
            <a:spAutoFit/>
          </a:bodyPr>
          <a:lstStyle/>
          <a:p>
            <a:pPr algn="ctr"/>
            <a:r>
              <a:rPr lang="en-US" sz="1850">
                <a:solidFill>
                  <a:srgbClr val="301906"/>
                </a:solidFill>
                <a:latin typeface="Amaranth"/>
              </a:rPr>
              <a:t>Experiments like Sulphur test or Benzene test to confirm the presence of chemicals</a:t>
            </a:r>
            <a:endParaRPr lang="en-US" sz="1850"/>
          </a:p>
        </p:txBody>
      </p:sp>
      <p:sp>
        <p:nvSpPr>
          <p:cNvPr id="39" name="TextBox 39"/>
          <p:cNvSpPr txBox="1"/>
          <p:nvPr/>
        </p:nvSpPr>
        <p:spPr>
          <a:xfrm>
            <a:off x="8014870" y="5471966"/>
            <a:ext cx="2155842" cy="945131"/>
          </a:xfrm>
          <a:prstGeom prst="rect">
            <a:avLst/>
          </a:prstGeom>
        </p:spPr>
        <p:txBody>
          <a:bodyPr lIns="0" tIns="0" rIns="0" bIns="0" rtlCol="0" anchor="t">
            <a:spAutoFit/>
          </a:bodyPr>
          <a:lstStyle/>
          <a:p>
            <a:pPr algn="ctr">
              <a:lnSpc>
                <a:spcPts val="2474"/>
              </a:lnSpc>
            </a:pPr>
            <a:r>
              <a:rPr lang="en-US" sz="1874">
                <a:solidFill>
                  <a:srgbClr val="301906"/>
                </a:solidFill>
                <a:latin typeface="Amaranth"/>
              </a:rPr>
              <a:t>Alternative ways to reduce pollution and suggesting new way </a:t>
            </a:r>
          </a:p>
        </p:txBody>
      </p:sp>
      <p:pic>
        <p:nvPicPr>
          <p:cNvPr id="40" name="Picture 4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1060000">
            <a:off x="391710" y="928965"/>
            <a:ext cx="2129129" cy="2596499"/>
          </a:xfrm>
          <a:prstGeom prst="rect">
            <a:avLst/>
          </a:prstGeom>
        </p:spPr>
      </p:pic>
      <p:pic>
        <p:nvPicPr>
          <p:cNvPr id="41" name="Picture 4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9189609">
            <a:off x="9381207" y="388777"/>
            <a:ext cx="2129129" cy="2596499"/>
          </a:xfrm>
          <a:prstGeom prst="rect">
            <a:avLst/>
          </a:prstGeom>
        </p:spPr>
      </p:pic>
    </p:spTree>
    <p:extLst>
      <p:ext uri="{BB962C8B-B14F-4D97-AF65-F5344CB8AC3E}">
        <p14:creationId xmlns:p14="http://schemas.microsoft.com/office/powerpoint/2010/main" val="95406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B2E1C2-92DF-A977-527F-897CE5328072}"/>
              </a:ext>
            </a:extLst>
          </p:cNvPr>
          <p:cNvGraphicFramePr>
            <a:graphicFrameLocks noGrp="1"/>
          </p:cNvGraphicFramePr>
          <p:nvPr>
            <p:ph idx="1"/>
            <p:extLst>
              <p:ext uri="{D42A27DB-BD31-4B8C-83A1-F6EECF244321}">
                <p14:modId xmlns:p14="http://schemas.microsoft.com/office/powerpoint/2010/main" val="194308727"/>
              </p:ext>
            </p:extLst>
          </p:nvPr>
        </p:nvGraphicFramePr>
        <p:xfrm>
          <a:off x="40640" y="50800"/>
          <a:ext cx="12057864" cy="7211772"/>
        </p:xfrm>
        <a:graphic>
          <a:graphicData uri="http://schemas.openxmlformats.org/drawingml/2006/table">
            <a:tbl>
              <a:tblPr firstRow="1" bandRow="1">
                <a:tableStyleId>{5C22544A-7EE6-4342-B048-85BDC9FD1C3A}</a:tableStyleId>
              </a:tblPr>
              <a:tblGrid>
                <a:gridCol w="472439">
                  <a:extLst>
                    <a:ext uri="{9D8B030D-6E8A-4147-A177-3AD203B41FA5}">
                      <a16:colId xmlns:a16="http://schemas.microsoft.com/office/drawing/2014/main" val="1773967905"/>
                    </a:ext>
                  </a:extLst>
                </a:gridCol>
                <a:gridCol w="1676400">
                  <a:extLst>
                    <a:ext uri="{9D8B030D-6E8A-4147-A177-3AD203B41FA5}">
                      <a16:colId xmlns:a16="http://schemas.microsoft.com/office/drawing/2014/main" val="3268086685"/>
                    </a:ext>
                  </a:extLst>
                </a:gridCol>
                <a:gridCol w="1285875">
                  <a:extLst>
                    <a:ext uri="{9D8B030D-6E8A-4147-A177-3AD203B41FA5}">
                      <a16:colId xmlns:a16="http://schemas.microsoft.com/office/drawing/2014/main" val="2425594870"/>
                    </a:ext>
                  </a:extLst>
                </a:gridCol>
                <a:gridCol w="1407271">
                  <a:extLst>
                    <a:ext uri="{9D8B030D-6E8A-4147-A177-3AD203B41FA5}">
                      <a16:colId xmlns:a16="http://schemas.microsoft.com/office/drawing/2014/main" val="1476883813"/>
                    </a:ext>
                  </a:extLst>
                </a:gridCol>
                <a:gridCol w="3185187">
                  <a:extLst>
                    <a:ext uri="{9D8B030D-6E8A-4147-A177-3AD203B41FA5}">
                      <a16:colId xmlns:a16="http://schemas.microsoft.com/office/drawing/2014/main" val="975727550"/>
                    </a:ext>
                  </a:extLst>
                </a:gridCol>
                <a:gridCol w="4030692">
                  <a:extLst>
                    <a:ext uri="{9D8B030D-6E8A-4147-A177-3AD203B41FA5}">
                      <a16:colId xmlns:a16="http://schemas.microsoft.com/office/drawing/2014/main" val="2868557349"/>
                    </a:ext>
                  </a:extLst>
                </a:gridCol>
              </a:tblGrid>
              <a:tr h="932892">
                <a:tc>
                  <a:txBody>
                    <a:bodyPr/>
                    <a:lstStyle/>
                    <a:p>
                      <a:endParaRPr lang="en-US"/>
                    </a:p>
                    <a:p>
                      <a:pPr lvl="0">
                        <a:buNone/>
                      </a:pPr>
                      <a:r>
                        <a:rPr lang="en-US" err="1"/>
                        <a:t>S.No</a:t>
                      </a:r>
                      <a:endParaRPr lang="en-US"/>
                    </a:p>
                  </a:txBody>
                  <a:tcPr/>
                </a:tc>
                <a:tc>
                  <a:txBody>
                    <a:bodyPr/>
                    <a:lstStyle/>
                    <a:p>
                      <a:r>
                        <a:rPr lang="en-US"/>
                        <a:t>Author name </a:t>
                      </a:r>
                      <a:r>
                        <a:rPr lang="en-US" sz="1800" b="0" i="0" u="none" strike="noStrike" noProof="0">
                          <a:latin typeface="Calibri"/>
                        </a:rPr>
                        <a:t>&amp;</a:t>
                      </a:r>
                      <a:r>
                        <a:rPr lang="en-US"/>
                        <a:t> Publishing Year</a:t>
                      </a:r>
                    </a:p>
                  </a:txBody>
                  <a:tcPr/>
                </a:tc>
                <a:tc>
                  <a:txBody>
                    <a:bodyPr/>
                    <a:lstStyle/>
                    <a:p>
                      <a:r>
                        <a:rPr lang="en-US"/>
                        <a:t>Journal name</a:t>
                      </a:r>
                    </a:p>
                  </a:txBody>
                  <a:tcPr/>
                </a:tc>
                <a:tc>
                  <a:txBody>
                    <a:bodyPr/>
                    <a:lstStyle/>
                    <a:p>
                      <a:endParaRPr lang="en-US"/>
                    </a:p>
                    <a:p>
                      <a:pPr lvl="0">
                        <a:buNone/>
                      </a:pPr>
                      <a:r>
                        <a:rPr lang="en-US"/>
                        <a:t>     Paper Title</a:t>
                      </a:r>
                    </a:p>
                  </a:txBody>
                  <a:tcPr/>
                </a:tc>
                <a:tc>
                  <a:txBody>
                    <a:bodyPr/>
                    <a:lstStyle/>
                    <a:p>
                      <a:endParaRPr lang="en-US"/>
                    </a:p>
                    <a:p>
                      <a:pPr lvl="0">
                        <a:buNone/>
                      </a:pPr>
                      <a:r>
                        <a:rPr lang="en-US"/>
                        <a:t>                Methodology</a:t>
                      </a:r>
                    </a:p>
                  </a:txBody>
                  <a:tcPr/>
                </a:tc>
                <a:tc>
                  <a:txBody>
                    <a:bodyPr/>
                    <a:lstStyle/>
                    <a:p>
                      <a:endParaRPr lang="en-US"/>
                    </a:p>
                    <a:p>
                      <a:pPr lvl="0">
                        <a:buNone/>
                      </a:pPr>
                      <a:r>
                        <a:rPr lang="en-US"/>
                        <a:t>           Important Findings</a:t>
                      </a:r>
                    </a:p>
                  </a:txBody>
                  <a:tcPr/>
                </a:tc>
                <a:extLst>
                  <a:ext uri="{0D108BD9-81ED-4DB2-BD59-A6C34878D82A}">
                    <a16:rowId xmlns:a16="http://schemas.microsoft.com/office/drawing/2014/main" val="2979113185"/>
                  </a:ext>
                </a:extLst>
              </a:tr>
              <a:tr h="2954162">
                <a:tc>
                  <a:txBody>
                    <a:bodyPr/>
                    <a:lstStyle/>
                    <a:p>
                      <a:r>
                        <a:rPr lang="en-US">
                          <a:latin typeface="Times New Roman"/>
                        </a:rPr>
                        <a:t>1.</a:t>
                      </a:r>
                    </a:p>
                  </a:txBody>
                  <a:tcPr/>
                </a:tc>
                <a:tc>
                  <a:txBody>
                    <a:bodyPr/>
                    <a:lstStyle/>
                    <a:p>
                      <a:pPr lvl="0" algn="ctr">
                        <a:lnSpc>
                          <a:spcPct val="100000"/>
                        </a:lnSpc>
                        <a:spcBef>
                          <a:spcPts val="0"/>
                        </a:spcBef>
                        <a:spcAft>
                          <a:spcPts val="0"/>
                        </a:spcAft>
                        <a:buNone/>
                      </a:pPr>
                      <a:r>
                        <a:rPr lang="en-US" sz="1600" b="0" i="0" u="none" strike="noStrike" noProof="0">
                          <a:latin typeface="Times New Roman"/>
                        </a:rPr>
                        <a:t>Ng Seow Chian1, A.H. Nor </a:t>
                      </a:r>
                      <a:r>
                        <a:rPr lang="en-US" sz="1600" b="0" i="0" u="none" strike="noStrike" noProof="0" err="1">
                          <a:latin typeface="Times New Roman"/>
                        </a:rPr>
                        <a:t>Aziati</a:t>
                      </a:r>
                    </a:p>
                    <a:p>
                      <a:pPr lvl="0" algn="ctr">
                        <a:lnSpc>
                          <a:spcPct val="100000"/>
                        </a:lnSpc>
                        <a:spcBef>
                          <a:spcPts val="0"/>
                        </a:spcBef>
                        <a:spcAft>
                          <a:spcPts val="0"/>
                        </a:spcAft>
                        <a:buNone/>
                      </a:pPr>
                      <a:r>
                        <a:rPr lang="en-US" sz="1600" b="0" i="0" u="none" strike="noStrike" noProof="0" err="1">
                          <a:latin typeface="Times New Roman"/>
                        </a:rPr>
                        <a:t>Sha’ri</a:t>
                      </a:r>
                      <a:r>
                        <a:rPr lang="en-US" sz="1600" b="0" i="0" u="none" strike="noStrike" noProof="0">
                          <a:latin typeface="Times New Roman"/>
                        </a:rPr>
                        <a:t> Mohd Yusof</a:t>
                      </a:r>
                      <a:endParaRPr lang="en-US" sz="1600">
                        <a:latin typeface="Times New Roman"/>
                      </a:endParaRPr>
                    </a:p>
                  </a:txBody>
                  <a:tcPr/>
                </a:tc>
                <a:tc>
                  <a:txBody>
                    <a:bodyPr/>
                    <a:lstStyle/>
                    <a:p>
                      <a:pPr lvl="0" algn="ctr">
                        <a:lnSpc>
                          <a:spcPct val="100000"/>
                        </a:lnSpc>
                        <a:spcBef>
                          <a:spcPts val="0"/>
                        </a:spcBef>
                        <a:spcAft>
                          <a:spcPts val="0"/>
                        </a:spcAft>
                        <a:buNone/>
                      </a:pPr>
                      <a:r>
                        <a:rPr lang="en-US" sz="1800" b="0" i="0" u="none" strike="noStrike" noProof="0">
                          <a:latin typeface="Times New Roman"/>
                        </a:rPr>
                        <a:t>IEEE Xplore</a:t>
                      </a:r>
                      <a:endParaRPr lang="en-US">
                        <a:latin typeface="Times New Roman"/>
                      </a:endParaRPr>
                    </a:p>
                  </a:txBody>
                  <a:tcPr/>
                </a:tc>
                <a:tc>
                  <a:txBody>
                    <a:bodyPr/>
                    <a:lstStyle/>
                    <a:p>
                      <a:pPr lvl="0" algn="ctr">
                        <a:lnSpc>
                          <a:spcPct val="100000"/>
                        </a:lnSpc>
                        <a:spcBef>
                          <a:spcPts val="0"/>
                        </a:spcBef>
                        <a:spcAft>
                          <a:spcPts val="0"/>
                        </a:spcAft>
                        <a:buNone/>
                      </a:pPr>
                      <a:r>
                        <a:rPr lang="en-US" sz="1500" b="0" i="0" u="none" strike="noStrike" noProof="0">
                          <a:latin typeface="Times New Roman"/>
                        </a:rPr>
                        <a:t>Green </a:t>
                      </a:r>
                    </a:p>
                    <a:p>
                      <a:pPr lvl="0" algn="ctr">
                        <a:lnSpc>
                          <a:spcPct val="100000"/>
                        </a:lnSpc>
                        <a:spcBef>
                          <a:spcPts val="0"/>
                        </a:spcBef>
                        <a:spcAft>
                          <a:spcPts val="0"/>
                        </a:spcAft>
                        <a:buNone/>
                      </a:pPr>
                      <a:r>
                        <a:rPr lang="en-US" sz="1500" b="0" i="0" u="none" strike="noStrike" noProof="0">
                          <a:latin typeface="Times New Roman"/>
                        </a:rPr>
                        <a:t>Manufacturing </a:t>
                      </a:r>
                    </a:p>
                    <a:p>
                      <a:pPr lvl="0" algn="ctr">
                        <a:lnSpc>
                          <a:spcPct val="100000"/>
                        </a:lnSpc>
                        <a:spcBef>
                          <a:spcPts val="0"/>
                        </a:spcBef>
                        <a:spcAft>
                          <a:spcPts val="0"/>
                        </a:spcAft>
                        <a:buNone/>
                      </a:pPr>
                      <a:r>
                        <a:rPr lang="en-US" sz="1500" b="0" i="0" u="none" strike="noStrike" noProof="0">
                          <a:latin typeface="Times New Roman"/>
                        </a:rPr>
                        <a:t>Performance</a:t>
                      </a:r>
                    </a:p>
                    <a:p>
                      <a:pPr lvl="0" algn="ctr">
                        <a:lnSpc>
                          <a:spcPct val="100000"/>
                        </a:lnSpc>
                        <a:spcBef>
                          <a:spcPts val="0"/>
                        </a:spcBef>
                        <a:spcAft>
                          <a:spcPts val="0"/>
                        </a:spcAft>
                        <a:buNone/>
                      </a:pPr>
                      <a:r>
                        <a:rPr lang="en-US" sz="1500" b="0" i="0" u="none" strike="noStrike" noProof="0">
                          <a:latin typeface="Times New Roman"/>
                        </a:rPr>
                        <a:t>Measure for</a:t>
                      </a:r>
                    </a:p>
                    <a:p>
                      <a:pPr lvl="0" algn="ctr">
                        <a:buNone/>
                      </a:pPr>
                      <a:r>
                        <a:rPr lang="en-US" sz="1500" b="0" i="0" u="none" strike="noStrike" noProof="0">
                          <a:latin typeface="Times New Roman"/>
                        </a:rPr>
                        <a:t>Automobile </a:t>
                      </a:r>
                    </a:p>
                    <a:p>
                      <a:pPr lvl="0" algn="ctr">
                        <a:buNone/>
                      </a:pPr>
                      <a:r>
                        <a:rPr lang="en-US" sz="1500" b="0" i="0" u="none" strike="noStrike" noProof="0">
                          <a:latin typeface="Times New Roman"/>
                        </a:rPr>
                        <a:t>Manufacturers</a:t>
                      </a:r>
                      <a:endParaRPr lang="en-US" sz="1500">
                        <a:latin typeface="Times New Roman"/>
                      </a:endParaRPr>
                    </a:p>
                  </a:txBody>
                  <a:tcPr/>
                </a:tc>
                <a:tc>
                  <a:txBody>
                    <a:bodyPr/>
                    <a:lstStyle/>
                    <a:p>
                      <a:pPr marL="171450" lvl="0" indent="-171450" algn="l">
                        <a:lnSpc>
                          <a:spcPct val="100000"/>
                        </a:lnSpc>
                        <a:spcBef>
                          <a:spcPts val="0"/>
                        </a:spcBef>
                        <a:spcAft>
                          <a:spcPts val="0"/>
                        </a:spcAft>
                        <a:buFont typeface="Wingdings"/>
                        <a:buChar char="§"/>
                      </a:pPr>
                      <a:r>
                        <a:rPr lang="en-US" sz="1400" b="0" i="0" u="none" strike="noStrike" noProof="0">
                          <a:latin typeface="Times New Roman"/>
                        </a:rPr>
                        <a:t>Manufacturing Sector are Major Contributors to Pollution. So, Malaysian government introduces several policies and incentives to urge green operations various industry. </a:t>
                      </a:r>
                    </a:p>
                    <a:p>
                      <a:pPr marL="171450" lvl="0" indent="-171450" algn="l">
                        <a:lnSpc>
                          <a:spcPct val="100000"/>
                        </a:lnSpc>
                        <a:spcBef>
                          <a:spcPts val="0"/>
                        </a:spcBef>
                        <a:spcAft>
                          <a:spcPts val="0"/>
                        </a:spcAft>
                        <a:buFont typeface="Wingdings"/>
                        <a:buChar char="§"/>
                      </a:pPr>
                      <a:r>
                        <a:rPr lang="en-US" sz="1400" b="0" i="0" u="none" strike="noStrike" noProof="0">
                          <a:latin typeface="Times New Roman"/>
                        </a:rPr>
                        <a:t>Malaysia is one among Top 3 Automobile Markets.</a:t>
                      </a:r>
                    </a:p>
                    <a:p>
                      <a:pPr marL="171450" lvl="0" indent="-171450" algn="l">
                        <a:lnSpc>
                          <a:spcPct val="100000"/>
                        </a:lnSpc>
                        <a:spcBef>
                          <a:spcPts val="0"/>
                        </a:spcBef>
                        <a:spcAft>
                          <a:spcPts val="0"/>
                        </a:spcAft>
                        <a:buFont typeface="Wingdings"/>
                        <a:buChar char="§"/>
                      </a:pPr>
                      <a:r>
                        <a:rPr lang="en-US" sz="1400" b="0" i="0" u="none" strike="noStrike" noProof="0">
                          <a:latin typeface="Times New Roman"/>
                        </a:rPr>
                        <a:t>The main objective of this study is to identify factors that has positive effect towards green manufacturing performance of automobile industry .</a:t>
                      </a:r>
                      <a:endParaRPr lang="en-US" sz="1400">
                        <a:latin typeface="Times New Roman"/>
                      </a:endParaRPr>
                    </a:p>
                    <a:p>
                      <a:pPr marL="171450" lvl="0" indent="-171450" algn="l">
                        <a:lnSpc>
                          <a:spcPct val="100000"/>
                        </a:lnSpc>
                        <a:spcBef>
                          <a:spcPts val="0"/>
                        </a:spcBef>
                        <a:spcAft>
                          <a:spcPts val="0"/>
                        </a:spcAft>
                        <a:buFont typeface="Wingdings"/>
                        <a:buChar char="§"/>
                      </a:pPr>
                      <a:r>
                        <a:rPr lang="en-US" sz="1400" b="0" i="0" u="none" strike="noStrike" noProof="0">
                          <a:latin typeface="Times New Roman"/>
                        </a:rPr>
                        <a:t>National Automobile Policy (NAP) 2014- aims to protect environment and efficiency at the same time.</a:t>
                      </a:r>
                    </a:p>
                  </a:txBody>
                  <a:tcPr/>
                </a:tc>
                <a:tc>
                  <a:txBody>
                    <a:bodyPr/>
                    <a:lstStyle/>
                    <a:p>
                      <a:pPr marL="285750" lvl="0" indent="-285750" algn="just">
                        <a:lnSpc>
                          <a:spcPct val="100000"/>
                        </a:lnSpc>
                        <a:spcBef>
                          <a:spcPts val="0"/>
                        </a:spcBef>
                        <a:spcAft>
                          <a:spcPts val="0"/>
                        </a:spcAft>
                        <a:buFont typeface="Wingdings"/>
                        <a:buChar char="§"/>
                      </a:pPr>
                      <a:endParaRPr lang="en-US" sz="1400" b="0" i="0" u="none" strike="noStrike" noProof="0">
                        <a:latin typeface="Times New Roman"/>
                      </a:endParaRPr>
                    </a:p>
                    <a:p>
                      <a:pPr marL="285750" lvl="0" indent="-285750" algn="l">
                        <a:lnSpc>
                          <a:spcPct val="100000"/>
                        </a:lnSpc>
                        <a:spcBef>
                          <a:spcPts val="0"/>
                        </a:spcBef>
                        <a:spcAft>
                          <a:spcPts val="0"/>
                        </a:spcAft>
                        <a:buFont typeface="Wingdings"/>
                        <a:buChar char="§"/>
                      </a:pPr>
                      <a:r>
                        <a:rPr lang="en-US" sz="1400" b="0" i="0" u="none" strike="noStrike" noProof="0">
                          <a:latin typeface="Times New Roman"/>
                        </a:rPr>
                        <a:t>By extensive literature review, ten factors were identified, and it was further investigated to establish a green manufacturing evaluation model. Additionally, insight acquired may assist government agencies to outline green manufacturing policies and guideline. </a:t>
                      </a:r>
                      <a:endParaRPr lang="en-US" sz="1400">
                        <a:latin typeface="Times New Roman"/>
                      </a:endParaRPr>
                    </a:p>
                    <a:p>
                      <a:pPr marL="285750" lvl="0" indent="-285750" algn="l">
                        <a:buFont typeface="Wingdings"/>
                        <a:buChar char="§"/>
                      </a:pPr>
                      <a:r>
                        <a:rPr lang="en-US" sz="1400" b="0" i="0" u="none" strike="noStrike" noProof="0">
                          <a:latin typeface="Times New Roman"/>
                        </a:rPr>
                        <a:t>Results of the study is expected to be essential for Malaysia automobile industry to implement green manufacturing operations more effectively and efficiently.  </a:t>
                      </a:r>
                      <a:endParaRPr lang="en-US" sz="1400">
                        <a:latin typeface="Times New Roman"/>
                      </a:endParaRPr>
                    </a:p>
                  </a:txBody>
                  <a:tcPr/>
                </a:tc>
                <a:extLst>
                  <a:ext uri="{0D108BD9-81ED-4DB2-BD59-A6C34878D82A}">
                    <a16:rowId xmlns:a16="http://schemas.microsoft.com/office/drawing/2014/main" val="3427582797"/>
                  </a:ext>
                </a:extLst>
              </a:tr>
              <a:tr h="2907522">
                <a:tc>
                  <a:txBody>
                    <a:bodyPr/>
                    <a:lstStyle/>
                    <a:p>
                      <a:pPr algn="just"/>
                      <a:r>
                        <a:rPr lang="en-US"/>
                        <a:t>2.</a:t>
                      </a:r>
                    </a:p>
                  </a:txBody>
                  <a:tcPr/>
                </a:tc>
                <a:tc>
                  <a:txBody>
                    <a:bodyPr/>
                    <a:lstStyle/>
                    <a:p>
                      <a:pPr lvl="0" algn="ctr">
                        <a:lnSpc>
                          <a:spcPct val="100000"/>
                        </a:lnSpc>
                        <a:spcBef>
                          <a:spcPts val="0"/>
                        </a:spcBef>
                        <a:spcAft>
                          <a:spcPts val="0"/>
                        </a:spcAft>
                        <a:buNone/>
                      </a:pPr>
                      <a:r>
                        <a:rPr lang="en-US" sz="1800" b="0" i="0" u="none" strike="noStrike" noProof="0">
                          <a:latin typeface="Times New Roman"/>
                        </a:rPr>
                        <a:t>Neha Pandey, Chandrakant Thakur</a:t>
                      </a:r>
                      <a:endParaRPr lang="en-US" sz="1800">
                        <a:latin typeface="Times New Roman"/>
                      </a:endParaRPr>
                    </a:p>
                  </a:txBody>
                  <a:tcPr/>
                </a:tc>
                <a:tc>
                  <a:txBody>
                    <a:bodyPr/>
                    <a:lstStyle/>
                    <a:p>
                      <a:pPr lvl="0" algn="ctr">
                        <a:buNone/>
                      </a:pPr>
                      <a:r>
                        <a:rPr lang="en-US" sz="1500" b="0" i="0" u="none" strike="noStrike" noProof="0">
                          <a:latin typeface="Times New Roman"/>
                        </a:rPr>
                        <a:t>International Journal of Trend in Research and Development</a:t>
                      </a:r>
                      <a:endParaRPr lang="en-US" sz="1500">
                        <a:latin typeface="Times New Roman"/>
                      </a:endParaRPr>
                    </a:p>
                  </a:txBody>
                  <a:tcPr/>
                </a:tc>
                <a:tc>
                  <a:txBody>
                    <a:bodyPr/>
                    <a:lstStyle/>
                    <a:p>
                      <a:pPr lvl="0" algn="l">
                        <a:buNone/>
                      </a:pPr>
                      <a:r>
                        <a:rPr lang="en-US" sz="1600" b="0" i="0" u="none" strike="noStrike" noProof="0">
                          <a:latin typeface="Times New Roman"/>
                        </a:rPr>
                        <a:t>Treatment of Automobile</a:t>
                      </a:r>
                    </a:p>
                    <a:p>
                      <a:pPr lvl="0" algn="l">
                        <a:buNone/>
                      </a:pPr>
                      <a:r>
                        <a:rPr lang="en-US" sz="1600" b="0" i="0" u="none" strike="noStrike" noProof="0">
                          <a:latin typeface="Times New Roman"/>
                        </a:rPr>
                        <a:t>Wastewater by</a:t>
                      </a:r>
                      <a:endParaRPr lang="en-US" sz="1600"/>
                    </a:p>
                    <a:p>
                      <a:pPr lvl="0" algn="l">
                        <a:buNone/>
                      </a:pPr>
                      <a:r>
                        <a:rPr lang="en-US" sz="1600" b="0" i="0" u="none" strike="noStrike" noProof="0">
                          <a:latin typeface="Times New Roman"/>
                        </a:rPr>
                        <a:t>Electro-coagulation</a:t>
                      </a:r>
                      <a:endParaRPr lang="en-US" sz="1600"/>
                    </a:p>
                    <a:p>
                      <a:pPr lvl="0" algn="just">
                        <a:buNone/>
                      </a:pPr>
                      <a:endParaRPr lang="en-US" sz="1800" b="0" i="0" u="none" strike="noStrike" noProof="0">
                        <a:latin typeface="Times New Roman"/>
                      </a:endParaRPr>
                    </a:p>
                  </a:txBody>
                  <a:tcPr/>
                </a:tc>
                <a:tc>
                  <a:txBody>
                    <a:bodyPr/>
                    <a:lstStyle/>
                    <a:p>
                      <a:pPr marL="285750" lvl="0" indent="-285750" algn="l">
                        <a:lnSpc>
                          <a:spcPct val="100000"/>
                        </a:lnSpc>
                        <a:spcBef>
                          <a:spcPts val="0"/>
                        </a:spcBef>
                        <a:spcAft>
                          <a:spcPts val="0"/>
                        </a:spcAft>
                        <a:buFont typeface="Wingdings"/>
                        <a:buChar char="§"/>
                      </a:pPr>
                      <a:r>
                        <a:rPr lang="en-US" sz="1400" b="0" i="0" u="none" strike="noStrike" noProof="0">
                          <a:latin typeface="Times New Roman"/>
                        </a:rPr>
                        <a:t>The study was conducted in the Raipur city. Objective of the present study was to survey the relevance of </a:t>
                      </a:r>
                      <a:r>
                        <a:rPr lang="en-US" sz="1400" b="0" i="0" u="none" strike="noStrike" noProof="0">
                          <a:solidFill>
                            <a:srgbClr val="00B050"/>
                          </a:solidFill>
                          <a:latin typeface="Times New Roman"/>
                        </a:rPr>
                        <a:t>electrocoagulation</a:t>
                      </a:r>
                      <a:r>
                        <a:rPr lang="en-US" sz="1400" b="0" i="0" u="none" strike="noStrike" noProof="0">
                          <a:latin typeface="Times New Roman"/>
                        </a:rPr>
                        <a:t> as a conceivable method for treatment of automobile service station wastewater.</a:t>
                      </a:r>
                      <a:endParaRPr lang="en-US" sz="1400">
                        <a:latin typeface="Times New Roman"/>
                      </a:endParaRPr>
                    </a:p>
                    <a:p>
                      <a:pPr marL="285750" lvl="0" indent="-285750" algn="l">
                        <a:lnSpc>
                          <a:spcPct val="100000"/>
                        </a:lnSpc>
                        <a:spcBef>
                          <a:spcPts val="0"/>
                        </a:spcBef>
                        <a:spcAft>
                          <a:spcPts val="0"/>
                        </a:spcAft>
                        <a:buFont typeface="Wingdings"/>
                        <a:buChar char="§"/>
                      </a:pPr>
                      <a:r>
                        <a:rPr lang="en-US" sz="1400" b="0" i="0" u="none" strike="noStrike" noProof="0">
                          <a:latin typeface="Times New Roman"/>
                        </a:rPr>
                        <a:t>Study on three essential process parameters like </a:t>
                      </a:r>
                      <a:r>
                        <a:rPr lang="en-US" sz="1400" b="0" i="0" u="none" strike="noStrike" noProof="0">
                          <a:solidFill>
                            <a:srgbClr val="00B050"/>
                          </a:solidFill>
                          <a:latin typeface="Times New Roman"/>
                        </a:rPr>
                        <a:t>CD, pH and initial COD concentration</a:t>
                      </a:r>
                      <a:r>
                        <a:rPr lang="en-US" sz="1400" b="0" i="0" u="none" strike="noStrike" noProof="0">
                          <a:latin typeface="Times New Roman"/>
                        </a:rPr>
                        <a:t>, had been done and COD removal has taken as responses. </a:t>
                      </a:r>
                    </a:p>
                    <a:p>
                      <a:pPr lvl="0">
                        <a:buNone/>
                      </a:pPr>
                      <a:endParaRPr lang="en-US" sz="1800" b="0" i="0" u="none" strike="noStrike" noProof="0">
                        <a:latin typeface="Calibri"/>
                      </a:endParaRPr>
                    </a:p>
                    <a:p>
                      <a:pPr lvl="0">
                        <a:buNone/>
                      </a:pPr>
                      <a:endParaRPr lang="en-US" sz="1800" b="0" i="0" u="none" strike="noStrike" noProof="0">
                        <a:latin typeface="Calibri"/>
                      </a:endParaRPr>
                    </a:p>
                  </a:txBody>
                  <a:tcPr/>
                </a:tc>
                <a:tc>
                  <a:txBody>
                    <a:bodyPr/>
                    <a:lstStyle/>
                    <a:p>
                      <a:pPr marL="285750" lvl="0" indent="-285750" algn="l">
                        <a:lnSpc>
                          <a:spcPct val="100000"/>
                        </a:lnSpc>
                        <a:spcBef>
                          <a:spcPts val="0"/>
                        </a:spcBef>
                        <a:spcAft>
                          <a:spcPts val="0"/>
                        </a:spcAft>
                        <a:buFont typeface="Wingdings"/>
                        <a:buChar char="§"/>
                      </a:pPr>
                      <a:r>
                        <a:rPr lang="en-US" sz="1500" b="0" i="0" u="none" strike="noStrike" noProof="0">
                          <a:latin typeface="Times New Roman"/>
                        </a:rPr>
                        <a:t>Electrocoagulation (EC) has been successfully used for treatment of a variety of industries.</a:t>
                      </a:r>
                      <a:endParaRPr lang="en-US" sz="1500">
                        <a:latin typeface="Times New Roman"/>
                      </a:endParaRPr>
                    </a:p>
                    <a:p>
                      <a:pPr marL="285750" lvl="0" indent="-285750" algn="l">
                        <a:lnSpc>
                          <a:spcPct val="100000"/>
                        </a:lnSpc>
                        <a:spcBef>
                          <a:spcPts val="0"/>
                        </a:spcBef>
                        <a:spcAft>
                          <a:spcPts val="0"/>
                        </a:spcAft>
                        <a:buFont typeface="Wingdings"/>
                        <a:buChar char="§"/>
                      </a:pPr>
                      <a:r>
                        <a:rPr lang="en-US" sz="1500" b="0" i="0" u="none" strike="noStrike" noProof="0">
                          <a:latin typeface="Times New Roman"/>
                        </a:rPr>
                        <a:t>Various factors influence EC process  electrolysis time, current density (CD) and wastewater characteristics. </a:t>
                      </a:r>
                    </a:p>
                    <a:p>
                      <a:pPr marL="285750" lvl="0" indent="-285750" algn="l">
                        <a:lnSpc>
                          <a:spcPct val="100000"/>
                        </a:lnSpc>
                        <a:spcBef>
                          <a:spcPts val="0"/>
                        </a:spcBef>
                        <a:spcAft>
                          <a:spcPts val="0"/>
                        </a:spcAft>
                        <a:buFont typeface="Wingdings"/>
                        <a:buChar char="§"/>
                      </a:pPr>
                      <a:r>
                        <a:rPr lang="en-US" sz="1500" b="0" i="0" u="none" strike="noStrike" noProof="0">
                          <a:latin typeface="Times New Roman"/>
                        </a:rPr>
                        <a:t>Optimization of these factors is important to diminish power utilization and general treatment cost. </a:t>
                      </a:r>
                    </a:p>
                    <a:p>
                      <a:pPr marL="285750" lvl="0" indent="-285750" algn="l">
                        <a:lnSpc>
                          <a:spcPct val="100000"/>
                        </a:lnSpc>
                        <a:spcBef>
                          <a:spcPts val="0"/>
                        </a:spcBef>
                        <a:spcAft>
                          <a:spcPts val="0"/>
                        </a:spcAft>
                        <a:buFont typeface="Wingdings"/>
                        <a:buChar char="§"/>
                      </a:pPr>
                      <a:r>
                        <a:rPr lang="en-US" sz="1400" b="0" i="0" u="none" strike="noStrike" noProof="0">
                          <a:latin typeface="Times New Roman"/>
                        </a:rPr>
                        <a:t>EC process was found effective treatment method to reduce COD. </a:t>
                      </a:r>
                    </a:p>
                    <a:p>
                      <a:pPr marL="285750" lvl="0" indent="-285750" algn="l">
                        <a:lnSpc>
                          <a:spcPct val="100000"/>
                        </a:lnSpc>
                        <a:spcBef>
                          <a:spcPts val="0"/>
                        </a:spcBef>
                        <a:spcAft>
                          <a:spcPts val="0"/>
                        </a:spcAft>
                        <a:buFont typeface="Wingdings"/>
                        <a:buChar char="§"/>
                      </a:pPr>
                      <a:r>
                        <a:rPr lang="en-US" sz="1400" b="0" i="0" u="none" strike="noStrike" noProof="0">
                          <a:latin typeface="Times New Roman"/>
                        </a:rPr>
                        <a:t>The COD reduction was found to increase with increase in current density.   </a:t>
                      </a:r>
                      <a:endParaRPr lang="en-US" sz="1400">
                        <a:latin typeface="Times New Roman"/>
                      </a:endParaRPr>
                    </a:p>
                    <a:p>
                      <a:pPr lvl="0">
                        <a:buNone/>
                      </a:pPr>
                      <a:r>
                        <a:rPr lang="en-US" sz="1800" b="0" i="0" u="none" strike="noStrike" noProof="0">
                          <a:latin typeface="Times New Roman"/>
                        </a:rPr>
                        <a:t>  </a:t>
                      </a:r>
                      <a:endParaRPr lang="en-US"/>
                    </a:p>
                  </a:txBody>
                  <a:tcPr/>
                </a:tc>
                <a:extLst>
                  <a:ext uri="{0D108BD9-81ED-4DB2-BD59-A6C34878D82A}">
                    <a16:rowId xmlns:a16="http://schemas.microsoft.com/office/drawing/2014/main" val="2375434278"/>
                  </a:ext>
                </a:extLst>
              </a:tr>
            </a:tbl>
          </a:graphicData>
        </a:graphic>
      </p:graphicFrame>
      <p:pic>
        <p:nvPicPr>
          <p:cNvPr id="2" name="Picture 2">
            <a:extLst>
              <a:ext uri="{FF2B5EF4-FFF2-40B4-BE49-F238E27FC236}">
                <a16:creationId xmlns:a16="http://schemas.microsoft.com/office/drawing/2014/main" id="{82B83577-339F-2946-F885-3BD9820DED8C}"/>
              </a:ext>
            </a:extLst>
          </p:cNvPr>
          <p:cNvPicPr>
            <a:picLocks noChangeAspect="1"/>
          </p:cNvPicPr>
          <p:nvPr/>
        </p:nvPicPr>
        <p:blipFill>
          <a:blip r:embed="rId2"/>
          <a:stretch>
            <a:fillRect/>
          </a:stretch>
        </p:blipFill>
        <p:spPr>
          <a:xfrm>
            <a:off x="3550178" y="5285890"/>
            <a:ext cx="1298812" cy="1200916"/>
          </a:xfrm>
          <a:prstGeom prst="rect">
            <a:avLst/>
          </a:prstGeom>
        </p:spPr>
      </p:pic>
    </p:spTree>
    <p:extLst>
      <p:ext uri="{BB962C8B-B14F-4D97-AF65-F5344CB8AC3E}">
        <p14:creationId xmlns:p14="http://schemas.microsoft.com/office/powerpoint/2010/main" val="316733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B2E1C2-92DF-A977-527F-897CE5328072}"/>
              </a:ext>
            </a:extLst>
          </p:cNvPr>
          <p:cNvGraphicFramePr>
            <a:graphicFrameLocks noGrp="1"/>
          </p:cNvGraphicFramePr>
          <p:nvPr>
            <p:ph idx="1"/>
            <p:extLst>
              <p:ext uri="{D42A27DB-BD31-4B8C-83A1-F6EECF244321}">
                <p14:modId xmlns:p14="http://schemas.microsoft.com/office/powerpoint/2010/main" val="1119487011"/>
              </p:ext>
            </p:extLst>
          </p:nvPr>
        </p:nvGraphicFramePr>
        <p:xfrm>
          <a:off x="9645" y="38582"/>
          <a:ext cx="12193016" cy="6848341"/>
        </p:xfrm>
        <a:graphic>
          <a:graphicData uri="http://schemas.openxmlformats.org/drawingml/2006/table">
            <a:tbl>
              <a:tblPr firstRow="1" bandRow="1">
                <a:tableStyleId>{5C22544A-7EE6-4342-B048-85BDC9FD1C3A}</a:tableStyleId>
              </a:tblPr>
              <a:tblGrid>
                <a:gridCol w="733412">
                  <a:extLst>
                    <a:ext uri="{9D8B030D-6E8A-4147-A177-3AD203B41FA5}">
                      <a16:colId xmlns:a16="http://schemas.microsoft.com/office/drawing/2014/main" val="1773967905"/>
                    </a:ext>
                  </a:extLst>
                </a:gridCol>
                <a:gridCol w="1558505">
                  <a:extLst>
                    <a:ext uri="{9D8B030D-6E8A-4147-A177-3AD203B41FA5}">
                      <a16:colId xmlns:a16="http://schemas.microsoft.com/office/drawing/2014/main" val="3268086685"/>
                    </a:ext>
                  </a:extLst>
                </a:gridCol>
                <a:gridCol w="1549399">
                  <a:extLst>
                    <a:ext uri="{9D8B030D-6E8A-4147-A177-3AD203B41FA5}">
                      <a16:colId xmlns:a16="http://schemas.microsoft.com/office/drawing/2014/main" val="2425594870"/>
                    </a:ext>
                  </a:extLst>
                </a:gridCol>
                <a:gridCol w="1842642">
                  <a:extLst>
                    <a:ext uri="{9D8B030D-6E8A-4147-A177-3AD203B41FA5}">
                      <a16:colId xmlns:a16="http://schemas.microsoft.com/office/drawing/2014/main" val="1476883813"/>
                    </a:ext>
                  </a:extLst>
                </a:gridCol>
                <a:gridCol w="3300366">
                  <a:extLst>
                    <a:ext uri="{9D8B030D-6E8A-4147-A177-3AD203B41FA5}">
                      <a16:colId xmlns:a16="http://schemas.microsoft.com/office/drawing/2014/main" val="975727550"/>
                    </a:ext>
                  </a:extLst>
                </a:gridCol>
                <a:gridCol w="3208692">
                  <a:extLst>
                    <a:ext uri="{9D8B030D-6E8A-4147-A177-3AD203B41FA5}">
                      <a16:colId xmlns:a16="http://schemas.microsoft.com/office/drawing/2014/main" val="2868557349"/>
                    </a:ext>
                  </a:extLst>
                </a:gridCol>
              </a:tblGrid>
              <a:tr h="1768466">
                <a:tc>
                  <a:txBody>
                    <a:bodyPr/>
                    <a:lstStyle/>
                    <a:p>
                      <a:endParaRPr lang="en-US"/>
                    </a:p>
                    <a:p>
                      <a:pPr lvl="0">
                        <a:buNone/>
                      </a:pPr>
                      <a:r>
                        <a:rPr lang="en-US" err="1"/>
                        <a:t>S.No</a:t>
                      </a:r>
                      <a:endParaRPr lang="en-US"/>
                    </a:p>
                  </a:txBody>
                  <a:tcPr/>
                </a:tc>
                <a:tc>
                  <a:txBody>
                    <a:bodyPr/>
                    <a:lstStyle/>
                    <a:p>
                      <a:r>
                        <a:rPr lang="en-US"/>
                        <a:t>Author Name and Publishing Year</a:t>
                      </a:r>
                    </a:p>
                  </a:txBody>
                  <a:tcPr/>
                </a:tc>
                <a:tc>
                  <a:txBody>
                    <a:bodyPr/>
                    <a:lstStyle/>
                    <a:p>
                      <a:r>
                        <a:rPr lang="en-US"/>
                        <a:t>      </a:t>
                      </a:r>
                    </a:p>
                    <a:p>
                      <a:pPr lvl="0">
                        <a:buNone/>
                      </a:pPr>
                      <a:r>
                        <a:rPr lang="en-US"/>
                        <a:t>      Journal</a:t>
                      </a:r>
                    </a:p>
                    <a:p>
                      <a:pPr lvl="0">
                        <a:buNone/>
                      </a:pPr>
                      <a:r>
                        <a:rPr lang="en-US"/>
                        <a:t>       Name</a:t>
                      </a:r>
                    </a:p>
                  </a:txBody>
                  <a:tcPr/>
                </a:tc>
                <a:tc>
                  <a:txBody>
                    <a:bodyPr/>
                    <a:lstStyle/>
                    <a:p>
                      <a:endParaRPr lang="en-US"/>
                    </a:p>
                    <a:p>
                      <a:pPr lvl="0">
                        <a:buNone/>
                      </a:pPr>
                      <a:r>
                        <a:rPr lang="en-US"/>
                        <a:t>     Paper Title</a:t>
                      </a:r>
                    </a:p>
                  </a:txBody>
                  <a:tcPr/>
                </a:tc>
                <a:tc>
                  <a:txBody>
                    <a:bodyPr/>
                    <a:lstStyle/>
                    <a:p>
                      <a:endParaRPr lang="en-US"/>
                    </a:p>
                    <a:p>
                      <a:pPr lvl="0">
                        <a:buNone/>
                      </a:pPr>
                      <a:r>
                        <a:rPr lang="en-US"/>
                        <a:t>                Methodology</a:t>
                      </a:r>
                    </a:p>
                  </a:txBody>
                  <a:tcPr/>
                </a:tc>
                <a:tc>
                  <a:txBody>
                    <a:bodyPr/>
                    <a:lstStyle/>
                    <a:p>
                      <a:endParaRPr lang="en-US"/>
                    </a:p>
                    <a:p>
                      <a:pPr lvl="0">
                        <a:buNone/>
                      </a:pPr>
                      <a:r>
                        <a:rPr lang="en-US"/>
                        <a:t>           Important Findings</a:t>
                      </a:r>
                    </a:p>
                  </a:txBody>
                  <a:tcPr/>
                </a:tc>
                <a:extLst>
                  <a:ext uri="{0D108BD9-81ED-4DB2-BD59-A6C34878D82A}">
                    <a16:rowId xmlns:a16="http://schemas.microsoft.com/office/drawing/2014/main" val="2979113185"/>
                  </a:ext>
                </a:extLst>
              </a:tr>
              <a:tr h="5079875">
                <a:tc>
                  <a:txBody>
                    <a:bodyPr/>
                    <a:lstStyle/>
                    <a:p>
                      <a:pPr lvl="0" algn="just">
                        <a:buNone/>
                      </a:pPr>
                      <a:r>
                        <a:rPr lang="en-US"/>
                        <a:t>3.</a:t>
                      </a:r>
                    </a:p>
                  </a:txBody>
                  <a:tcPr/>
                </a:tc>
                <a:tc>
                  <a:txBody>
                    <a:bodyPr/>
                    <a:lstStyle/>
                    <a:p>
                      <a:pPr lvl="0" algn="just">
                        <a:lnSpc>
                          <a:spcPct val="100000"/>
                        </a:lnSpc>
                        <a:spcBef>
                          <a:spcPts val="0"/>
                        </a:spcBef>
                        <a:spcAft>
                          <a:spcPts val="0"/>
                        </a:spcAft>
                        <a:buNone/>
                      </a:pPr>
                      <a:r>
                        <a:rPr lang="en-US" sz="1500" b="0" i="0" u="none" strike="noStrike" noProof="0"/>
                        <a:t>M.N. Asha, </a:t>
                      </a:r>
                      <a:endParaRPr lang="en-US"/>
                    </a:p>
                    <a:p>
                      <a:pPr lvl="0" algn="just">
                        <a:lnSpc>
                          <a:spcPct val="100000"/>
                        </a:lnSpc>
                        <a:spcBef>
                          <a:spcPts val="0"/>
                        </a:spcBef>
                        <a:spcAft>
                          <a:spcPts val="0"/>
                        </a:spcAft>
                        <a:buNone/>
                      </a:pPr>
                      <a:r>
                        <a:rPr lang="en-US" sz="1500" b="0" i="0" u="none" strike="noStrike" noProof="0"/>
                        <a:t>K.S. Chandan , </a:t>
                      </a:r>
                      <a:endParaRPr lang="en-US"/>
                    </a:p>
                    <a:p>
                      <a:pPr lvl="0" algn="just">
                        <a:lnSpc>
                          <a:spcPct val="100000"/>
                        </a:lnSpc>
                        <a:spcBef>
                          <a:spcPts val="0"/>
                        </a:spcBef>
                        <a:spcAft>
                          <a:spcPts val="0"/>
                        </a:spcAft>
                        <a:buNone/>
                      </a:pPr>
                      <a:r>
                        <a:rPr lang="en-US" sz="1500" b="0" i="0" u="none" strike="noStrike" noProof="0"/>
                        <a:t>H. P. Harish , </a:t>
                      </a:r>
                      <a:endParaRPr lang="en-US"/>
                    </a:p>
                    <a:p>
                      <a:pPr lvl="0" algn="just">
                        <a:lnSpc>
                          <a:spcPct val="100000"/>
                        </a:lnSpc>
                        <a:spcBef>
                          <a:spcPts val="0"/>
                        </a:spcBef>
                        <a:spcAft>
                          <a:spcPts val="0"/>
                        </a:spcAft>
                        <a:buNone/>
                      </a:pPr>
                      <a:r>
                        <a:rPr lang="en-US" sz="1500" b="0" i="0" u="none" strike="noStrike" noProof="0"/>
                        <a:t>S. Nikhileswar Reddy , </a:t>
                      </a:r>
                      <a:endParaRPr lang="en-US"/>
                    </a:p>
                    <a:p>
                      <a:pPr lvl="0" algn="just">
                        <a:lnSpc>
                          <a:spcPct val="100000"/>
                        </a:lnSpc>
                        <a:spcBef>
                          <a:spcPts val="0"/>
                        </a:spcBef>
                        <a:spcAft>
                          <a:spcPts val="0"/>
                        </a:spcAft>
                        <a:buNone/>
                      </a:pPr>
                      <a:r>
                        <a:rPr lang="en-US" sz="1500" b="0" i="0" u="none" strike="noStrike" noProof="0"/>
                        <a:t>K. S. Sharath ,</a:t>
                      </a:r>
                      <a:endParaRPr lang="en-US"/>
                    </a:p>
                    <a:p>
                      <a:pPr lvl="0" algn="just">
                        <a:lnSpc>
                          <a:spcPct val="100000"/>
                        </a:lnSpc>
                        <a:spcBef>
                          <a:spcPts val="0"/>
                        </a:spcBef>
                        <a:spcAft>
                          <a:spcPts val="0"/>
                        </a:spcAft>
                        <a:buNone/>
                      </a:pPr>
                      <a:r>
                        <a:rPr lang="en-US" sz="1500" b="0" i="0" u="none" strike="noStrike" noProof="0"/>
                        <a:t> G. Mini Liza</a:t>
                      </a:r>
                    </a:p>
                  </a:txBody>
                  <a:tcPr/>
                </a:tc>
                <a:tc>
                  <a:txBody>
                    <a:bodyPr/>
                    <a:lstStyle/>
                    <a:p>
                      <a:pPr lvl="0" algn="just">
                        <a:buNone/>
                      </a:pPr>
                      <a:r>
                        <a:rPr lang="en-US" sz="1600" b="0" i="0" u="none" strike="noStrike" noProof="0"/>
                        <a:t>International Conference on Solid Waste Management, 5IconSWM </a:t>
                      </a:r>
                      <a:endParaRPr lang="en-US"/>
                    </a:p>
                  </a:txBody>
                  <a:tcPr/>
                </a:tc>
                <a:tc>
                  <a:txBody>
                    <a:bodyPr/>
                    <a:lstStyle/>
                    <a:p>
                      <a:pPr lvl="0" algn="just">
                        <a:buNone/>
                      </a:pPr>
                      <a:r>
                        <a:rPr lang="en-US" sz="1600" b="0" i="0" u="none" strike="noStrike" noProof="0"/>
                        <a:t>Recycling Of </a:t>
                      </a:r>
                      <a:endParaRPr lang="en-US"/>
                    </a:p>
                    <a:p>
                      <a:pPr lvl="0" algn="just">
                        <a:buNone/>
                      </a:pPr>
                      <a:r>
                        <a:rPr lang="en-US" sz="1600" b="0" i="0" u="none" strike="noStrike" noProof="0"/>
                        <a:t>Wastewater Collected From Automobile Service Station</a:t>
                      </a:r>
                      <a:endParaRPr lang="en-US"/>
                    </a:p>
                  </a:txBody>
                  <a:tcPr/>
                </a:tc>
                <a:tc>
                  <a:txBody>
                    <a:bodyPr/>
                    <a:lstStyle/>
                    <a:p>
                      <a:pPr marL="285750" lvl="0" indent="-285750">
                        <a:buFont typeface="Arial"/>
                        <a:buChar char="•"/>
                      </a:pPr>
                      <a:r>
                        <a:rPr lang="en-US" sz="1500" b="0" i="0" u="none" strike="noStrike" noProof="0"/>
                        <a:t>This paper compares the effectiveness of chemical and physical methods in treating the wash water collected from automobile service stations.</a:t>
                      </a:r>
                      <a:endParaRPr lang="en-US" sz="1500" b="0" i="0" u="none" strike="noStrike" noProof="0">
                        <a:latin typeface="Times New Roman"/>
                      </a:endParaRPr>
                    </a:p>
                    <a:p>
                      <a:pPr marL="285750" lvl="0" indent="-285750">
                        <a:buFont typeface="Arial"/>
                        <a:buChar char="•"/>
                      </a:pPr>
                      <a:r>
                        <a:rPr lang="en-US" sz="1500" b="0" i="0" u="none" strike="noStrike" noProof="0"/>
                        <a:t> Wash water was collected from two service stations in the city of Bangalore, and the effluent was characterized for different parameters such as pH, turbidity, conductivity, total solids, oil and grease, COD (chemical oxygen demand), BOD (biological oxygen demand), chlorides, sulphate and total hardness. </a:t>
                      </a:r>
                      <a:endParaRPr lang="en-US" sz="1500" b="0" i="0" u="none" strike="noStrike" noProof="0">
                        <a:latin typeface="Times New Roman"/>
                      </a:endParaRPr>
                    </a:p>
                    <a:p>
                      <a:pPr marL="285750" lvl="0" indent="-285750">
                        <a:buFont typeface="Arial"/>
                        <a:buChar char="•"/>
                      </a:pPr>
                      <a:r>
                        <a:rPr lang="en-US" sz="1500" b="0" i="0" u="none" strike="noStrike" noProof="0"/>
                        <a:t>For chemical treatment, alum was used and locally available natural materials such as saw dust and sugarcane bagasse were used for physical treatment. </a:t>
                      </a:r>
                      <a:endParaRPr lang="en-US" sz="1500" b="0" i="0" u="none" strike="noStrike" noProof="0">
                        <a:latin typeface="Times New Roman"/>
                      </a:endParaRPr>
                    </a:p>
                  </a:txBody>
                  <a:tcPr/>
                </a:tc>
                <a:tc>
                  <a:txBody>
                    <a:bodyPr/>
                    <a:lstStyle/>
                    <a:p>
                      <a:pPr marL="285750" lvl="0" indent="-285750">
                        <a:buFont typeface="Arial"/>
                        <a:buChar char="•"/>
                      </a:pPr>
                      <a:r>
                        <a:rPr lang="en-US" sz="1600" b="0" i="0" u="none" strike="noStrike" noProof="0"/>
                        <a:t>The sorption capacity of any material is dependent on its porosity, surface area and height of filter bed. </a:t>
                      </a:r>
                      <a:endParaRPr lang="en-US" sz="1600" b="0" i="0" u="none" strike="noStrike" noProof="0">
                        <a:latin typeface="Times New Roman"/>
                      </a:endParaRPr>
                    </a:p>
                    <a:p>
                      <a:pPr marL="285750" lvl="0" indent="-285750">
                        <a:buFont typeface="Arial"/>
                        <a:buChar char="•"/>
                      </a:pPr>
                      <a:r>
                        <a:rPr lang="en-US" sz="1600" b="0" i="0" u="none" strike="noStrike" noProof="0"/>
                        <a:t>Higher the alum concentration, higher was the percentage removal of oil and grease and COD. </a:t>
                      </a:r>
                      <a:endParaRPr lang="en-US" sz="1600" b="0" i="0" u="none" strike="noStrike" noProof="0">
                        <a:latin typeface="Times New Roman"/>
                      </a:endParaRPr>
                    </a:p>
                    <a:p>
                      <a:pPr marL="285750" lvl="0" indent="-285750">
                        <a:buFont typeface="Arial"/>
                        <a:buChar char="•"/>
                      </a:pPr>
                      <a:r>
                        <a:rPr lang="en-US" sz="1600" b="0" i="0" u="none" strike="noStrike" noProof="0"/>
                        <a:t>Use of low-cost bio adsorbent could be fruitfully used for the removal of COD and Oil &amp; grease over a wide range of concentrations. </a:t>
                      </a:r>
                      <a:endParaRPr lang="en-US" sz="1600" b="0" i="0" u="none" strike="noStrike" noProof="0">
                        <a:latin typeface="Times New Roman"/>
                      </a:endParaRPr>
                    </a:p>
                    <a:p>
                      <a:pPr marL="285750" lvl="0" indent="-285750">
                        <a:buFont typeface="Arial"/>
                        <a:buChar char="•"/>
                      </a:pPr>
                      <a:r>
                        <a:rPr lang="en-US" sz="1600" b="0" i="0" u="none" strike="noStrike" noProof="0"/>
                        <a:t>For natural methods, higher the specific area, higher was the percentage removal. Therefore, saw dust was more effective than sugarcane bagasse. </a:t>
                      </a:r>
                      <a:endParaRPr lang="en-US" sz="1600" b="0" i="0" u="none" strike="noStrike" noProof="0">
                        <a:latin typeface="Times New Roman"/>
                      </a:endParaRPr>
                    </a:p>
                  </a:txBody>
                  <a:tcPr/>
                </a:tc>
                <a:extLst>
                  <a:ext uri="{0D108BD9-81ED-4DB2-BD59-A6C34878D82A}">
                    <a16:rowId xmlns:a16="http://schemas.microsoft.com/office/drawing/2014/main" val="3427582797"/>
                  </a:ext>
                </a:extLst>
              </a:tr>
            </a:tbl>
          </a:graphicData>
        </a:graphic>
      </p:graphicFrame>
      <p:pic>
        <p:nvPicPr>
          <p:cNvPr id="3" name="Picture 4">
            <a:extLst>
              <a:ext uri="{FF2B5EF4-FFF2-40B4-BE49-F238E27FC236}">
                <a16:creationId xmlns:a16="http://schemas.microsoft.com/office/drawing/2014/main" id="{37D0397D-7D25-D219-63A0-37C3DBC3C99E}"/>
              </a:ext>
            </a:extLst>
          </p:cNvPr>
          <p:cNvPicPr>
            <a:picLocks noChangeAspect="1"/>
          </p:cNvPicPr>
          <p:nvPr/>
        </p:nvPicPr>
        <p:blipFill>
          <a:blip r:embed="rId2"/>
          <a:stretch>
            <a:fillRect/>
          </a:stretch>
        </p:blipFill>
        <p:spPr>
          <a:xfrm>
            <a:off x="10160" y="3804329"/>
            <a:ext cx="5638800" cy="3049182"/>
          </a:xfrm>
          <a:prstGeom prst="rect">
            <a:avLst/>
          </a:prstGeom>
        </p:spPr>
      </p:pic>
    </p:spTree>
    <p:extLst>
      <p:ext uri="{BB962C8B-B14F-4D97-AF65-F5344CB8AC3E}">
        <p14:creationId xmlns:p14="http://schemas.microsoft.com/office/powerpoint/2010/main" val="317497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B2E1C2-92DF-A977-527F-897CE5328072}"/>
              </a:ext>
            </a:extLst>
          </p:cNvPr>
          <p:cNvGraphicFramePr>
            <a:graphicFrameLocks noGrp="1"/>
          </p:cNvGraphicFramePr>
          <p:nvPr>
            <p:ph idx="1"/>
            <p:extLst>
              <p:ext uri="{D42A27DB-BD31-4B8C-83A1-F6EECF244321}">
                <p14:modId xmlns:p14="http://schemas.microsoft.com/office/powerpoint/2010/main" val="4056981585"/>
              </p:ext>
            </p:extLst>
          </p:nvPr>
        </p:nvGraphicFramePr>
        <p:xfrm>
          <a:off x="9645" y="38582"/>
          <a:ext cx="12193019" cy="6848341"/>
        </p:xfrm>
        <a:graphic>
          <a:graphicData uri="http://schemas.openxmlformats.org/drawingml/2006/table">
            <a:tbl>
              <a:tblPr firstRow="1" bandRow="1">
                <a:tableStyleId>{5C22544A-7EE6-4342-B048-85BDC9FD1C3A}</a:tableStyleId>
              </a:tblPr>
              <a:tblGrid>
                <a:gridCol w="733413">
                  <a:extLst>
                    <a:ext uri="{9D8B030D-6E8A-4147-A177-3AD203B41FA5}">
                      <a16:colId xmlns:a16="http://schemas.microsoft.com/office/drawing/2014/main" val="1773967905"/>
                    </a:ext>
                  </a:extLst>
                </a:gridCol>
                <a:gridCol w="1558505">
                  <a:extLst>
                    <a:ext uri="{9D8B030D-6E8A-4147-A177-3AD203B41FA5}">
                      <a16:colId xmlns:a16="http://schemas.microsoft.com/office/drawing/2014/main" val="3268086685"/>
                    </a:ext>
                  </a:extLst>
                </a:gridCol>
                <a:gridCol w="1558505">
                  <a:extLst>
                    <a:ext uri="{9D8B030D-6E8A-4147-A177-3AD203B41FA5}">
                      <a16:colId xmlns:a16="http://schemas.microsoft.com/office/drawing/2014/main" val="2425594870"/>
                    </a:ext>
                  </a:extLst>
                </a:gridCol>
                <a:gridCol w="1833537">
                  <a:extLst>
                    <a:ext uri="{9D8B030D-6E8A-4147-A177-3AD203B41FA5}">
                      <a16:colId xmlns:a16="http://schemas.microsoft.com/office/drawing/2014/main" val="1476883813"/>
                    </a:ext>
                  </a:extLst>
                </a:gridCol>
                <a:gridCol w="3300367">
                  <a:extLst>
                    <a:ext uri="{9D8B030D-6E8A-4147-A177-3AD203B41FA5}">
                      <a16:colId xmlns:a16="http://schemas.microsoft.com/office/drawing/2014/main" val="975727550"/>
                    </a:ext>
                  </a:extLst>
                </a:gridCol>
                <a:gridCol w="3208692">
                  <a:extLst>
                    <a:ext uri="{9D8B030D-6E8A-4147-A177-3AD203B41FA5}">
                      <a16:colId xmlns:a16="http://schemas.microsoft.com/office/drawing/2014/main" val="2868557349"/>
                    </a:ext>
                  </a:extLst>
                </a:gridCol>
              </a:tblGrid>
              <a:tr h="1768466">
                <a:tc>
                  <a:txBody>
                    <a:bodyPr/>
                    <a:lstStyle/>
                    <a:p>
                      <a:endParaRPr lang="en-US"/>
                    </a:p>
                    <a:p>
                      <a:pPr lvl="0">
                        <a:buNone/>
                      </a:pPr>
                      <a:r>
                        <a:rPr lang="en-US" err="1"/>
                        <a:t>S.No</a:t>
                      </a:r>
                      <a:endParaRPr lang="en-US"/>
                    </a:p>
                  </a:txBody>
                  <a:tcPr/>
                </a:tc>
                <a:tc>
                  <a:txBody>
                    <a:bodyPr/>
                    <a:lstStyle/>
                    <a:p>
                      <a:r>
                        <a:rPr lang="en-US"/>
                        <a:t>Author Name and Publishing Year</a:t>
                      </a:r>
                    </a:p>
                  </a:txBody>
                  <a:tcPr/>
                </a:tc>
                <a:tc>
                  <a:txBody>
                    <a:bodyPr/>
                    <a:lstStyle/>
                    <a:p>
                      <a:r>
                        <a:rPr lang="en-US"/>
                        <a:t>      </a:t>
                      </a:r>
                    </a:p>
                    <a:p>
                      <a:pPr lvl="0">
                        <a:buNone/>
                      </a:pPr>
                      <a:r>
                        <a:rPr lang="en-US"/>
                        <a:t>      Journal</a:t>
                      </a:r>
                    </a:p>
                    <a:p>
                      <a:pPr lvl="0">
                        <a:buNone/>
                      </a:pPr>
                      <a:r>
                        <a:rPr lang="en-US"/>
                        <a:t>       Name</a:t>
                      </a:r>
                    </a:p>
                  </a:txBody>
                  <a:tcPr/>
                </a:tc>
                <a:tc>
                  <a:txBody>
                    <a:bodyPr/>
                    <a:lstStyle/>
                    <a:p>
                      <a:endParaRPr lang="en-US"/>
                    </a:p>
                    <a:p>
                      <a:pPr lvl="0">
                        <a:buNone/>
                      </a:pPr>
                      <a:r>
                        <a:rPr lang="en-US"/>
                        <a:t>     Paper Title</a:t>
                      </a:r>
                    </a:p>
                  </a:txBody>
                  <a:tcPr/>
                </a:tc>
                <a:tc>
                  <a:txBody>
                    <a:bodyPr/>
                    <a:lstStyle/>
                    <a:p>
                      <a:endParaRPr lang="en-US"/>
                    </a:p>
                    <a:p>
                      <a:pPr lvl="0">
                        <a:buNone/>
                      </a:pPr>
                      <a:r>
                        <a:rPr lang="en-US"/>
                        <a:t>                Methodology</a:t>
                      </a:r>
                    </a:p>
                  </a:txBody>
                  <a:tcPr/>
                </a:tc>
                <a:tc>
                  <a:txBody>
                    <a:bodyPr/>
                    <a:lstStyle/>
                    <a:p>
                      <a:endParaRPr lang="en-US"/>
                    </a:p>
                    <a:p>
                      <a:pPr lvl="0">
                        <a:buNone/>
                      </a:pPr>
                      <a:r>
                        <a:rPr lang="en-US"/>
                        <a:t>           Important Findings</a:t>
                      </a:r>
                    </a:p>
                  </a:txBody>
                  <a:tcPr/>
                </a:tc>
                <a:extLst>
                  <a:ext uri="{0D108BD9-81ED-4DB2-BD59-A6C34878D82A}">
                    <a16:rowId xmlns:a16="http://schemas.microsoft.com/office/drawing/2014/main" val="2979113185"/>
                  </a:ext>
                </a:extLst>
              </a:tr>
              <a:tr h="5079875">
                <a:tc>
                  <a:txBody>
                    <a:bodyPr/>
                    <a:lstStyle/>
                    <a:p>
                      <a:pPr lvl="0" algn="just">
                        <a:buNone/>
                      </a:pPr>
                      <a:r>
                        <a:rPr lang="en-US"/>
                        <a:t>4.</a:t>
                      </a:r>
                    </a:p>
                  </a:txBody>
                  <a:tcPr/>
                </a:tc>
                <a:tc>
                  <a:txBody>
                    <a:bodyPr/>
                    <a:lstStyle/>
                    <a:p>
                      <a:pPr lvl="0" algn="just">
                        <a:lnSpc>
                          <a:spcPct val="100000"/>
                        </a:lnSpc>
                        <a:spcBef>
                          <a:spcPts val="0"/>
                        </a:spcBef>
                        <a:spcAft>
                          <a:spcPts val="0"/>
                        </a:spcAft>
                        <a:buNone/>
                      </a:pPr>
                      <a:r>
                        <a:rPr lang="en-US" sz="1500" b="0" i="0" u="none" strike="noStrike" noProof="0">
                          <a:latin typeface="Calibri"/>
                        </a:rPr>
                        <a:t>Nathalia Torres Dutra , Cristiane Pimentel </a:t>
                      </a:r>
                      <a:r>
                        <a:rPr lang="en-US" sz="1500" b="0" i="0" u="none" strike="noStrike" noProof="0" err="1">
                          <a:latin typeface="Calibri"/>
                        </a:rPr>
                        <a:t>Victório</a:t>
                      </a:r>
                    </a:p>
                    <a:p>
                      <a:pPr lvl="0" algn="just">
                        <a:lnSpc>
                          <a:spcPct val="100000"/>
                        </a:lnSpc>
                        <a:spcBef>
                          <a:spcPts val="0"/>
                        </a:spcBef>
                        <a:spcAft>
                          <a:spcPts val="0"/>
                        </a:spcAft>
                        <a:buNone/>
                      </a:pPr>
                      <a:r>
                        <a:rPr lang="en-US" sz="1500" b="0" i="0" u="none" strike="noStrike" noProof="0">
                          <a:latin typeface="Calibri"/>
                        </a:rPr>
                        <a:t>(2020)</a:t>
                      </a:r>
                    </a:p>
                  </a:txBody>
                  <a:tcPr/>
                </a:tc>
                <a:tc>
                  <a:txBody>
                    <a:bodyPr/>
                    <a:lstStyle/>
                    <a:p>
                      <a:pPr lvl="0" algn="just">
                        <a:buNone/>
                      </a:pPr>
                      <a:r>
                        <a:rPr lang="en-US" sz="1600" b="0" i="0" u="none" strike="noStrike" noProof="0">
                          <a:latin typeface="Calibri"/>
                        </a:rPr>
                        <a:t>Acta Scientiae et </a:t>
                      </a:r>
                      <a:r>
                        <a:rPr lang="en-US" sz="1600" b="0" i="0" u="none" strike="noStrike" noProof="0" err="1">
                          <a:latin typeface="Calibri"/>
                        </a:rPr>
                        <a:t>Technicae</a:t>
                      </a:r>
                      <a:r>
                        <a:rPr lang="en-US" sz="1600" b="0" i="0" u="none" strike="noStrike" noProof="0">
                          <a:latin typeface="Calibri"/>
                        </a:rPr>
                        <a:t>, Vol 8, number 2, </a:t>
                      </a:r>
                      <a:endParaRPr lang="en-US"/>
                    </a:p>
                  </a:txBody>
                  <a:tcPr/>
                </a:tc>
                <a:tc>
                  <a:txBody>
                    <a:bodyPr/>
                    <a:lstStyle/>
                    <a:p>
                      <a:pPr lvl="0" algn="just">
                        <a:buNone/>
                      </a:pPr>
                      <a:r>
                        <a:rPr lang="en-US" sz="1600" b="0" i="0" u="none" strike="noStrike" noProof="0">
                          <a:latin typeface="Calibri"/>
                        </a:rPr>
                        <a:t>Automobile repair shops have a negative impact on the environment</a:t>
                      </a:r>
                      <a:endParaRPr lang="en-US"/>
                    </a:p>
                  </a:txBody>
                  <a:tcPr/>
                </a:tc>
                <a:tc>
                  <a:txBody>
                    <a:bodyPr/>
                    <a:lstStyle/>
                    <a:p>
                      <a:pPr marL="285750" lvl="0" indent="-285750">
                        <a:buFont typeface="Arial"/>
                        <a:buChar char="•"/>
                      </a:pPr>
                      <a:r>
                        <a:rPr lang="en-US" sz="1500" b="0" i="0" u="none" strike="noStrike" noProof="0">
                          <a:latin typeface="Times New Roman"/>
                        </a:rPr>
                        <a:t>This work aimed to identify problems in car repair shops in relation to current environmental regulations to provide compliance guidelines. </a:t>
                      </a:r>
                      <a:endParaRPr lang="en-US" sz="1500">
                        <a:latin typeface="Times New Roman"/>
                      </a:endParaRPr>
                    </a:p>
                    <a:p>
                      <a:pPr marL="285750" lvl="0" indent="-285750">
                        <a:buFont typeface="Arial"/>
                        <a:buChar char="•"/>
                      </a:pPr>
                      <a:r>
                        <a:rPr lang="en-US" sz="1500" b="0" i="0" u="none" strike="noStrike" noProof="0">
                          <a:latin typeface="Times New Roman"/>
                        </a:rPr>
                        <a:t>To accomplish this, they carried out a data survey in car garages for small vehicles with low polluting potential in the City of Rio de Janeiro – RJ (Brazil). </a:t>
                      </a:r>
                    </a:p>
                    <a:p>
                      <a:pPr marL="285750" lvl="0" indent="-285750">
                        <a:buFont typeface="Arial"/>
                        <a:buChar char="•"/>
                      </a:pPr>
                      <a:r>
                        <a:rPr lang="en-US" sz="1500" b="0" i="0" u="none" strike="noStrike" noProof="0">
                          <a:latin typeface="Times New Roman"/>
                        </a:rPr>
                        <a:t>By evaluating physical facilities, environmental control mechanisms and environmental management of waste, or the lack thereof, our results shed light on the key sources of pollution created by these establishments and how such pollution can be controlled by compliance with legislation applicable to this sector. </a:t>
                      </a:r>
                    </a:p>
                  </a:txBody>
                  <a:tcPr/>
                </a:tc>
                <a:tc>
                  <a:txBody>
                    <a:bodyPr/>
                    <a:lstStyle/>
                    <a:p>
                      <a:pPr marL="285750" lvl="0" indent="-285750">
                        <a:buFont typeface="Arial"/>
                        <a:buChar char="•"/>
                      </a:pPr>
                      <a:r>
                        <a:rPr lang="en-US" sz="1600" b="0" i="0" u="none" strike="noStrike" noProof="0">
                          <a:latin typeface="Times New Roman"/>
                        </a:rPr>
                        <a:t>Among the services performed by the vehicle repair shops, it appears that oil change was a significant activity in that it was provided by 50% of the analyzed shops. </a:t>
                      </a:r>
                      <a:endParaRPr lang="en-US" sz="1600"/>
                    </a:p>
                    <a:p>
                      <a:pPr marL="285750" lvl="0" indent="-285750">
                        <a:buFont typeface="Arial"/>
                        <a:buChar char="•"/>
                      </a:pPr>
                      <a:r>
                        <a:rPr lang="en-US" sz="1600" b="0" i="0" u="none" strike="noStrike" noProof="0">
                          <a:latin typeface="Times New Roman"/>
                        </a:rPr>
                        <a:t>Vehicle repair shops are potentially polluting establishments, in particular deposition of solid residues, effluents and air pollutants generated in the performance of their normal activities. </a:t>
                      </a:r>
                      <a:endParaRPr lang="en-US" sz="1600"/>
                    </a:p>
                    <a:p>
                      <a:pPr marL="285750" lvl="0" indent="-285750">
                        <a:buFont typeface="Arial"/>
                        <a:buChar char="•"/>
                      </a:pPr>
                      <a:r>
                        <a:rPr lang="en-US" sz="1600" b="0" i="0" u="none" strike="noStrike" noProof="0">
                          <a:latin typeface="Times New Roman"/>
                        </a:rPr>
                        <a:t>Correspondingly, the main irregularity involved the improper storage of dangerous products or waste without the exercise of proper environmental control. </a:t>
                      </a:r>
                      <a:endParaRPr lang="en-US" sz="1600"/>
                    </a:p>
                  </a:txBody>
                  <a:tcPr/>
                </a:tc>
                <a:extLst>
                  <a:ext uri="{0D108BD9-81ED-4DB2-BD59-A6C34878D82A}">
                    <a16:rowId xmlns:a16="http://schemas.microsoft.com/office/drawing/2014/main" val="3427582797"/>
                  </a:ext>
                </a:extLst>
              </a:tr>
            </a:tbl>
          </a:graphicData>
        </a:graphic>
      </p:graphicFrame>
      <p:pic>
        <p:nvPicPr>
          <p:cNvPr id="2" name="Picture 2" descr="Chart, pie chart&#10;&#10;Description automatically generated">
            <a:extLst>
              <a:ext uri="{FF2B5EF4-FFF2-40B4-BE49-F238E27FC236}">
                <a16:creationId xmlns:a16="http://schemas.microsoft.com/office/drawing/2014/main" id="{0C7D751F-E5E9-7B4C-ACC0-288F12766213}"/>
              </a:ext>
            </a:extLst>
          </p:cNvPr>
          <p:cNvPicPr>
            <a:picLocks noChangeAspect="1"/>
          </p:cNvPicPr>
          <p:nvPr/>
        </p:nvPicPr>
        <p:blipFill>
          <a:blip r:embed="rId2"/>
          <a:stretch>
            <a:fillRect/>
          </a:stretch>
        </p:blipFill>
        <p:spPr>
          <a:xfrm>
            <a:off x="229565" y="3122867"/>
            <a:ext cx="5318566" cy="3647278"/>
          </a:xfrm>
          <a:prstGeom prst="rect">
            <a:avLst/>
          </a:prstGeom>
        </p:spPr>
      </p:pic>
    </p:spTree>
    <p:extLst>
      <p:ext uri="{BB962C8B-B14F-4D97-AF65-F5344CB8AC3E}">
        <p14:creationId xmlns:p14="http://schemas.microsoft.com/office/powerpoint/2010/main" val="335093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E2088-FE1E-B441-092C-3268FAC64199}"/>
              </a:ext>
            </a:extLst>
          </p:cNvPr>
          <p:cNvSpPr>
            <a:spLocks noGrp="1"/>
          </p:cNvSpPr>
          <p:nvPr>
            <p:ph type="title"/>
          </p:nvPr>
        </p:nvSpPr>
        <p:spPr>
          <a:xfrm>
            <a:off x="841248" y="334644"/>
            <a:ext cx="10523881" cy="559330"/>
          </a:xfrm>
        </p:spPr>
        <p:txBody>
          <a:bodyPr vert="horz" lIns="91440" tIns="45720" rIns="91440" bIns="45720" rtlCol="0" anchor="ctr">
            <a:normAutofit fontScale="90000"/>
          </a:bodyPr>
          <a:lstStyle/>
          <a:p>
            <a:r>
              <a:rPr lang="en-US" sz="4000" b="1" u="sng" kern="1200">
                <a:latin typeface="+mj-lt"/>
                <a:ea typeface="+mj-ea"/>
                <a:cs typeface="+mj-cs"/>
              </a:rPr>
              <a:t>REFERENCES</a:t>
            </a:r>
          </a:p>
        </p:txBody>
      </p:sp>
      <p:sp>
        <p:nvSpPr>
          <p:cNvPr id="23" name="Rectangle 2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able 5">
            <a:extLst>
              <a:ext uri="{FF2B5EF4-FFF2-40B4-BE49-F238E27FC236}">
                <a16:creationId xmlns:a16="http://schemas.microsoft.com/office/drawing/2014/main" id="{6C12A9F4-C482-EABB-1754-F4E3C3FD0B28}"/>
              </a:ext>
            </a:extLst>
          </p:cNvPr>
          <p:cNvGraphicFramePr>
            <a:graphicFrameLocks noGrp="1"/>
          </p:cNvGraphicFramePr>
          <p:nvPr>
            <p:ph idx="1"/>
            <p:extLst>
              <p:ext uri="{D42A27DB-BD31-4B8C-83A1-F6EECF244321}">
                <p14:modId xmlns:p14="http://schemas.microsoft.com/office/powerpoint/2010/main" val="3681110548"/>
              </p:ext>
            </p:extLst>
          </p:nvPr>
        </p:nvGraphicFramePr>
        <p:xfrm>
          <a:off x="230037" y="963283"/>
          <a:ext cx="11728880" cy="5504027"/>
        </p:xfrm>
        <a:graphic>
          <a:graphicData uri="http://schemas.openxmlformats.org/drawingml/2006/table">
            <a:tbl>
              <a:tblPr firstRow="1" bandRow="1">
                <a:tableStyleId>{8EC20E35-A176-4012-BC5E-935CFFF8708E}</a:tableStyleId>
              </a:tblPr>
              <a:tblGrid>
                <a:gridCol w="1581851">
                  <a:extLst>
                    <a:ext uri="{9D8B030D-6E8A-4147-A177-3AD203B41FA5}">
                      <a16:colId xmlns:a16="http://schemas.microsoft.com/office/drawing/2014/main" val="2837703667"/>
                    </a:ext>
                  </a:extLst>
                </a:gridCol>
                <a:gridCol w="3598373">
                  <a:extLst>
                    <a:ext uri="{9D8B030D-6E8A-4147-A177-3AD203B41FA5}">
                      <a16:colId xmlns:a16="http://schemas.microsoft.com/office/drawing/2014/main" val="3478129578"/>
                    </a:ext>
                  </a:extLst>
                </a:gridCol>
                <a:gridCol w="3277258">
                  <a:extLst>
                    <a:ext uri="{9D8B030D-6E8A-4147-A177-3AD203B41FA5}">
                      <a16:colId xmlns:a16="http://schemas.microsoft.com/office/drawing/2014/main" val="1687423603"/>
                    </a:ext>
                  </a:extLst>
                </a:gridCol>
                <a:gridCol w="3271398">
                  <a:extLst>
                    <a:ext uri="{9D8B030D-6E8A-4147-A177-3AD203B41FA5}">
                      <a16:colId xmlns:a16="http://schemas.microsoft.com/office/drawing/2014/main" val="828830461"/>
                    </a:ext>
                  </a:extLst>
                </a:gridCol>
              </a:tblGrid>
              <a:tr h="730250">
                <a:tc>
                  <a:txBody>
                    <a:bodyPr/>
                    <a:lstStyle/>
                    <a:p>
                      <a:pPr lvl="0" algn="ctr">
                        <a:buNone/>
                      </a:pPr>
                      <a:r>
                        <a:rPr lang="en-US" sz="1800" b="1" u="none" strike="noStrike" noProof="0">
                          <a:latin typeface="Times New Roman"/>
                        </a:rPr>
                        <a:t>Publishing </a:t>
                      </a:r>
                      <a:endParaRPr lang="en-US" sz="1800">
                        <a:latin typeface="Times New Roman"/>
                      </a:endParaRPr>
                    </a:p>
                    <a:p>
                      <a:pPr lvl="0" algn="ctr">
                        <a:buNone/>
                      </a:pPr>
                      <a:r>
                        <a:rPr lang="en-US" sz="1800" b="1" u="none" strike="noStrike" noProof="0">
                          <a:latin typeface="Times New Roman"/>
                        </a:rPr>
                        <a:t>Year</a:t>
                      </a:r>
                      <a:endParaRPr lang="en-US" sz="1800">
                        <a:latin typeface="Times New Roman"/>
                      </a:endParaRPr>
                    </a:p>
                  </a:txBody>
                  <a:tcPr marL="71365" marR="71365" marT="35682" marB="35682"/>
                </a:tc>
                <a:tc>
                  <a:txBody>
                    <a:bodyPr/>
                    <a:lstStyle/>
                    <a:p>
                      <a:pPr lvl="0" algn="ctr">
                        <a:buNone/>
                      </a:pPr>
                      <a:r>
                        <a:rPr lang="en-US" sz="1800" b="1" u="none" strike="noStrike" noProof="0">
                          <a:latin typeface="Times New Roman"/>
                        </a:rPr>
                        <a:t>Author Name</a:t>
                      </a:r>
                      <a:endParaRPr lang="en-US" sz="1800">
                        <a:latin typeface="Times New Roman"/>
                      </a:endParaRPr>
                    </a:p>
                  </a:txBody>
                  <a:tcPr marL="71365" marR="71365" marT="35682" marB="35682"/>
                </a:tc>
                <a:tc>
                  <a:txBody>
                    <a:bodyPr/>
                    <a:lstStyle/>
                    <a:p>
                      <a:pPr lvl="0" algn="ctr">
                        <a:lnSpc>
                          <a:spcPct val="100000"/>
                        </a:lnSpc>
                        <a:spcBef>
                          <a:spcPts val="0"/>
                        </a:spcBef>
                        <a:spcAft>
                          <a:spcPts val="0"/>
                        </a:spcAft>
                        <a:buNone/>
                      </a:pPr>
                      <a:r>
                        <a:rPr lang="en-US" sz="1800" b="1" u="none" strike="noStrike" noProof="0">
                          <a:latin typeface="Times New Roman"/>
                        </a:rPr>
                        <a:t>Paper Title</a:t>
                      </a:r>
                    </a:p>
                    <a:p>
                      <a:pPr lvl="0">
                        <a:buNone/>
                      </a:pPr>
                      <a:endParaRPr lang="en-US" sz="1800">
                        <a:latin typeface="Times New Roman"/>
                      </a:endParaRPr>
                    </a:p>
                  </a:txBody>
                  <a:tcPr marL="71365" marR="71365" marT="35682" marB="35682"/>
                </a:tc>
                <a:tc>
                  <a:txBody>
                    <a:bodyPr/>
                    <a:lstStyle/>
                    <a:p>
                      <a:pPr algn="ctr"/>
                      <a:r>
                        <a:rPr lang="en-US" sz="1800">
                          <a:latin typeface="Times New Roman"/>
                        </a:rPr>
                        <a:t>Link</a:t>
                      </a:r>
                    </a:p>
                  </a:txBody>
                  <a:tcPr marL="71365" marR="71365" marT="35682" marB="35682"/>
                </a:tc>
                <a:extLst>
                  <a:ext uri="{0D108BD9-81ED-4DB2-BD59-A6C34878D82A}">
                    <a16:rowId xmlns:a16="http://schemas.microsoft.com/office/drawing/2014/main" val="251530690"/>
                  </a:ext>
                </a:extLst>
              </a:tr>
              <a:tr h="1000125">
                <a:tc>
                  <a:txBody>
                    <a:bodyPr/>
                    <a:lstStyle/>
                    <a:p>
                      <a:r>
                        <a:rPr lang="en-US" sz="1400"/>
                        <a:t>2017</a:t>
                      </a: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Ng Seow Chian1, A.H. Nor </a:t>
                      </a:r>
                      <a:r>
                        <a:rPr lang="en-US" sz="1600" b="0" u="none" strike="noStrike" noProof="0" err="1">
                          <a:latin typeface="Times New Roman"/>
                        </a:rPr>
                        <a:t>Aziati</a:t>
                      </a:r>
                    </a:p>
                    <a:p>
                      <a:pPr lvl="0" algn="l">
                        <a:lnSpc>
                          <a:spcPct val="100000"/>
                        </a:lnSpc>
                        <a:spcBef>
                          <a:spcPts val="0"/>
                        </a:spcBef>
                        <a:spcAft>
                          <a:spcPts val="0"/>
                        </a:spcAft>
                        <a:buNone/>
                      </a:pPr>
                      <a:r>
                        <a:rPr lang="en-US" sz="1600" b="0" u="none" strike="noStrike" noProof="0" err="1">
                          <a:latin typeface="Times New Roman"/>
                        </a:rPr>
                        <a:t>Sha’ri</a:t>
                      </a:r>
                      <a:r>
                        <a:rPr lang="en-US" sz="1600" b="0" u="none" strike="noStrike" noProof="0">
                          <a:latin typeface="Times New Roman"/>
                        </a:rPr>
                        <a:t> Mohd Yusof</a:t>
                      </a:r>
                      <a:endParaRPr lang="en-US" sz="1600" b="0" i="0" u="none" strike="noStrike" noProof="0">
                        <a:latin typeface="Times New Roman"/>
                      </a:endParaRP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Green Manufacturing </a:t>
                      </a:r>
                    </a:p>
                    <a:p>
                      <a:pPr lvl="0" algn="l">
                        <a:lnSpc>
                          <a:spcPct val="100000"/>
                        </a:lnSpc>
                        <a:spcBef>
                          <a:spcPts val="0"/>
                        </a:spcBef>
                        <a:spcAft>
                          <a:spcPts val="0"/>
                        </a:spcAft>
                        <a:buNone/>
                      </a:pPr>
                      <a:r>
                        <a:rPr lang="en-US" sz="1600" b="0" u="none" strike="noStrike" noProof="0">
                          <a:latin typeface="Times New Roman"/>
                        </a:rPr>
                        <a:t>Performance Measure for</a:t>
                      </a:r>
                    </a:p>
                    <a:p>
                      <a:pPr lvl="0" algn="l">
                        <a:buNone/>
                      </a:pPr>
                      <a:r>
                        <a:rPr lang="en-US" sz="1600" b="0" u="none" strike="noStrike" noProof="0">
                          <a:latin typeface="Times New Roman"/>
                        </a:rPr>
                        <a:t>Automobile Manufacturer</a:t>
                      </a:r>
                      <a:endParaRPr lang="en-US" sz="1600">
                        <a:latin typeface="Times New Roman"/>
                      </a:endParaRP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https://www.sciencedirect.com/science/article/pii/S1878029616300986</a:t>
                      </a:r>
                    </a:p>
                    <a:p>
                      <a:pPr lvl="0">
                        <a:buNone/>
                      </a:pPr>
                      <a:endParaRPr lang="en-US" sz="1600">
                        <a:latin typeface="Times New Roman"/>
                      </a:endParaRPr>
                    </a:p>
                  </a:txBody>
                  <a:tcPr marL="71365" marR="71365" marT="35682" marB="35682"/>
                </a:tc>
                <a:extLst>
                  <a:ext uri="{0D108BD9-81ED-4DB2-BD59-A6C34878D82A}">
                    <a16:rowId xmlns:a16="http://schemas.microsoft.com/office/drawing/2014/main" val="933959935"/>
                  </a:ext>
                </a:extLst>
              </a:tr>
              <a:tr h="1257884">
                <a:tc>
                  <a:txBody>
                    <a:bodyPr/>
                    <a:lstStyle/>
                    <a:p>
                      <a:r>
                        <a:rPr lang="en-US" sz="1400"/>
                        <a:t>2017</a:t>
                      </a: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Neha Pandey, Chandrakant Thakur</a:t>
                      </a:r>
                    </a:p>
                    <a:p>
                      <a:pPr lvl="0">
                        <a:buNone/>
                      </a:pPr>
                      <a:endParaRPr lang="en-US" sz="1600">
                        <a:latin typeface="Times New Roman"/>
                      </a:endParaRPr>
                    </a:p>
                  </a:txBody>
                  <a:tcPr marL="71365" marR="71365" marT="35682" marB="35682"/>
                </a:tc>
                <a:tc>
                  <a:txBody>
                    <a:bodyPr/>
                    <a:lstStyle/>
                    <a:p>
                      <a:pPr lvl="0" algn="l">
                        <a:buNone/>
                      </a:pPr>
                      <a:r>
                        <a:rPr lang="en-US" sz="1600" b="0" u="none" strike="noStrike" noProof="0">
                          <a:latin typeface="Times New Roman"/>
                        </a:rPr>
                        <a:t>Treatment of Automobile</a:t>
                      </a:r>
                    </a:p>
                    <a:p>
                      <a:pPr lvl="0" algn="l">
                        <a:buNone/>
                      </a:pPr>
                      <a:r>
                        <a:rPr lang="en-US" sz="1600" b="0" u="none" strike="noStrike" noProof="0">
                          <a:latin typeface="Times New Roman"/>
                        </a:rPr>
                        <a:t>Wastewater by</a:t>
                      </a:r>
                    </a:p>
                    <a:p>
                      <a:pPr lvl="0" algn="l">
                        <a:buNone/>
                      </a:pPr>
                      <a:r>
                        <a:rPr lang="en-US" sz="1600" b="0" u="none" strike="noStrike" noProof="0">
                          <a:latin typeface="Times New Roman"/>
                        </a:rPr>
                        <a:t>Electro-coagulation</a:t>
                      </a:r>
                      <a:endParaRPr lang="en-US" sz="1600" b="0" i="0" u="none" strike="noStrike" noProof="0">
                        <a:latin typeface="Times New Roman"/>
                      </a:endParaRP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https://www.researchgate.net/publication/331472121_Green_Manufacturing_Performance_Measure_for_Automobile_Manufacturers</a:t>
                      </a:r>
                      <a:endParaRPr lang="en-US" sz="1600" b="0" i="0" u="none" strike="noStrike" noProof="0">
                        <a:latin typeface="Times New Roman"/>
                      </a:endParaRPr>
                    </a:p>
                  </a:txBody>
                  <a:tcPr marL="71365" marR="71365" marT="35682" marB="35682"/>
                </a:tc>
                <a:extLst>
                  <a:ext uri="{0D108BD9-81ED-4DB2-BD59-A6C34878D82A}">
                    <a16:rowId xmlns:a16="http://schemas.microsoft.com/office/drawing/2014/main" val="1333882579"/>
                  </a:ext>
                </a:extLst>
              </a:tr>
              <a:tr h="1257884">
                <a:tc>
                  <a:txBody>
                    <a:bodyPr/>
                    <a:lstStyle/>
                    <a:p>
                      <a:r>
                        <a:rPr lang="en-US" sz="1400"/>
                        <a:t>2016</a:t>
                      </a: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M.N. Asha, K.S. Chandan , </a:t>
                      </a:r>
                      <a:endParaRPr lang="en-US" sz="1600">
                        <a:latin typeface="Times New Roman"/>
                      </a:endParaRPr>
                    </a:p>
                    <a:p>
                      <a:pPr lvl="0" algn="l">
                        <a:lnSpc>
                          <a:spcPct val="100000"/>
                        </a:lnSpc>
                        <a:spcBef>
                          <a:spcPts val="0"/>
                        </a:spcBef>
                        <a:spcAft>
                          <a:spcPts val="0"/>
                        </a:spcAft>
                        <a:buNone/>
                      </a:pPr>
                      <a:r>
                        <a:rPr lang="en-US" sz="1600" b="0" u="none" strike="noStrike" noProof="0">
                          <a:latin typeface="Times New Roman"/>
                        </a:rPr>
                        <a:t>H. P. Harish , S. Nikhileswar Reddy , K. S. Sharath , G. Mini Liza</a:t>
                      </a:r>
                      <a:endParaRPr lang="en-US" sz="1600">
                        <a:latin typeface="Times New Roman"/>
                      </a:endParaRPr>
                    </a:p>
                  </a:txBody>
                  <a:tcPr marL="71365" marR="71365" marT="35682" marB="35682"/>
                </a:tc>
                <a:tc>
                  <a:txBody>
                    <a:bodyPr/>
                    <a:lstStyle/>
                    <a:p>
                      <a:pPr lvl="0" algn="l">
                        <a:buNone/>
                      </a:pPr>
                      <a:r>
                        <a:rPr lang="en-US" sz="1600" b="0" u="none" strike="noStrike" noProof="0">
                          <a:latin typeface="Times New Roman"/>
                        </a:rPr>
                        <a:t>Recycling Of Wastewater Collected From Automobile Service Station</a:t>
                      </a:r>
                      <a:endParaRPr lang="en-US" sz="1600">
                        <a:latin typeface="Times New Roman"/>
                      </a:endParaRP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https://www.researchgate.net/publication/348755721_Automobile_repair_shops_have_a_negative_impact_on_the_environment</a:t>
                      </a:r>
                      <a:endParaRPr lang="en-US" sz="1600" b="0" i="0" u="none" strike="noStrike" noProof="0">
                        <a:latin typeface="Times New Roman"/>
                      </a:endParaRPr>
                    </a:p>
                  </a:txBody>
                  <a:tcPr marL="71365" marR="71365" marT="35682" marB="35682"/>
                </a:tc>
                <a:extLst>
                  <a:ext uri="{0D108BD9-81ED-4DB2-BD59-A6C34878D82A}">
                    <a16:rowId xmlns:a16="http://schemas.microsoft.com/office/drawing/2014/main" val="1752302550"/>
                  </a:ext>
                </a:extLst>
              </a:tr>
              <a:tr h="1257884">
                <a:tc>
                  <a:txBody>
                    <a:bodyPr/>
                    <a:lstStyle/>
                    <a:p>
                      <a:pPr lvl="0">
                        <a:buNone/>
                      </a:pPr>
                      <a:r>
                        <a:rPr lang="en-US" sz="1600">
                          <a:latin typeface="Times New Roman"/>
                        </a:rPr>
                        <a:t>2020</a:t>
                      </a:r>
                    </a:p>
                  </a:txBody>
                  <a:tcPr marL="71365" marR="71365" marT="35682" marB="35682"/>
                </a:tc>
                <a:tc>
                  <a:txBody>
                    <a:bodyPr/>
                    <a:lstStyle/>
                    <a:p>
                      <a:pPr lvl="0" algn="just">
                        <a:lnSpc>
                          <a:spcPct val="100000"/>
                        </a:lnSpc>
                        <a:spcBef>
                          <a:spcPts val="0"/>
                        </a:spcBef>
                        <a:spcAft>
                          <a:spcPts val="0"/>
                        </a:spcAft>
                        <a:buNone/>
                      </a:pPr>
                      <a:r>
                        <a:rPr lang="en-US" sz="1600" b="0" u="none" strike="noStrike" noProof="0">
                          <a:latin typeface="Times New Roman"/>
                        </a:rPr>
                        <a:t>Nathalia Torres Dutra , Cristiane Pimentel </a:t>
                      </a:r>
                      <a:r>
                        <a:rPr lang="en-US" sz="1600" b="0" u="none" strike="noStrike" noProof="0" err="1">
                          <a:latin typeface="Times New Roman"/>
                        </a:rPr>
                        <a:t>Victório</a:t>
                      </a:r>
                    </a:p>
                    <a:p>
                      <a:pPr lvl="0">
                        <a:buNone/>
                      </a:pPr>
                      <a:endParaRPr lang="en-US" sz="1600">
                        <a:latin typeface="Times New Roman"/>
                      </a:endParaRPr>
                    </a:p>
                  </a:txBody>
                  <a:tcPr marL="71365" marR="71365" marT="35682" marB="35682"/>
                </a:tc>
                <a:tc>
                  <a:txBody>
                    <a:bodyPr/>
                    <a:lstStyle/>
                    <a:p>
                      <a:pPr lvl="0" algn="just">
                        <a:lnSpc>
                          <a:spcPct val="100000"/>
                        </a:lnSpc>
                        <a:spcBef>
                          <a:spcPts val="0"/>
                        </a:spcBef>
                        <a:spcAft>
                          <a:spcPts val="0"/>
                        </a:spcAft>
                        <a:buNone/>
                      </a:pPr>
                      <a:r>
                        <a:rPr lang="en-US" sz="1600" b="0" u="none" strike="noStrike" noProof="0">
                          <a:latin typeface="Times New Roman"/>
                        </a:rPr>
                        <a:t>Automobile repair shops have a negative impact on the environment</a:t>
                      </a:r>
                    </a:p>
                    <a:p>
                      <a:pPr lvl="0">
                        <a:buNone/>
                      </a:pPr>
                      <a:endParaRPr lang="en-US" sz="1600">
                        <a:latin typeface="Times New Roman"/>
                      </a:endParaRPr>
                    </a:p>
                  </a:txBody>
                  <a:tcPr marL="71365" marR="71365" marT="35682" marB="35682"/>
                </a:tc>
                <a:tc>
                  <a:txBody>
                    <a:bodyPr/>
                    <a:lstStyle/>
                    <a:p>
                      <a:pPr lvl="0" algn="l">
                        <a:lnSpc>
                          <a:spcPct val="100000"/>
                        </a:lnSpc>
                        <a:spcBef>
                          <a:spcPts val="0"/>
                        </a:spcBef>
                        <a:spcAft>
                          <a:spcPts val="0"/>
                        </a:spcAft>
                        <a:buNone/>
                      </a:pPr>
                      <a:r>
                        <a:rPr lang="en-US" sz="1600" b="0" u="none" strike="noStrike" noProof="0">
                          <a:latin typeface="Times New Roman"/>
                        </a:rPr>
                        <a:t>https://www.researchgate.net/publication/341787646_Treatment_of_Automobile_Wastewater_by_Electrocoagulation</a:t>
                      </a:r>
                      <a:endParaRPr lang="en-US" sz="1600" b="0" i="0" u="none" strike="noStrike" noProof="0">
                        <a:latin typeface="Times New Roman"/>
                      </a:endParaRPr>
                    </a:p>
                  </a:txBody>
                  <a:tcPr marL="71365" marR="71365" marT="35682" marB="35682"/>
                </a:tc>
                <a:extLst>
                  <a:ext uri="{0D108BD9-81ED-4DB2-BD59-A6C34878D82A}">
                    <a16:rowId xmlns:a16="http://schemas.microsoft.com/office/drawing/2014/main" val="3021580428"/>
                  </a:ext>
                </a:extLst>
              </a:tr>
            </a:tbl>
          </a:graphicData>
        </a:graphic>
      </p:graphicFrame>
    </p:spTree>
    <p:extLst>
      <p:ext uri="{BB962C8B-B14F-4D97-AF65-F5344CB8AC3E}">
        <p14:creationId xmlns:p14="http://schemas.microsoft.com/office/powerpoint/2010/main" val="1658120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Office Theme</vt:lpstr>
      <vt:lpstr>office theme</vt:lpstr>
      <vt:lpstr>A Study On Pollution Caused By Small Scale Automobile  Industries/ Workshops</vt:lpstr>
      <vt:lpstr>Introduction</vt:lpstr>
      <vt:lpstr>PowerPoint Presentation</vt:lpstr>
      <vt:lpstr>Objectives:</vt:lpstr>
      <vt:lpstr>PowerPoint Presentation</vt:lpstr>
      <vt:lpstr>PowerPoint Presentation</vt:lpstr>
      <vt:lpstr>PowerPoint Presentation</vt:lpstr>
      <vt:lpstr>PowerPoint Presentation</vt:lpstr>
      <vt:lpstr>REFERENCES</vt:lpstr>
      <vt:lpstr>A Study On Pollution Caused By Small Scale Automobile  Industries/ Workshops</vt:lpstr>
      <vt:lpstr>PowerPoint Presentation</vt:lpstr>
      <vt:lpstr>Experiments conducted in Lab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2022-08-20T09:58:43Z</dcterms:created>
  <dcterms:modified xsi:type="dcterms:W3CDTF">2022-10-17T13:32:36Z</dcterms:modified>
</cp:coreProperties>
</file>