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al Bold" panose="020B0704020202020204" pitchFamily="34" charset="0"/>
      <p:regular r:id="rId15"/>
      <p:bold r:id="rId16"/>
    </p:embeddedFont>
    <p:embeddedFont>
      <p:font typeface="Canva Sans" panose="020B0604020202020204" charset="0"/>
      <p:regular r:id="rId17"/>
    </p:embeddedFont>
    <p:embeddedFont>
      <p:font typeface="Canva Sans Bold" panose="020B0604020202020204" charset="0"/>
      <p:regular r:id="rId18"/>
    </p:embeddedFont>
    <p:embeddedFont>
      <p:font typeface="Public Sans" panose="020B0604020202020204" charset="0"/>
      <p:regular r:id="rId19"/>
    </p:embeddedFont>
    <p:embeddedFont>
      <p:font typeface="Public Sans Bold" panose="020B0604020202020204" charset="0"/>
      <p:regular r:id="rId20"/>
    </p:embeddedFont>
    <p:embeddedFont>
      <p:font typeface="Times New Roman Bold" panose="02020803070505020304" pitchFamily="18"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1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4.sv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4.sv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4.sv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4.sv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0.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0.svg"/><Relationship Id="rId5" Type="http://schemas.openxmlformats.org/officeDocument/2006/relationships/image" Target="../media/image16.svg"/><Relationship Id="rId15" Type="http://schemas.openxmlformats.org/officeDocument/2006/relationships/image" Target="../media/image12.sv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6.sv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1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1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4.sv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svg"/><Relationship Id="rId7" Type="http://schemas.openxmlformats.org/officeDocument/2006/relationships/image" Target="../media/image1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8.svg"/><Relationship Id="rId5" Type="http://schemas.openxmlformats.org/officeDocument/2006/relationships/image" Target="../media/image6.svg"/><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svg"/><Relationship Id="rId7" Type="http://schemas.openxmlformats.org/officeDocument/2006/relationships/image" Target="../media/image1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8.svg"/><Relationship Id="rId5" Type="http://schemas.openxmlformats.org/officeDocument/2006/relationships/image" Target="../media/image6.svg"/><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4.sv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4.sv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6.sv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625344">
            <a:off x="13385398" y="5812506"/>
            <a:ext cx="3875377" cy="5396094"/>
          </a:xfrm>
          <a:custGeom>
            <a:avLst/>
            <a:gdLst/>
            <a:ahLst/>
            <a:cxnLst/>
            <a:rect l="l" t="t" r="r" b="b"/>
            <a:pathLst>
              <a:path w="3875377" h="5396094">
                <a:moveTo>
                  <a:pt x="0" y="0"/>
                </a:moveTo>
                <a:lnTo>
                  <a:pt x="3875376" y="0"/>
                </a:lnTo>
                <a:lnTo>
                  <a:pt x="3875376" y="5396094"/>
                </a:lnTo>
                <a:lnTo>
                  <a:pt x="0" y="53960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85486">
            <a:off x="9045190" y="7183579"/>
            <a:ext cx="3123399" cy="4149443"/>
          </a:xfrm>
          <a:custGeom>
            <a:avLst/>
            <a:gdLst/>
            <a:ahLst/>
            <a:cxnLst/>
            <a:rect l="l" t="t" r="r" b="b"/>
            <a:pathLst>
              <a:path w="3123399" h="4149443">
                <a:moveTo>
                  <a:pt x="0" y="0"/>
                </a:moveTo>
                <a:lnTo>
                  <a:pt x="3123398" y="0"/>
                </a:lnTo>
                <a:lnTo>
                  <a:pt x="3123398" y="4149442"/>
                </a:lnTo>
                <a:lnTo>
                  <a:pt x="0" y="41494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146079">
            <a:off x="8957516" y="-2968291"/>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7235310" y="4010415"/>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410737" y="8229600"/>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25537">
            <a:off x="1537217" y="8762218"/>
            <a:ext cx="929498" cy="919358"/>
          </a:xfrm>
          <a:custGeom>
            <a:avLst/>
            <a:gdLst/>
            <a:ahLst/>
            <a:cxnLst/>
            <a:rect l="l" t="t" r="r" b="b"/>
            <a:pathLst>
              <a:path w="929498" h="919358">
                <a:moveTo>
                  <a:pt x="0" y="0"/>
                </a:moveTo>
                <a:lnTo>
                  <a:pt x="929498" y="0"/>
                </a:lnTo>
                <a:lnTo>
                  <a:pt x="929498" y="919358"/>
                </a:lnTo>
                <a:lnTo>
                  <a:pt x="0" y="91935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421283">
            <a:off x="16810643" y="4843840"/>
            <a:ext cx="742602" cy="734501"/>
          </a:xfrm>
          <a:custGeom>
            <a:avLst/>
            <a:gdLst/>
            <a:ahLst/>
            <a:cxnLst/>
            <a:rect l="l" t="t" r="r" b="b"/>
            <a:pathLst>
              <a:path w="742602" h="734501">
                <a:moveTo>
                  <a:pt x="0" y="0"/>
                </a:moveTo>
                <a:lnTo>
                  <a:pt x="742602" y="0"/>
                </a:lnTo>
                <a:lnTo>
                  <a:pt x="742602" y="734501"/>
                </a:lnTo>
                <a:lnTo>
                  <a:pt x="0" y="7345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rot="-421283">
            <a:off x="7993782" y="-674323"/>
            <a:ext cx="1769388" cy="1750085"/>
          </a:xfrm>
          <a:custGeom>
            <a:avLst/>
            <a:gdLst/>
            <a:ahLst/>
            <a:cxnLst/>
            <a:rect l="l" t="t" r="r" b="b"/>
            <a:pathLst>
              <a:path w="1769388" h="1750085">
                <a:moveTo>
                  <a:pt x="0" y="0"/>
                </a:moveTo>
                <a:lnTo>
                  <a:pt x="1769387" y="0"/>
                </a:lnTo>
                <a:lnTo>
                  <a:pt x="1769387" y="1750085"/>
                </a:lnTo>
                <a:lnTo>
                  <a:pt x="0" y="175008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2001966" y="4209781"/>
            <a:ext cx="10333337" cy="314833"/>
          </a:xfrm>
          <a:prstGeom prst="rect">
            <a:avLst/>
          </a:prstGeom>
        </p:spPr>
        <p:txBody>
          <a:bodyPr lIns="0" tIns="0" rIns="0" bIns="0" rtlCol="0" anchor="t">
            <a:spAutoFit/>
          </a:bodyPr>
          <a:lstStyle/>
          <a:p>
            <a:pPr marL="0" lvl="0" indent="0" algn="l">
              <a:lnSpc>
                <a:spcPts val="2156"/>
              </a:lnSpc>
              <a:spcBef>
                <a:spcPct val="0"/>
              </a:spcBef>
            </a:pPr>
            <a:r>
              <a:rPr lang="en-US" sz="2800" b="1">
                <a:solidFill>
                  <a:srgbClr val="C13E32"/>
                </a:solidFill>
                <a:latin typeface="Public Sans Bold"/>
                <a:ea typeface="Public Sans Bold"/>
                <a:cs typeface="Public Sans Bold"/>
                <a:sym typeface="Public Sans Bold"/>
              </a:rPr>
              <a:t>DS5110: Introduction to Data Management and Processing</a:t>
            </a:r>
          </a:p>
        </p:txBody>
      </p:sp>
      <p:sp>
        <p:nvSpPr>
          <p:cNvPr id="11" name="TextBox 11"/>
          <p:cNvSpPr txBox="1"/>
          <p:nvPr/>
        </p:nvSpPr>
        <p:spPr>
          <a:xfrm>
            <a:off x="2001966" y="2414953"/>
            <a:ext cx="11154094" cy="1350645"/>
          </a:xfrm>
          <a:prstGeom prst="rect">
            <a:avLst/>
          </a:prstGeom>
        </p:spPr>
        <p:txBody>
          <a:bodyPr lIns="0" tIns="0" rIns="0" bIns="0" rtlCol="0" anchor="t">
            <a:spAutoFit/>
          </a:bodyPr>
          <a:lstStyle/>
          <a:p>
            <a:pPr algn="l">
              <a:lnSpc>
                <a:spcPts val="4800"/>
              </a:lnSpc>
            </a:pPr>
            <a:r>
              <a:rPr lang="en-US" sz="4800" b="1">
                <a:solidFill>
                  <a:srgbClr val="D33439"/>
                </a:solidFill>
                <a:latin typeface="Times New Roman Bold"/>
                <a:ea typeface="Times New Roman Bold"/>
                <a:cs typeface="Times New Roman Bold"/>
                <a:sym typeface="Times New Roman Bold"/>
              </a:rPr>
              <a:t>Health Care Management System</a:t>
            </a:r>
          </a:p>
          <a:p>
            <a:pPr algn="l">
              <a:lnSpc>
                <a:spcPts val="4800"/>
              </a:lnSpc>
            </a:pPr>
            <a:endParaRPr lang="en-US" sz="4800" b="1">
              <a:solidFill>
                <a:srgbClr val="D33439"/>
              </a:solidFill>
              <a:latin typeface="Times New Roman Bold"/>
              <a:ea typeface="Times New Roman Bold"/>
              <a:cs typeface="Times New Roman Bold"/>
              <a:sym typeface="Times New Roman Bold"/>
            </a:endParaRPr>
          </a:p>
        </p:txBody>
      </p:sp>
      <p:sp>
        <p:nvSpPr>
          <p:cNvPr id="12" name="Freeform 12"/>
          <p:cNvSpPr/>
          <p:nvPr/>
        </p:nvSpPr>
        <p:spPr>
          <a:xfrm>
            <a:off x="859116" y="513021"/>
            <a:ext cx="613522" cy="902238"/>
          </a:xfrm>
          <a:custGeom>
            <a:avLst/>
            <a:gdLst/>
            <a:ahLst/>
            <a:cxnLst/>
            <a:rect l="l" t="t" r="r" b="b"/>
            <a:pathLst>
              <a:path w="613522" h="902238">
                <a:moveTo>
                  <a:pt x="0" y="0"/>
                </a:moveTo>
                <a:lnTo>
                  <a:pt x="613522" y="0"/>
                </a:lnTo>
                <a:lnTo>
                  <a:pt x="613522" y="902238"/>
                </a:lnTo>
                <a:lnTo>
                  <a:pt x="0" y="90223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p:cNvSpPr txBox="1"/>
          <p:nvPr/>
        </p:nvSpPr>
        <p:spPr>
          <a:xfrm>
            <a:off x="540948" y="1491474"/>
            <a:ext cx="1249859" cy="358775"/>
          </a:xfrm>
          <a:prstGeom prst="rect">
            <a:avLst/>
          </a:prstGeom>
        </p:spPr>
        <p:txBody>
          <a:bodyPr lIns="0" tIns="0" rIns="0" bIns="0" rtlCol="0" anchor="t">
            <a:spAutoFit/>
          </a:bodyPr>
          <a:lstStyle/>
          <a:p>
            <a:pPr algn="ctr">
              <a:lnSpc>
                <a:spcPts val="2800"/>
              </a:lnSpc>
              <a:spcBef>
                <a:spcPct val="0"/>
              </a:spcBef>
            </a:pPr>
            <a:r>
              <a:rPr lang="en-US" sz="2000" spc="-164">
                <a:solidFill>
                  <a:srgbClr val="B32711"/>
                </a:solidFill>
                <a:latin typeface="Public Sans"/>
                <a:ea typeface="Public Sans"/>
                <a:cs typeface="Public Sans"/>
                <a:sym typeface="Public Sans"/>
              </a:rPr>
              <a:t>(Blood Bank)</a:t>
            </a:r>
          </a:p>
        </p:txBody>
      </p:sp>
      <p:sp>
        <p:nvSpPr>
          <p:cNvPr id="14" name="TextBox 14"/>
          <p:cNvSpPr txBox="1"/>
          <p:nvPr/>
        </p:nvSpPr>
        <p:spPr>
          <a:xfrm>
            <a:off x="2001966" y="6147992"/>
            <a:ext cx="7773976" cy="1292225"/>
          </a:xfrm>
          <a:prstGeom prst="rect">
            <a:avLst/>
          </a:prstGeom>
        </p:spPr>
        <p:txBody>
          <a:bodyPr lIns="0" tIns="0" rIns="0" bIns="0" rtlCol="0" anchor="t">
            <a:spAutoFit/>
          </a:bodyPr>
          <a:lstStyle/>
          <a:p>
            <a:pPr algn="l">
              <a:lnSpc>
                <a:spcPts val="3400"/>
              </a:lnSpc>
            </a:pPr>
            <a:r>
              <a:rPr lang="en-US" sz="2500">
                <a:solidFill>
                  <a:srgbClr val="B32711"/>
                </a:solidFill>
                <a:latin typeface="Public Sans"/>
                <a:ea typeface="Public Sans"/>
                <a:cs typeface="Public Sans"/>
                <a:sym typeface="Public Sans"/>
              </a:rPr>
              <a:t>Naga Pavithra Lagisetty</a:t>
            </a:r>
          </a:p>
          <a:p>
            <a:pPr algn="l">
              <a:lnSpc>
                <a:spcPts val="3400"/>
              </a:lnSpc>
            </a:pPr>
            <a:r>
              <a:rPr lang="en-US" sz="2500">
                <a:solidFill>
                  <a:srgbClr val="B32711"/>
                </a:solidFill>
                <a:latin typeface="Public Sans"/>
                <a:ea typeface="Public Sans"/>
                <a:cs typeface="Public Sans"/>
                <a:sym typeface="Public Sans"/>
              </a:rPr>
              <a:t>Vinisha Sunkara</a:t>
            </a:r>
          </a:p>
          <a:p>
            <a:pPr marL="0" lvl="0" indent="0" algn="l">
              <a:lnSpc>
                <a:spcPts val="3400"/>
              </a:lnSpc>
            </a:pPr>
            <a:r>
              <a:rPr lang="en-US" sz="2500">
                <a:solidFill>
                  <a:srgbClr val="B32711"/>
                </a:solidFill>
                <a:latin typeface="Public Sans"/>
                <a:ea typeface="Public Sans"/>
                <a:cs typeface="Public Sans"/>
                <a:sym typeface="Public Sans"/>
              </a:rPr>
              <a:t>Roshitha Tiruveedhula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a:extLst>
            <a:ext uri="{FF2B5EF4-FFF2-40B4-BE49-F238E27FC236}">
              <a16:creationId xmlns:a16="http://schemas.microsoft.com/office/drawing/2014/main" id="{A584626B-A45C-3076-0CFD-4B51F6CFD2F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76F1724-62CC-BA25-30A3-F6BB8CDAADD1}"/>
              </a:ext>
            </a:extLst>
          </p:cNvPr>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56C338F-F5DC-9AA9-0845-21AA01C35BD8}"/>
              </a:ext>
            </a:extLst>
          </p:cNvPr>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7BA90E6C-5075-F91B-575E-58BDB016833D}"/>
              </a:ext>
            </a:extLst>
          </p:cNvPr>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3EF6E589-EE29-841B-5CD0-529242112492}"/>
              </a:ext>
            </a:extLst>
          </p:cNvPr>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C80AB908-C9E0-2542-F2FE-8635D874E12F}"/>
              </a:ext>
            </a:extLst>
          </p:cNvPr>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C30A7430-E6B4-F0A5-831D-6FC90BDFF401}"/>
              </a:ext>
            </a:extLst>
          </p:cNvPr>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FF2B5EF4-FFF2-40B4-BE49-F238E27FC236}">
                <a16:creationId xmlns:a16="http://schemas.microsoft.com/office/drawing/2014/main" id="{233BB49B-E86C-BD90-A996-F12C47B16831}"/>
              </a:ext>
            </a:extLst>
          </p:cNvPr>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a:extLst>
              <a:ext uri="{FF2B5EF4-FFF2-40B4-BE49-F238E27FC236}">
                <a16:creationId xmlns:a16="http://schemas.microsoft.com/office/drawing/2014/main" id="{E46696EA-C654-DCE8-4EBF-38CAEAD4B045}"/>
              </a:ext>
            </a:extLst>
          </p:cNvPr>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a:extLst>
              <a:ext uri="{FF2B5EF4-FFF2-40B4-BE49-F238E27FC236}">
                <a16:creationId xmlns:a16="http://schemas.microsoft.com/office/drawing/2014/main" id="{C9127563-D6A0-6343-A46F-73FA22DE047C}"/>
              </a:ext>
            </a:extLst>
          </p:cNvPr>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a:extLst>
              <a:ext uri="{FF2B5EF4-FFF2-40B4-BE49-F238E27FC236}">
                <a16:creationId xmlns:a16="http://schemas.microsoft.com/office/drawing/2014/main" id="{4965FBC8-7628-DC8D-72A4-DE88C4EB3569}"/>
              </a:ext>
            </a:extLst>
          </p:cNvPr>
          <p:cNvSpPr txBox="1"/>
          <p:nvPr/>
        </p:nvSpPr>
        <p:spPr>
          <a:xfrm>
            <a:off x="1977501" y="2059117"/>
            <a:ext cx="14332998" cy="1468094"/>
          </a:xfrm>
          <a:prstGeom prst="rect">
            <a:avLst/>
          </a:prstGeom>
        </p:spPr>
        <p:txBody>
          <a:bodyPr lIns="0" tIns="0" rIns="0" bIns="0" rtlCol="0" anchor="t">
            <a:spAutoFit/>
          </a:bodyPr>
          <a:lstStyle/>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p:txBody>
      </p:sp>
      <p:sp>
        <p:nvSpPr>
          <p:cNvPr id="12" name="Freeform 12">
            <a:extLst>
              <a:ext uri="{FF2B5EF4-FFF2-40B4-BE49-F238E27FC236}">
                <a16:creationId xmlns:a16="http://schemas.microsoft.com/office/drawing/2014/main" id="{4BD02F86-F176-E965-B579-B21627FF5680}"/>
              </a:ext>
            </a:extLst>
          </p:cNvPr>
          <p:cNvSpPr/>
          <p:nvPr/>
        </p:nvSpPr>
        <p:spPr>
          <a:xfrm>
            <a:off x="16894254" y="8423589"/>
            <a:ext cx="730092" cy="1051179"/>
          </a:xfrm>
          <a:custGeom>
            <a:avLst/>
            <a:gdLst/>
            <a:ahLst/>
            <a:cxnLst/>
            <a:rect l="l" t="t" r="r" b="b"/>
            <a:pathLst>
              <a:path w="730092" h="1051179">
                <a:moveTo>
                  <a:pt x="0" y="0"/>
                </a:moveTo>
                <a:lnTo>
                  <a:pt x="730092" y="0"/>
                </a:lnTo>
                <a:lnTo>
                  <a:pt x="730092" y="1051179"/>
                </a:lnTo>
                <a:lnTo>
                  <a:pt x="0" y="10511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9B86E6D4-4DC9-AB04-899A-1B3958FDEF5A}"/>
              </a:ext>
            </a:extLst>
          </p:cNvPr>
          <p:cNvSpPr/>
          <p:nvPr/>
        </p:nvSpPr>
        <p:spPr>
          <a:xfrm rot="-865442">
            <a:off x="15420223" y="700042"/>
            <a:ext cx="662850" cy="851793"/>
          </a:xfrm>
          <a:custGeom>
            <a:avLst/>
            <a:gdLst/>
            <a:ahLst/>
            <a:cxnLst/>
            <a:rect l="l" t="t" r="r" b="b"/>
            <a:pathLst>
              <a:path w="662850" h="851793">
                <a:moveTo>
                  <a:pt x="0" y="0"/>
                </a:moveTo>
                <a:lnTo>
                  <a:pt x="662850" y="0"/>
                </a:lnTo>
                <a:lnTo>
                  <a:pt x="662850" y="851793"/>
                </a:lnTo>
                <a:lnTo>
                  <a:pt x="0" y="85179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a:extLst>
              <a:ext uri="{FF2B5EF4-FFF2-40B4-BE49-F238E27FC236}">
                <a16:creationId xmlns:a16="http://schemas.microsoft.com/office/drawing/2014/main" id="{56EC4801-C5B3-F3DC-E6CD-E0B811D7E2BB}"/>
              </a:ext>
            </a:extLst>
          </p:cNvPr>
          <p:cNvSpPr txBox="1"/>
          <p:nvPr/>
        </p:nvSpPr>
        <p:spPr>
          <a:xfrm>
            <a:off x="3810434" y="1071325"/>
            <a:ext cx="10667133" cy="615553"/>
          </a:xfrm>
          <a:prstGeom prst="rect">
            <a:avLst/>
          </a:prstGeom>
        </p:spPr>
        <p:txBody>
          <a:bodyPr lIns="0" tIns="0" rIns="0" bIns="0" rtlCol="0" anchor="t">
            <a:spAutoFit/>
          </a:bodyPr>
          <a:lstStyle/>
          <a:p>
            <a:pPr algn="ctr">
              <a:lnSpc>
                <a:spcPts val="4800"/>
              </a:lnSpc>
            </a:pPr>
            <a:r>
              <a:rPr lang="en-US" sz="4800" b="1" dirty="0">
                <a:solidFill>
                  <a:srgbClr val="B32711"/>
                </a:solidFill>
                <a:latin typeface="Arial Bold"/>
                <a:ea typeface="Arial Bold"/>
                <a:cs typeface="Arial Bold"/>
                <a:sym typeface="Arial Bold"/>
              </a:rPr>
              <a:t>Results</a:t>
            </a:r>
          </a:p>
        </p:txBody>
      </p:sp>
      <p:pic>
        <p:nvPicPr>
          <p:cNvPr id="16" name="Picture 15">
            <a:extLst>
              <a:ext uri="{FF2B5EF4-FFF2-40B4-BE49-F238E27FC236}">
                <a16:creationId xmlns:a16="http://schemas.microsoft.com/office/drawing/2014/main" id="{B0561DA2-840C-D85E-CACD-F7ABF105AD30}"/>
              </a:ext>
            </a:extLst>
          </p:cNvPr>
          <p:cNvPicPr>
            <a:picLocks noChangeAspect="1"/>
          </p:cNvPicPr>
          <p:nvPr/>
        </p:nvPicPr>
        <p:blipFill>
          <a:blip r:embed="rId14"/>
          <a:stretch>
            <a:fillRect/>
          </a:stretch>
        </p:blipFill>
        <p:spPr>
          <a:xfrm>
            <a:off x="356899" y="1941915"/>
            <a:ext cx="17709210" cy="8916644"/>
          </a:xfrm>
          <a:prstGeom prst="rect">
            <a:avLst/>
          </a:prstGeom>
        </p:spPr>
      </p:pic>
    </p:spTree>
    <p:extLst>
      <p:ext uri="{BB962C8B-B14F-4D97-AF65-F5344CB8AC3E}">
        <p14:creationId xmlns:p14="http://schemas.microsoft.com/office/powerpoint/2010/main" val="243918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a:extLst>
            <a:ext uri="{FF2B5EF4-FFF2-40B4-BE49-F238E27FC236}">
              <a16:creationId xmlns:a16="http://schemas.microsoft.com/office/drawing/2014/main" id="{E1597626-3C4C-7C03-9175-BEFD9F36C6B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614B3B-DB14-4206-6903-BF775CB06CFE}"/>
              </a:ext>
            </a:extLst>
          </p:cNvPr>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F92A6D2-94E7-61F9-6400-1834DF91D9BE}"/>
              </a:ext>
            </a:extLst>
          </p:cNvPr>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C6CAEFED-6220-A4DB-B8AA-FD01308DB679}"/>
              </a:ext>
            </a:extLst>
          </p:cNvPr>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7860DEBE-F55C-B041-2DD2-8F876490C42F}"/>
              </a:ext>
            </a:extLst>
          </p:cNvPr>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90A03F85-E06B-1D24-F6B6-C056D7A6EDEC}"/>
              </a:ext>
            </a:extLst>
          </p:cNvPr>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0EBB4125-9967-375B-13C6-16525678D249}"/>
              </a:ext>
            </a:extLst>
          </p:cNvPr>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FF2B5EF4-FFF2-40B4-BE49-F238E27FC236}">
                <a16:creationId xmlns:a16="http://schemas.microsoft.com/office/drawing/2014/main" id="{1C80CFF5-5607-20C7-2271-75A447B07AD9}"/>
              </a:ext>
            </a:extLst>
          </p:cNvPr>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a:extLst>
              <a:ext uri="{FF2B5EF4-FFF2-40B4-BE49-F238E27FC236}">
                <a16:creationId xmlns:a16="http://schemas.microsoft.com/office/drawing/2014/main" id="{741D593D-C5D0-9729-31A7-8F3177CE31DE}"/>
              </a:ext>
            </a:extLst>
          </p:cNvPr>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a:extLst>
              <a:ext uri="{FF2B5EF4-FFF2-40B4-BE49-F238E27FC236}">
                <a16:creationId xmlns:a16="http://schemas.microsoft.com/office/drawing/2014/main" id="{D0DA25F1-6FFB-F78D-54B0-F91A8DADCB4A}"/>
              </a:ext>
            </a:extLst>
          </p:cNvPr>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a:extLst>
              <a:ext uri="{FF2B5EF4-FFF2-40B4-BE49-F238E27FC236}">
                <a16:creationId xmlns:a16="http://schemas.microsoft.com/office/drawing/2014/main" id="{C3604A80-8BCB-37A8-3510-474C6EB9E8CC}"/>
              </a:ext>
            </a:extLst>
          </p:cNvPr>
          <p:cNvSpPr txBox="1"/>
          <p:nvPr/>
        </p:nvSpPr>
        <p:spPr>
          <a:xfrm>
            <a:off x="1977501" y="2059117"/>
            <a:ext cx="14332998" cy="1468094"/>
          </a:xfrm>
          <a:prstGeom prst="rect">
            <a:avLst/>
          </a:prstGeom>
        </p:spPr>
        <p:txBody>
          <a:bodyPr lIns="0" tIns="0" rIns="0" bIns="0" rtlCol="0" anchor="t">
            <a:spAutoFit/>
          </a:bodyPr>
          <a:lstStyle/>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p:txBody>
      </p:sp>
      <p:sp>
        <p:nvSpPr>
          <p:cNvPr id="12" name="Freeform 12">
            <a:extLst>
              <a:ext uri="{FF2B5EF4-FFF2-40B4-BE49-F238E27FC236}">
                <a16:creationId xmlns:a16="http://schemas.microsoft.com/office/drawing/2014/main" id="{04A6AEB5-B2D7-CA41-F1FD-8797A0BC8A57}"/>
              </a:ext>
            </a:extLst>
          </p:cNvPr>
          <p:cNvSpPr/>
          <p:nvPr/>
        </p:nvSpPr>
        <p:spPr>
          <a:xfrm>
            <a:off x="16894254" y="8423589"/>
            <a:ext cx="730092" cy="1051179"/>
          </a:xfrm>
          <a:custGeom>
            <a:avLst/>
            <a:gdLst/>
            <a:ahLst/>
            <a:cxnLst/>
            <a:rect l="l" t="t" r="r" b="b"/>
            <a:pathLst>
              <a:path w="730092" h="1051179">
                <a:moveTo>
                  <a:pt x="0" y="0"/>
                </a:moveTo>
                <a:lnTo>
                  <a:pt x="730092" y="0"/>
                </a:lnTo>
                <a:lnTo>
                  <a:pt x="730092" y="1051179"/>
                </a:lnTo>
                <a:lnTo>
                  <a:pt x="0" y="10511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6874D07C-A393-C60F-DE14-C347EA0F366F}"/>
              </a:ext>
            </a:extLst>
          </p:cNvPr>
          <p:cNvSpPr/>
          <p:nvPr/>
        </p:nvSpPr>
        <p:spPr>
          <a:xfrm rot="-865442">
            <a:off x="15420223" y="700042"/>
            <a:ext cx="662850" cy="851793"/>
          </a:xfrm>
          <a:custGeom>
            <a:avLst/>
            <a:gdLst/>
            <a:ahLst/>
            <a:cxnLst/>
            <a:rect l="l" t="t" r="r" b="b"/>
            <a:pathLst>
              <a:path w="662850" h="851793">
                <a:moveTo>
                  <a:pt x="0" y="0"/>
                </a:moveTo>
                <a:lnTo>
                  <a:pt x="662850" y="0"/>
                </a:lnTo>
                <a:lnTo>
                  <a:pt x="662850" y="851793"/>
                </a:lnTo>
                <a:lnTo>
                  <a:pt x="0" y="85179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a:extLst>
              <a:ext uri="{FF2B5EF4-FFF2-40B4-BE49-F238E27FC236}">
                <a16:creationId xmlns:a16="http://schemas.microsoft.com/office/drawing/2014/main" id="{D0725DBE-AE8C-AEBB-8404-ED7D9DA58CFA}"/>
              </a:ext>
            </a:extLst>
          </p:cNvPr>
          <p:cNvSpPr txBox="1"/>
          <p:nvPr/>
        </p:nvSpPr>
        <p:spPr>
          <a:xfrm>
            <a:off x="3810434" y="1071325"/>
            <a:ext cx="10667133" cy="615553"/>
          </a:xfrm>
          <a:prstGeom prst="rect">
            <a:avLst/>
          </a:prstGeom>
        </p:spPr>
        <p:txBody>
          <a:bodyPr lIns="0" tIns="0" rIns="0" bIns="0" rtlCol="0" anchor="t">
            <a:spAutoFit/>
          </a:bodyPr>
          <a:lstStyle/>
          <a:p>
            <a:pPr algn="ctr">
              <a:lnSpc>
                <a:spcPts val="4800"/>
              </a:lnSpc>
            </a:pPr>
            <a:r>
              <a:rPr lang="en-US" sz="4800" b="1" dirty="0">
                <a:solidFill>
                  <a:srgbClr val="B32711"/>
                </a:solidFill>
                <a:latin typeface="Arial Bold"/>
                <a:ea typeface="Arial Bold"/>
                <a:cs typeface="Arial Bold"/>
                <a:sym typeface="Arial Bold"/>
              </a:rPr>
              <a:t>Results</a:t>
            </a:r>
          </a:p>
        </p:txBody>
      </p:sp>
      <p:pic>
        <p:nvPicPr>
          <p:cNvPr id="16" name="Picture 15">
            <a:extLst>
              <a:ext uri="{FF2B5EF4-FFF2-40B4-BE49-F238E27FC236}">
                <a16:creationId xmlns:a16="http://schemas.microsoft.com/office/drawing/2014/main" id="{37191BA6-9268-219F-9103-6E4F8E6DDBFE}"/>
              </a:ext>
            </a:extLst>
          </p:cNvPr>
          <p:cNvPicPr>
            <a:picLocks noChangeAspect="1"/>
          </p:cNvPicPr>
          <p:nvPr/>
        </p:nvPicPr>
        <p:blipFill>
          <a:blip r:embed="rId14"/>
          <a:stretch>
            <a:fillRect/>
          </a:stretch>
        </p:blipFill>
        <p:spPr>
          <a:xfrm>
            <a:off x="0" y="2338134"/>
            <a:ext cx="18059400" cy="7897327"/>
          </a:xfrm>
          <a:prstGeom prst="rect">
            <a:avLst/>
          </a:prstGeom>
        </p:spPr>
      </p:pic>
    </p:spTree>
    <p:extLst>
      <p:ext uri="{BB962C8B-B14F-4D97-AF65-F5344CB8AC3E}">
        <p14:creationId xmlns:p14="http://schemas.microsoft.com/office/powerpoint/2010/main" val="177736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a:extLst>
            <a:ext uri="{FF2B5EF4-FFF2-40B4-BE49-F238E27FC236}">
              <a16:creationId xmlns:a16="http://schemas.microsoft.com/office/drawing/2014/main" id="{A53E53A8-4A2A-413D-D4B7-C4279843970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902C0D4-480B-F10E-B935-07143D6A004A}"/>
              </a:ext>
            </a:extLst>
          </p:cNvPr>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78C8362-CA08-B78F-7308-9657671C49F5}"/>
              </a:ext>
            </a:extLst>
          </p:cNvPr>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3F8EF871-4196-D988-E340-BA4938B69534}"/>
              </a:ext>
            </a:extLst>
          </p:cNvPr>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615885E3-C6F5-B062-40F0-802C9841F441}"/>
              </a:ext>
            </a:extLst>
          </p:cNvPr>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D0E30885-55B3-E7F9-81F8-904C2F2E1921}"/>
              </a:ext>
            </a:extLst>
          </p:cNvPr>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E9E9B126-904B-34C3-0817-29C593A6032E}"/>
              </a:ext>
            </a:extLst>
          </p:cNvPr>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FF2B5EF4-FFF2-40B4-BE49-F238E27FC236}">
                <a16:creationId xmlns:a16="http://schemas.microsoft.com/office/drawing/2014/main" id="{AFE6AC51-926A-0BAB-8D11-BBC2C16A1A04}"/>
              </a:ext>
            </a:extLst>
          </p:cNvPr>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a:extLst>
              <a:ext uri="{FF2B5EF4-FFF2-40B4-BE49-F238E27FC236}">
                <a16:creationId xmlns:a16="http://schemas.microsoft.com/office/drawing/2014/main" id="{925C9963-7144-2724-344B-CC5D56CEA898}"/>
              </a:ext>
            </a:extLst>
          </p:cNvPr>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a:extLst>
              <a:ext uri="{FF2B5EF4-FFF2-40B4-BE49-F238E27FC236}">
                <a16:creationId xmlns:a16="http://schemas.microsoft.com/office/drawing/2014/main" id="{C694F02A-2CCA-A8D2-087B-EAEC53F5894C}"/>
              </a:ext>
            </a:extLst>
          </p:cNvPr>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a:extLst>
              <a:ext uri="{FF2B5EF4-FFF2-40B4-BE49-F238E27FC236}">
                <a16:creationId xmlns:a16="http://schemas.microsoft.com/office/drawing/2014/main" id="{7874B107-D1C5-94E7-5FB6-C99B727A7458}"/>
              </a:ext>
            </a:extLst>
          </p:cNvPr>
          <p:cNvSpPr txBox="1"/>
          <p:nvPr/>
        </p:nvSpPr>
        <p:spPr>
          <a:xfrm>
            <a:off x="1977501" y="2059117"/>
            <a:ext cx="14332998" cy="1468094"/>
          </a:xfrm>
          <a:prstGeom prst="rect">
            <a:avLst/>
          </a:prstGeom>
        </p:spPr>
        <p:txBody>
          <a:bodyPr lIns="0" tIns="0" rIns="0" bIns="0" rtlCol="0" anchor="t">
            <a:spAutoFit/>
          </a:bodyPr>
          <a:lstStyle/>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p:txBody>
      </p:sp>
      <p:sp>
        <p:nvSpPr>
          <p:cNvPr id="12" name="Freeform 12">
            <a:extLst>
              <a:ext uri="{FF2B5EF4-FFF2-40B4-BE49-F238E27FC236}">
                <a16:creationId xmlns:a16="http://schemas.microsoft.com/office/drawing/2014/main" id="{74FD9226-9415-1CA5-7F74-E204B4039913}"/>
              </a:ext>
            </a:extLst>
          </p:cNvPr>
          <p:cNvSpPr/>
          <p:nvPr/>
        </p:nvSpPr>
        <p:spPr>
          <a:xfrm>
            <a:off x="16894254" y="8423589"/>
            <a:ext cx="730092" cy="1051179"/>
          </a:xfrm>
          <a:custGeom>
            <a:avLst/>
            <a:gdLst/>
            <a:ahLst/>
            <a:cxnLst/>
            <a:rect l="l" t="t" r="r" b="b"/>
            <a:pathLst>
              <a:path w="730092" h="1051179">
                <a:moveTo>
                  <a:pt x="0" y="0"/>
                </a:moveTo>
                <a:lnTo>
                  <a:pt x="730092" y="0"/>
                </a:lnTo>
                <a:lnTo>
                  <a:pt x="730092" y="1051179"/>
                </a:lnTo>
                <a:lnTo>
                  <a:pt x="0" y="10511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9198CA4A-A80D-3E5C-C717-D87FF3F8A264}"/>
              </a:ext>
            </a:extLst>
          </p:cNvPr>
          <p:cNvSpPr/>
          <p:nvPr/>
        </p:nvSpPr>
        <p:spPr>
          <a:xfrm rot="-865442">
            <a:off x="15420223" y="700042"/>
            <a:ext cx="662850" cy="851793"/>
          </a:xfrm>
          <a:custGeom>
            <a:avLst/>
            <a:gdLst/>
            <a:ahLst/>
            <a:cxnLst/>
            <a:rect l="l" t="t" r="r" b="b"/>
            <a:pathLst>
              <a:path w="662850" h="851793">
                <a:moveTo>
                  <a:pt x="0" y="0"/>
                </a:moveTo>
                <a:lnTo>
                  <a:pt x="662850" y="0"/>
                </a:lnTo>
                <a:lnTo>
                  <a:pt x="662850" y="851793"/>
                </a:lnTo>
                <a:lnTo>
                  <a:pt x="0" y="85179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a:extLst>
              <a:ext uri="{FF2B5EF4-FFF2-40B4-BE49-F238E27FC236}">
                <a16:creationId xmlns:a16="http://schemas.microsoft.com/office/drawing/2014/main" id="{6EE600CB-78E1-99C0-F478-58E894EF356F}"/>
              </a:ext>
            </a:extLst>
          </p:cNvPr>
          <p:cNvSpPr txBox="1"/>
          <p:nvPr/>
        </p:nvSpPr>
        <p:spPr>
          <a:xfrm>
            <a:off x="3810434" y="1071325"/>
            <a:ext cx="10667133" cy="615553"/>
          </a:xfrm>
          <a:prstGeom prst="rect">
            <a:avLst/>
          </a:prstGeom>
        </p:spPr>
        <p:txBody>
          <a:bodyPr lIns="0" tIns="0" rIns="0" bIns="0" rtlCol="0" anchor="t">
            <a:spAutoFit/>
          </a:bodyPr>
          <a:lstStyle/>
          <a:p>
            <a:pPr algn="ctr">
              <a:lnSpc>
                <a:spcPts val="4800"/>
              </a:lnSpc>
            </a:pPr>
            <a:r>
              <a:rPr lang="en-US" sz="4800" b="1" dirty="0">
                <a:solidFill>
                  <a:srgbClr val="B32711"/>
                </a:solidFill>
                <a:latin typeface="Arial Bold"/>
                <a:ea typeface="Arial Bold"/>
                <a:cs typeface="Arial Bold"/>
                <a:sym typeface="Arial Bold"/>
              </a:rPr>
              <a:t>Results</a:t>
            </a:r>
          </a:p>
        </p:txBody>
      </p:sp>
      <p:pic>
        <p:nvPicPr>
          <p:cNvPr id="16" name="Picture 15">
            <a:extLst>
              <a:ext uri="{FF2B5EF4-FFF2-40B4-BE49-F238E27FC236}">
                <a16:creationId xmlns:a16="http://schemas.microsoft.com/office/drawing/2014/main" id="{0831A0A0-62C0-62E2-1731-3809957A98C8}"/>
              </a:ext>
            </a:extLst>
          </p:cNvPr>
          <p:cNvPicPr>
            <a:picLocks noChangeAspect="1"/>
          </p:cNvPicPr>
          <p:nvPr/>
        </p:nvPicPr>
        <p:blipFill>
          <a:blip r:embed="rId14"/>
          <a:stretch>
            <a:fillRect/>
          </a:stretch>
        </p:blipFill>
        <p:spPr>
          <a:xfrm>
            <a:off x="3487" y="2309417"/>
            <a:ext cx="18281026" cy="5668166"/>
          </a:xfrm>
          <a:prstGeom prst="rect">
            <a:avLst/>
          </a:prstGeom>
        </p:spPr>
      </p:pic>
    </p:spTree>
    <p:extLst>
      <p:ext uri="{BB962C8B-B14F-4D97-AF65-F5344CB8AC3E}">
        <p14:creationId xmlns:p14="http://schemas.microsoft.com/office/powerpoint/2010/main" val="39115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a:extLst>
            <a:ext uri="{FF2B5EF4-FFF2-40B4-BE49-F238E27FC236}">
              <a16:creationId xmlns:a16="http://schemas.microsoft.com/office/drawing/2014/main" id="{E399A5E2-C0E9-CA3D-8B35-F5B2184645A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F20ECDA-67EB-EC1B-3C08-9BF832AA5923}"/>
              </a:ext>
            </a:extLst>
          </p:cNvPr>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725422FE-A11D-C66C-0B45-8B2240B170E5}"/>
              </a:ext>
            </a:extLst>
          </p:cNvPr>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8AFC31C4-E164-1813-2D89-77FDCE057D99}"/>
              </a:ext>
            </a:extLst>
          </p:cNvPr>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B4F21E81-0F62-4983-CF2F-554851283F6A}"/>
              </a:ext>
            </a:extLst>
          </p:cNvPr>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507D7F79-44E4-4FA6-50F0-C9EDBCEC677B}"/>
              </a:ext>
            </a:extLst>
          </p:cNvPr>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2A3E6DAE-18B5-21BB-A7F8-8575E6311B71}"/>
              </a:ext>
            </a:extLst>
          </p:cNvPr>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FF2B5EF4-FFF2-40B4-BE49-F238E27FC236}">
                <a16:creationId xmlns:a16="http://schemas.microsoft.com/office/drawing/2014/main" id="{DFF362A0-19EB-47F1-30E5-E0E35EA3855A}"/>
              </a:ext>
            </a:extLst>
          </p:cNvPr>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a:extLst>
              <a:ext uri="{FF2B5EF4-FFF2-40B4-BE49-F238E27FC236}">
                <a16:creationId xmlns:a16="http://schemas.microsoft.com/office/drawing/2014/main" id="{EDF1A4E2-05A7-39A5-9F78-DEAEDF520F9D}"/>
              </a:ext>
            </a:extLst>
          </p:cNvPr>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a:extLst>
              <a:ext uri="{FF2B5EF4-FFF2-40B4-BE49-F238E27FC236}">
                <a16:creationId xmlns:a16="http://schemas.microsoft.com/office/drawing/2014/main" id="{91C311F4-853A-F81F-D981-0A7D733CEE65}"/>
              </a:ext>
            </a:extLst>
          </p:cNvPr>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a:extLst>
              <a:ext uri="{FF2B5EF4-FFF2-40B4-BE49-F238E27FC236}">
                <a16:creationId xmlns:a16="http://schemas.microsoft.com/office/drawing/2014/main" id="{A874AB05-CB1E-CF5D-10BE-1E2E047C1A7C}"/>
              </a:ext>
            </a:extLst>
          </p:cNvPr>
          <p:cNvSpPr txBox="1"/>
          <p:nvPr/>
        </p:nvSpPr>
        <p:spPr>
          <a:xfrm>
            <a:off x="1977501" y="2059117"/>
            <a:ext cx="14332998" cy="1468094"/>
          </a:xfrm>
          <a:prstGeom prst="rect">
            <a:avLst/>
          </a:prstGeom>
        </p:spPr>
        <p:txBody>
          <a:bodyPr lIns="0" tIns="0" rIns="0" bIns="0" rtlCol="0" anchor="t">
            <a:spAutoFit/>
          </a:bodyPr>
          <a:lstStyle/>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p:txBody>
      </p:sp>
      <p:sp>
        <p:nvSpPr>
          <p:cNvPr id="12" name="Freeform 12">
            <a:extLst>
              <a:ext uri="{FF2B5EF4-FFF2-40B4-BE49-F238E27FC236}">
                <a16:creationId xmlns:a16="http://schemas.microsoft.com/office/drawing/2014/main" id="{A397E68C-6351-D9AD-EE60-C38488AA254D}"/>
              </a:ext>
            </a:extLst>
          </p:cNvPr>
          <p:cNvSpPr/>
          <p:nvPr/>
        </p:nvSpPr>
        <p:spPr>
          <a:xfrm>
            <a:off x="16894254" y="8423589"/>
            <a:ext cx="730092" cy="1051179"/>
          </a:xfrm>
          <a:custGeom>
            <a:avLst/>
            <a:gdLst/>
            <a:ahLst/>
            <a:cxnLst/>
            <a:rect l="l" t="t" r="r" b="b"/>
            <a:pathLst>
              <a:path w="730092" h="1051179">
                <a:moveTo>
                  <a:pt x="0" y="0"/>
                </a:moveTo>
                <a:lnTo>
                  <a:pt x="730092" y="0"/>
                </a:lnTo>
                <a:lnTo>
                  <a:pt x="730092" y="1051179"/>
                </a:lnTo>
                <a:lnTo>
                  <a:pt x="0" y="10511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F597080F-0F93-2ECD-0BAA-D8A5EA92CD9D}"/>
              </a:ext>
            </a:extLst>
          </p:cNvPr>
          <p:cNvSpPr/>
          <p:nvPr/>
        </p:nvSpPr>
        <p:spPr>
          <a:xfrm rot="-865442">
            <a:off x="15420223" y="700042"/>
            <a:ext cx="662850" cy="851793"/>
          </a:xfrm>
          <a:custGeom>
            <a:avLst/>
            <a:gdLst/>
            <a:ahLst/>
            <a:cxnLst/>
            <a:rect l="l" t="t" r="r" b="b"/>
            <a:pathLst>
              <a:path w="662850" h="851793">
                <a:moveTo>
                  <a:pt x="0" y="0"/>
                </a:moveTo>
                <a:lnTo>
                  <a:pt x="662850" y="0"/>
                </a:lnTo>
                <a:lnTo>
                  <a:pt x="662850" y="851793"/>
                </a:lnTo>
                <a:lnTo>
                  <a:pt x="0" y="85179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a:extLst>
              <a:ext uri="{FF2B5EF4-FFF2-40B4-BE49-F238E27FC236}">
                <a16:creationId xmlns:a16="http://schemas.microsoft.com/office/drawing/2014/main" id="{B3CE8336-594A-4646-602E-A0C6EC5EFE6A}"/>
              </a:ext>
            </a:extLst>
          </p:cNvPr>
          <p:cNvSpPr txBox="1"/>
          <p:nvPr/>
        </p:nvSpPr>
        <p:spPr>
          <a:xfrm>
            <a:off x="3810434" y="1071325"/>
            <a:ext cx="10667133" cy="615553"/>
          </a:xfrm>
          <a:prstGeom prst="rect">
            <a:avLst/>
          </a:prstGeom>
        </p:spPr>
        <p:txBody>
          <a:bodyPr lIns="0" tIns="0" rIns="0" bIns="0" rtlCol="0" anchor="t">
            <a:spAutoFit/>
          </a:bodyPr>
          <a:lstStyle/>
          <a:p>
            <a:pPr algn="ctr">
              <a:lnSpc>
                <a:spcPts val="4800"/>
              </a:lnSpc>
            </a:pPr>
            <a:r>
              <a:rPr lang="en-US" sz="4800" b="1" dirty="0">
                <a:solidFill>
                  <a:srgbClr val="B32711"/>
                </a:solidFill>
                <a:latin typeface="Arial Bold"/>
                <a:ea typeface="Arial Bold"/>
                <a:cs typeface="Arial Bold"/>
                <a:sym typeface="Arial Bold"/>
              </a:rPr>
              <a:t>Results</a:t>
            </a:r>
          </a:p>
        </p:txBody>
      </p:sp>
      <p:pic>
        <p:nvPicPr>
          <p:cNvPr id="16" name="Picture 15">
            <a:extLst>
              <a:ext uri="{FF2B5EF4-FFF2-40B4-BE49-F238E27FC236}">
                <a16:creationId xmlns:a16="http://schemas.microsoft.com/office/drawing/2014/main" id="{A0CCCEAF-2EFB-46FD-BB11-43BC30A7D664}"/>
              </a:ext>
            </a:extLst>
          </p:cNvPr>
          <p:cNvPicPr>
            <a:picLocks noChangeAspect="1"/>
          </p:cNvPicPr>
          <p:nvPr/>
        </p:nvPicPr>
        <p:blipFill>
          <a:blip r:embed="rId14"/>
          <a:stretch>
            <a:fillRect/>
          </a:stretch>
        </p:blipFill>
        <p:spPr>
          <a:xfrm>
            <a:off x="3487" y="1934320"/>
            <a:ext cx="18055913" cy="8430802"/>
          </a:xfrm>
          <a:prstGeom prst="rect">
            <a:avLst/>
          </a:prstGeom>
        </p:spPr>
      </p:pic>
    </p:spTree>
    <p:extLst>
      <p:ext uri="{BB962C8B-B14F-4D97-AF65-F5344CB8AC3E}">
        <p14:creationId xmlns:p14="http://schemas.microsoft.com/office/powerpoint/2010/main" val="428849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a:off x="1567715" y="3368448"/>
            <a:ext cx="4934384" cy="1013792"/>
          </a:xfrm>
          <a:custGeom>
            <a:avLst/>
            <a:gdLst/>
            <a:ahLst/>
            <a:cxnLst/>
            <a:rect l="l" t="t" r="r" b="b"/>
            <a:pathLst>
              <a:path w="4934384" h="1013792">
                <a:moveTo>
                  <a:pt x="0" y="0"/>
                </a:moveTo>
                <a:lnTo>
                  <a:pt x="4934384" y="0"/>
                </a:lnTo>
                <a:lnTo>
                  <a:pt x="4934384" y="1013792"/>
                </a:lnTo>
                <a:lnTo>
                  <a:pt x="0" y="1013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567715" y="4738251"/>
            <a:ext cx="4934384" cy="1013792"/>
          </a:xfrm>
          <a:custGeom>
            <a:avLst/>
            <a:gdLst/>
            <a:ahLst/>
            <a:cxnLst/>
            <a:rect l="l" t="t" r="r" b="b"/>
            <a:pathLst>
              <a:path w="4934384" h="1013792">
                <a:moveTo>
                  <a:pt x="0" y="1013792"/>
                </a:moveTo>
                <a:lnTo>
                  <a:pt x="4934384" y="1013792"/>
                </a:lnTo>
                <a:lnTo>
                  <a:pt x="4934384" y="0"/>
                </a:lnTo>
                <a:lnTo>
                  <a:pt x="0" y="0"/>
                </a:lnTo>
                <a:lnTo>
                  <a:pt x="0" y="101379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67715" y="6108055"/>
            <a:ext cx="4934384" cy="1013792"/>
          </a:xfrm>
          <a:custGeom>
            <a:avLst/>
            <a:gdLst/>
            <a:ahLst/>
            <a:cxnLst/>
            <a:rect l="l" t="t" r="r" b="b"/>
            <a:pathLst>
              <a:path w="4934384" h="1013792">
                <a:moveTo>
                  <a:pt x="0" y="0"/>
                </a:moveTo>
                <a:lnTo>
                  <a:pt x="4934384" y="0"/>
                </a:lnTo>
                <a:lnTo>
                  <a:pt x="4934384" y="1013791"/>
                </a:lnTo>
                <a:lnTo>
                  <a:pt x="0" y="10137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V="1">
            <a:off x="1567715" y="7477858"/>
            <a:ext cx="4934384" cy="1013792"/>
          </a:xfrm>
          <a:custGeom>
            <a:avLst/>
            <a:gdLst/>
            <a:ahLst/>
            <a:cxnLst/>
            <a:rect l="l" t="t" r="r" b="b"/>
            <a:pathLst>
              <a:path w="4934384" h="1013792">
                <a:moveTo>
                  <a:pt x="0" y="1013792"/>
                </a:moveTo>
                <a:lnTo>
                  <a:pt x="4934384" y="1013792"/>
                </a:lnTo>
                <a:lnTo>
                  <a:pt x="4934384" y="0"/>
                </a:lnTo>
                <a:lnTo>
                  <a:pt x="0" y="0"/>
                </a:lnTo>
                <a:lnTo>
                  <a:pt x="0" y="101379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2274947" y="6172578"/>
            <a:ext cx="1659081" cy="7668024"/>
          </a:xfrm>
          <a:custGeom>
            <a:avLst/>
            <a:gdLst/>
            <a:ahLst/>
            <a:cxnLst/>
            <a:rect l="l" t="t" r="r" b="b"/>
            <a:pathLst>
              <a:path w="1659081" h="7668024">
                <a:moveTo>
                  <a:pt x="0" y="0"/>
                </a:moveTo>
                <a:lnTo>
                  <a:pt x="1659082" y="0"/>
                </a:lnTo>
                <a:lnTo>
                  <a:pt x="1659082" y="7668023"/>
                </a:lnTo>
                <a:lnTo>
                  <a:pt x="0" y="7668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8419635" y="6172578"/>
            <a:ext cx="1659081" cy="7668024"/>
          </a:xfrm>
          <a:custGeom>
            <a:avLst/>
            <a:gdLst/>
            <a:ahLst/>
            <a:cxnLst/>
            <a:rect l="l" t="t" r="r" b="b"/>
            <a:pathLst>
              <a:path w="1659081" h="7668024">
                <a:moveTo>
                  <a:pt x="0" y="0"/>
                </a:moveTo>
                <a:lnTo>
                  <a:pt x="1659082" y="0"/>
                </a:lnTo>
                <a:lnTo>
                  <a:pt x="1659082" y="7668023"/>
                </a:lnTo>
                <a:lnTo>
                  <a:pt x="0" y="7668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4354244" y="6172578"/>
            <a:ext cx="1659081" cy="7668024"/>
          </a:xfrm>
          <a:custGeom>
            <a:avLst/>
            <a:gdLst/>
            <a:ahLst/>
            <a:cxnLst/>
            <a:rect l="l" t="t" r="r" b="b"/>
            <a:pathLst>
              <a:path w="1659081" h="7668024">
                <a:moveTo>
                  <a:pt x="0" y="0"/>
                </a:moveTo>
                <a:lnTo>
                  <a:pt x="1659081" y="0"/>
                </a:lnTo>
                <a:lnTo>
                  <a:pt x="1659081" y="7668023"/>
                </a:lnTo>
                <a:lnTo>
                  <a:pt x="0" y="7668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321730">
            <a:off x="14223392" y="5274362"/>
            <a:ext cx="3081052" cy="5987911"/>
          </a:xfrm>
          <a:custGeom>
            <a:avLst/>
            <a:gdLst/>
            <a:ahLst/>
            <a:cxnLst/>
            <a:rect l="l" t="t" r="r" b="b"/>
            <a:pathLst>
              <a:path w="3081052" h="5987911">
                <a:moveTo>
                  <a:pt x="0" y="0"/>
                </a:moveTo>
                <a:lnTo>
                  <a:pt x="3081052" y="0"/>
                </a:lnTo>
                <a:lnTo>
                  <a:pt x="3081052" y="5987911"/>
                </a:lnTo>
                <a:lnTo>
                  <a:pt x="0" y="59879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8648498" flipH="1">
            <a:off x="16167494" y="713539"/>
            <a:ext cx="5700605" cy="4114800"/>
          </a:xfrm>
          <a:custGeom>
            <a:avLst/>
            <a:gdLst/>
            <a:ahLst/>
            <a:cxnLst/>
            <a:rect l="l" t="t" r="r" b="b"/>
            <a:pathLst>
              <a:path w="5700605" h="4114800">
                <a:moveTo>
                  <a:pt x="5700604" y="0"/>
                </a:moveTo>
                <a:lnTo>
                  <a:pt x="0" y="0"/>
                </a:lnTo>
                <a:lnTo>
                  <a:pt x="0" y="4114800"/>
                </a:lnTo>
                <a:lnTo>
                  <a:pt x="5700604" y="4114800"/>
                </a:lnTo>
                <a:lnTo>
                  <a:pt x="570060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561448" y="5401994"/>
            <a:ext cx="1427696" cy="1412121"/>
          </a:xfrm>
          <a:custGeom>
            <a:avLst/>
            <a:gdLst/>
            <a:ahLst/>
            <a:cxnLst/>
            <a:rect l="l" t="t" r="r" b="b"/>
            <a:pathLst>
              <a:path w="1427696" h="1412121">
                <a:moveTo>
                  <a:pt x="0" y="0"/>
                </a:moveTo>
                <a:lnTo>
                  <a:pt x="1427696" y="0"/>
                </a:lnTo>
                <a:lnTo>
                  <a:pt x="1427696" y="1412121"/>
                </a:lnTo>
                <a:lnTo>
                  <a:pt x="0" y="141212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4784789" y="1028700"/>
            <a:ext cx="797991" cy="789286"/>
          </a:xfrm>
          <a:custGeom>
            <a:avLst/>
            <a:gdLst/>
            <a:ahLst/>
            <a:cxnLst/>
            <a:rect l="l" t="t" r="r" b="b"/>
            <a:pathLst>
              <a:path w="797991" h="789286">
                <a:moveTo>
                  <a:pt x="0" y="0"/>
                </a:moveTo>
                <a:lnTo>
                  <a:pt x="797991" y="0"/>
                </a:lnTo>
                <a:lnTo>
                  <a:pt x="797991" y="789286"/>
                </a:lnTo>
                <a:lnTo>
                  <a:pt x="0" y="78928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7678169" y="3368448"/>
            <a:ext cx="4934384" cy="1013792"/>
          </a:xfrm>
          <a:custGeom>
            <a:avLst/>
            <a:gdLst/>
            <a:ahLst/>
            <a:cxnLst/>
            <a:rect l="l" t="t" r="r" b="b"/>
            <a:pathLst>
              <a:path w="4934384" h="1013792">
                <a:moveTo>
                  <a:pt x="0" y="0"/>
                </a:moveTo>
                <a:lnTo>
                  <a:pt x="4934384" y="0"/>
                </a:lnTo>
                <a:lnTo>
                  <a:pt x="4934384" y="1013792"/>
                </a:lnTo>
                <a:lnTo>
                  <a:pt x="0" y="1013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flipV="1">
            <a:off x="7759030" y="4738251"/>
            <a:ext cx="4934384" cy="1013792"/>
          </a:xfrm>
          <a:custGeom>
            <a:avLst/>
            <a:gdLst/>
            <a:ahLst/>
            <a:cxnLst/>
            <a:rect l="l" t="t" r="r" b="b"/>
            <a:pathLst>
              <a:path w="4934384" h="1013792">
                <a:moveTo>
                  <a:pt x="0" y="1013792"/>
                </a:moveTo>
                <a:lnTo>
                  <a:pt x="4934384" y="1013792"/>
                </a:lnTo>
                <a:lnTo>
                  <a:pt x="4934384" y="0"/>
                </a:lnTo>
                <a:lnTo>
                  <a:pt x="0" y="0"/>
                </a:lnTo>
                <a:lnTo>
                  <a:pt x="0" y="101379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7759030" y="6108055"/>
            <a:ext cx="4934384" cy="1013792"/>
          </a:xfrm>
          <a:custGeom>
            <a:avLst/>
            <a:gdLst/>
            <a:ahLst/>
            <a:cxnLst/>
            <a:rect l="l" t="t" r="r" b="b"/>
            <a:pathLst>
              <a:path w="4934384" h="1013792">
                <a:moveTo>
                  <a:pt x="0" y="0"/>
                </a:moveTo>
                <a:lnTo>
                  <a:pt x="4934384" y="0"/>
                </a:lnTo>
                <a:lnTo>
                  <a:pt x="4934384" y="1013791"/>
                </a:lnTo>
                <a:lnTo>
                  <a:pt x="0" y="10137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V="1">
            <a:off x="7759030" y="7477858"/>
            <a:ext cx="4934384" cy="1013792"/>
          </a:xfrm>
          <a:custGeom>
            <a:avLst/>
            <a:gdLst/>
            <a:ahLst/>
            <a:cxnLst/>
            <a:rect l="l" t="t" r="r" b="b"/>
            <a:pathLst>
              <a:path w="4934384" h="1013792">
                <a:moveTo>
                  <a:pt x="0" y="1013792"/>
                </a:moveTo>
                <a:lnTo>
                  <a:pt x="4934384" y="1013792"/>
                </a:lnTo>
                <a:lnTo>
                  <a:pt x="4934384" y="0"/>
                </a:lnTo>
                <a:lnTo>
                  <a:pt x="0" y="0"/>
                </a:lnTo>
                <a:lnTo>
                  <a:pt x="0" y="101379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rot="-615988">
            <a:off x="14938651" y="2270295"/>
            <a:ext cx="2192515" cy="1634844"/>
          </a:xfrm>
          <a:custGeom>
            <a:avLst/>
            <a:gdLst/>
            <a:ahLst/>
            <a:cxnLst/>
            <a:rect l="l" t="t" r="r" b="b"/>
            <a:pathLst>
              <a:path w="2192515" h="1634844">
                <a:moveTo>
                  <a:pt x="0" y="0"/>
                </a:moveTo>
                <a:lnTo>
                  <a:pt x="2192514" y="0"/>
                </a:lnTo>
                <a:lnTo>
                  <a:pt x="2192514" y="1634844"/>
                </a:lnTo>
                <a:lnTo>
                  <a:pt x="0" y="163484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8" name="Freeform 18"/>
          <p:cNvSpPr/>
          <p:nvPr/>
        </p:nvSpPr>
        <p:spPr>
          <a:xfrm>
            <a:off x="721939" y="404766"/>
            <a:ext cx="613522" cy="902238"/>
          </a:xfrm>
          <a:custGeom>
            <a:avLst/>
            <a:gdLst/>
            <a:ahLst/>
            <a:cxnLst/>
            <a:rect l="l" t="t" r="r" b="b"/>
            <a:pathLst>
              <a:path w="613522" h="902238">
                <a:moveTo>
                  <a:pt x="0" y="0"/>
                </a:moveTo>
                <a:lnTo>
                  <a:pt x="613522" y="0"/>
                </a:lnTo>
                <a:lnTo>
                  <a:pt x="613522" y="902239"/>
                </a:lnTo>
                <a:lnTo>
                  <a:pt x="0" y="90223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9" name="TextBox 19"/>
          <p:cNvSpPr txBox="1"/>
          <p:nvPr/>
        </p:nvSpPr>
        <p:spPr>
          <a:xfrm>
            <a:off x="1567715" y="1307005"/>
            <a:ext cx="12775868" cy="606425"/>
          </a:xfrm>
          <a:prstGeom prst="rect">
            <a:avLst/>
          </a:prstGeom>
        </p:spPr>
        <p:txBody>
          <a:bodyPr lIns="0" tIns="0" rIns="0" bIns="0" rtlCol="0" anchor="t">
            <a:spAutoFit/>
          </a:bodyPr>
          <a:lstStyle/>
          <a:p>
            <a:pPr algn="ctr">
              <a:lnSpc>
                <a:spcPts val="3999"/>
              </a:lnSpc>
            </a:pPr>
            <a:r>
              <a:rPr lang="en-US" sz="3999" b="1">
                <a:solidFill>
                  <a:srgbClr val="B32711"/>
                </a:solidFill>
                <a:latin typeface="Times New Roman Bold"/>
                <a:ea typeface="Times New Roman Bold"/>
                <a:cs typeface="Times New Roman Bold"/>
                <a:sym typeface="Times New Roman Bold"/>
              </a:rPr>
              <a:t>Agenda</a:t>
            </a:r>
          </a:p>
        </p:txBody>
      </p:sp>
      <p:sp>
        <p:nvSpPr>
          <p:cNvPr id="20" name="TextBox 20"/>
          <p:cNvSpPr txBox="1"/>
          <p:nvPr/>
        </p:nvSpPr>
        <p:spPr>
          <a:xfrm>
            <a:off x="2378420" y="3548954"/>
            <a:ext cx="3312974"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Objectives</a:t>
            </a:r>
          </a:p>
        </p:txBody>
      </p:sp>
      <p:sp>
        <p:nvSpPr>
          <p:cNvPr id="21" name="TextBox 21"/>
          <p:cNvSpPr txBox="1"/>
          <p:nvPr/>
        </p:nvSpPr>
        <p:spPr>
          <a:xfrm>
            <a:off x="2378420" y="4918757"/>
            <a:ext cx="3312974"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Project Scope</a:t>
            </a:r>
          </a:p>
        </p:txBody>
      </p:sp>
      <p:sp>
        <p:nvSpPr>
          <p:cNvPr id="22" name="TextBox 22"/>
          <p:cNvSpPr txBox="1"/>
          <p:nvPr/>
        </p:nvSpPr>
        <p:spPr>
          <a:xfrm>
            <a:off x="2378420" y="6288561"/>
            <a:ext cx="3312974"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Literature Survey</a:t>
            </a:r>
          </a:p>
        </p:txBody>
      </p:sp>
      <p:sp>
        <p:nvSpPr>
          <p:cNvPr id="23" name="TextBox 23"/>
          <p:cNvSpPr txBox="1"/>
          <p:nvPr/>
        </p:nvSpPr>
        <p:spPr>
          <a:xfrm>
            <a:off x="1746754" y="7658364"/>
            <a:ext cx="4576305"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Methodology</a:t>
            </a:r>
          </a:p>
        </p:txBody>
      </p:sp>
      <p:sp>
        <p:nvSpPr>
          <p:cNvPr id="24" name="TextBox 24"/>
          <p:cNvSpPr txBox="1"/>
          <p:nvPr/>
        </p:nvSpPr>
        <p:spPr>
          <a:xfrm>
            <a:off x="8488874" y="3548954"/>
            <a:ext cx="3312974"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Results</a:t>
            </a:r>
          </a:p>
        </p:txBody>
      </p:sp>
      <p:sp>
        <p:nvSpPr>
          <p:cNvPr id="25" name="TextBox 25"/>
          <p:cNvSpPr txBox="1"/>
          <p:nvPr/>
        </p:nvSpPr>
        <p:spPr>
          <a:xfrm>
            <a:off x="8569735" y="4863514"/>
            <a:ext cx="3312974"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Discussion</a:t>
            </a:r>
          </a:p>
        </p:txBody>
      </p:sp>
      <p:sp>
        <p:nvSpPr>
          <p:cNvPr id="26" name="TextBox 26"/>
          <p:cNvSpPr txBox="1"/>
          <p:nvPr/>
        </p:nvSpPr>
        <p:spPr>
          <a:xfrm>
            <a:off x="8569735" y="6285443"/>
            <a:ext cx="3312974"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Conclusion</a:t>
            </a:r>
          </a:p>
        </p:txBody>
      </p:sp>
      <p:sp>
        <p:nvSpPr>
          <p:cNvPr id="27" name="TextBox 27"/>
          <p:cNvSpPr txBox="1"/>
          <p:nvPr/>
        </p:nvSpPr>
        <p:spPr>
          <a:xfrm>
            <a:off x="8569735" y="7607621"/>
            <a:ext cx="3312974" cy="538480"/>
          </a:xfrm>
          <a:prstGeom prst="rect">
            <a:avLst/>
          </a:prstGeom>
        </p:spPr>
        <p:txBody>
          <a:bodyPr lIns="0" tIns="0" rIns="0" bIns="0" rtlCol="0" anchor="t">
            <a:spAutoFit/>
          </a:bodyPr>
          <a:lstStyle/>
          <a:p>
            <a:pPr algn="ctr">
              <a:lnSpc>
                <a:spcPts val="3919"/>
              </a:lnSpc>
            </a:pPr>
            <a:r>
              <a:rPr lang="en-US" sz="2799" b="1">
                <a:solidFill>
                  <a:srgbClr val="FFFFFF"/>
                </a:solidFill>
                <a:latin typeface="Arial Bold"/>
                <a:ea typeface="Arial Bold"/>
                <a:cs typeface="Arial Bold"/>
                <a:sym typeface="Arial Bold"/>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grpSp>
        <p:nvGrpSpPr>
          <p:cNvPr id="2" name="Group 2"/>
          <p:cNvGrpSpPr/>
          <p:nvPr/>
        </p:nvGrpSpPr>
        <p:grpSpPr>
          <a:xfrm>
            <a:off x="1992699" y="3115305"/>
            <a:ext cx="18102762" cy="9089404"/>
            <a:chOff x="0" y="0"/>
            <a:chExt cx="24137016" cy="12119205"/>
          </a:xfrm>
        </p:grpSpPr>
        <p:sp>
          <p:nvSpPr>
            <p:cNvPr id="3" name="Freeform 3"/>
            <p:cNvSpPr/>
            <p:nvPr/>
          </p:nvSpPr>
          <p:spPr>
            <a:xfrm rot="-5400000">
              <a:off x="5344344" y="-5344344"/>
              <a:ext cx="2951169" cy="13639857"/>
            </a:xfrm>
            <a:custGeom>
              <a:avLst/>
              <a:gdLst/>
              <a:ahLst/>
              <a:cxnLst/>
              <a:rect l="l" t="t" r="r" b="b"/>
              <a:pathLst>
                <a:path w="2951169" h="13639857">
                  <a:moveTo>
                    <a:pt x="0" y="0"/>
                  </a:moveTo>
                  <a:lnTo>
                    <a:pt x="2951169" y="0"/>
                  </a:lnTo>
                  <a:lnTo>
                    <a:pt x="2951169" y="13639857"/>
                  </a:lnTo>
                  <a:lnTo>
                    <a:pt x="0" y="136398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5841503" y="-5344344"/>
              <a:ext cx="2951169" cy="13639857"/>
            </a:xfrm>
            <a:custGeom>
              <a:avLst/>
              <a:gdLst/>
              <a:ahLst/>
              <a:cxnLst/>
              <a:rect l="l" t="t" r="r" b="b"/>
              <a:pathLst>
                <a:path w="2951169" h="13639857">
                  <a:moveTo>
                    <a:pt x="0" y="0"/>
                  </a:moveTo>
                  <a:lnTo>
                    <a:pt x="2951169" y="0"/>
                  </a:lnTo>
                  <a:lnTo>
                    <a:pt x="2951169" y="13639857"/>
                  </a:lnTo>
                  <a:lnTo>
                    <a:pt x="0" y="136398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48778" y="1232026"/>
              <a:ext cx="23624353" cy="10887179"/>
              <a:chOff x="0" y="0"/>
              <a:chExt cx="2932675" cy="1351510"/>
            </a:xfrm>
          </p:grpSpPr>
          <p:sp>
            <p:nvSpPr>
              <p:cNvPr id="6" name="Freeform 6"/>
              <p:cNvSpPr/>
              <p:nvPr/>
            </p:nvSpPr>
            <p:spPr>
              <a:xfrm>
                <a:off x="0" y="0"/>
                <a:ext cx="2932675" cy="1351510"/>
              </a:xfrm>
              <a:custGeom>
                <a:avLst/>
                <a:gdLst/>
                <a:ahLst/>
                <a:cxnLst/>
                <a:rect l="l" t="t" r="r" b="b"/>
                <a:pathLst>
                  <a:path w="2932675" h="1351510">
                    <a:moveTo>
                      <a:pt x="26858" y="0"/>
                    </a:moveTo>
                    <a:lnTo>
                      <a:pt x="2905818" y="0"/>
                    </a:lnTo>
                    <a:cubicBezTo>
                      <a:pt x="2920651" y="0"/>
                      <a:pt x="2932675" y="12025"/>
                      <a:pt x="2932675" y="26858"/>
                    </a:cubicBezTo>
                    <a:lnTo>
                      <a:pt x="2932675" y="1324653"/>
                    </a:lnTo>
                    <a:cubicBezTo>
                      <a:pt x="2932675" y="1331776"/>
                      <a:pt x="2929846" y="1338607"/>
                      <a:pt x="2924809" y="1343644"/>
                    </a:cubicBezTo>
                    <a:cubicBezTo>
                      <a:pt x="2919772" y="1348681"/>
                      <a:pt x="2912941" y="1351510"/>
                      <a:pt x="2905818" y="1351510"/>
                    </a:cubicBezTo>
                    <a:lnTo>
                      <a:pt x="26858" y="1351510"/>
                    </a:lnTo>
                    <a:cubicBezTo>
                      <a:pt x="12025" y="1351510"/>
                      <a:pt x="0" y="1339486"/>
                      <a:pt x="0" y="1324653"/>
                    </a:cubicBezTo>
                    <a:lnTo>
                      <a:pt x="0" y="26858"/>
                    </a:lnTo>
                    <a:cubicBezTo>
                      <a:pt x="0" y="12025"/>
                      <a:pt x="12025" y="0"/>
                      <a:pt x="26858" y="0"/>
                    </a:cubicBezTo>
                    <a:close/>
                  </a:path>
                </a:pathLst>
              </a:custGeom>
              <a:solidFill>
                <a:srgbClr val="FFFFFF"/>
              </a:solidFill>
            </p:spPr>
          </p:sp>
          <p:sp>
            <p:nvSpPr>
              <p:cNvPr id="7" name="TextBox 7"/>
              <p:cNvSpPr txBox="1"/>
              <p:nvPr/>
            </p:nvSpPr>
            <p:spPr>
              <a:xfrm>
                <a:off x="0" y="-38100"/>
                <a:ext cx="2932675" cy="1389610"/>
              </a:xfrm>
              <a:prstGeom prst="rect">
                <a:avLst/>
              </a:prstGeom>
            </p:spPr>
            <p:txBody>
              <a:bodyPr lIns="50800" tIns="50800" rIns="50800" bIns="50800" rtlCol="0" anchor="ctr"/>
              <a:lstStyle/>
              <a:p>
                <a:pPr algn="ctr">
                  <a:lnSpc>
                    <a:spcPts val="2660"/>
                  </a:lnSpc>
                  <a:spcBef>
                    <a:spcPct val="0"/>
                  </a:spcBef>
                </a:pPr>
                <a:endParaRPr/>
              </a:p>
            </p:txBody>
          </p:sp>
        </p:grpSp>
      </p:grpSp>
      <p:sp>
        <p:nvSpPr>
          <p:cNvPr id="8" name="Freeform 8"/>
          <p:cNvSpPr/>
          <p:nvPr/>
        </p:nvSpPr>
        <p:spPr>
          <a:xfrm rot="-7650282">
            <a:off x="11099815" y="-245584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5028960" y="1028700"/>
            <a:ext cx="1500957" cy="1484582"/>
          </a:xfrm>
          <a:custGeom>
            <a:avLst/>
            <a:gdLst/>
            <a:ahLst/>
            <a:cxnLst/>
            <a:rect l="l" t="t" r="r" b="b"/>
            <a:pathLst>
              <a:path w="1500957" h="1484582">
                <a:moveTo>
                  <a:pt x="0" y="0"/>
                </a:moveTo>
                <a:lnTo>
                  <a:pt x="1500956" y="0"/>
                </a:lnTo>
                <a:lnTo>
                  <a:pt x="1500956" y="1484582"/>
                </a:lnTo>
                <a:lnTo>
                  <a:pt x="0" y="1484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1021243" flipH="1">
            <a:off x="-2618" y="2157926"/>
            <a:ext cx="3360165" cy="4787800"/>
          </a:xfrm>
          <a:custGeom>
            <a:avLst/>
            <a:gdLst/>
            <a:ahLst/>
            <a:cxnLst/>
            <a:rect l="l" t="t" r="r" b="b"/>
            <a:pathLst>
              <a:path w="3360165" h="4787800">
                <a:moveTo>
                  <a:pt x="3360165" y="0"/>
                </a:moveTo>
                <a:lnTo>
                  <a:pt x="0" y="0"/>
                </a:lnTo>
                <a:lnTo>
                  <a:pt x="0" y="4787799"/>
                </a:lnTo>
                <a:lnTo>
                  <a:pt x="3360165" y="4787799"/>
                </a:lnTo>
                <a:lnTo>
                  <a:pt x="33601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6094949" y="1141358"/>
            <a:ext cx="6140740" cy="741045"/>
          </a:xfrm>
          <a:prstGeom prst="rect">
            <a:avLst/>
          </a:prstGeom>
        </p:spPr>
        <p:txBody>
          <a:bodyPr lIns="0" tIns="0" rIns="0" bIns="0" rtlCol="0" anchor="t">
            <a:spAutoFit/>
          </a:bodyPr>
          <a:lstStyle/>
          <a:p>
            <a:pPr algn="ctr">
              <a:lnSpc>
                <a:spcPts val="4800"/>
              </a:lnSpc>
            </a:pPr>
            <a:r>
              <a:rPr lang="en-US" sz="4800" b="1">
                <a:solidFill>
                  <a:srgbClr val="B32711"/>
                </a:solidFill>
                <a:latin typeface="Arial Bold"/>
                <a:ea typeface="Arial Bold"/>
                <a:cs typeface="Arial Bold"/>
                <a:sym typeface="Arial Bold"/>
              </a:rPr>
              <a:t>Objectives</a:t>
            </a:r>
          </a:p>
        </p:txBody>
      </p:sp>
      <p:sp>
        <p:nvSpPr>
          <p:cNvPr id="12" name="Freeform 12"/>
          <p:cNvSpPr/>
          <p:nvPr/>
        </p:nvSpPr>
        <p:spPr>
          <a:xfrm>
            <a:off x="581703" y="7952358"/>
            <a:ext cx="904559" cy="894691"/>
          </a:xfrm>
          <a:custGeom>
            <a:avLst/>
            <a:gdLst/>
            <a:ahLst/>
            <a:cxnLst/>
            <a:rect l="l" t="t" r="r" b="b"/>
            <a:pathLst>
              <a:path w="904559" h="894691">
                <a:moveTo>
                  <a:pt x="0" y="0"/>
                </a:moveTo>
                <a:lnTo>
                  <a:pt x="904559" y="0"/>
                </a:lnTo>
                <a:lnTo>
                  <a:pt x="904559" y="894691"/>
                </a:lnTo>
                <a:lnTo>
                  <a:pt x="0" y="8946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6354254" y="4819967"/>
            <a:ext cx="11762871" cy="580390"/>
          </a:xfrm>
          <a:prstGeom prst="rect">
            <a:avLst/>
          </a:prstGeom>
        </p:spPr>
        <p:txBody>
          <a:bodyPr lIns="0" tIns="0" rIns="0" bIns="0" rtlCol="0" anchor="t">
            <a:spAutoFit/>
          </a:bodyPr>
          <a:lstStyle/>
          <a:p>
            <a:pPr algn="ctr">
              <a:lnSpc>
                <a:spcPts val="4759"/>
              </a:lnSpc>
            </a:pPr>
            <a:endParaRPr/>
          </a:p>
        </p:txBody>
      </p:sp>
      <p:sp>
        <p:nvSpPr>
          <p:cNvPr id="14" name="TextBox 14"/>
          <p:cNvSpPr txBox="1"/>
          <p:nvPr/>
        </p:nvSpPr>
        <p:spPr>
          <a:xfrm>
            <a:off x="3275605" y="4437525"/>
            <a:ext cx="15012395" cy="4500880"/>
          </a:xfrm>
          <a:prstGeom prst="rect">
            <a:avLst/>
          </a:prstGeom>
        </p:spPr>
        <p:txBody>
          <a:bodyPr lIns="0" tIns="0" rIns="0" bIns="0" rtlCol="0" anchor="t">
            <a:spAutoFit/>
          </a:bodyPr>
          <a:lstStyle/>
          <a:p>
            <a:pPr algn="l">
              <a:lnSpc>
                <a:spcPts val="3920"/>
              </a:lnSpc>
            </a:pPr>
            <a:r>
              <a:rPr lang="en-US" sz="2800">
                <a:solidFill>
                  <a:srgbClr val="B32711"/>
                </a:solidFill>
                <a:latin typeface="Arial"/>
                <a:ea typeface="Arial"/>
                <a:cs typeface="Arial"/>
                <a:sym typeface="Arial"/>
              </a:rPr>
              <a:t>Blood donation is a crucial component of healthcare, enabling emergency treatment options and life-saving interventions. However, organizing blood donations and guaranteeing timely access to suitable blood supplies is a considerable difficulty. This project presents a donor and blood bank management system intended to address these issues. Using a centralized database, real-time inventory tracking, and geospatial technology, the system allows for efficient donor registration and quick access to nearby donors during emergencies. The goal is to improve resource allocation, decrease waste, and ensure blood availability when it is most required, while also strengthening the blood donation infrastructure using a data-driven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grpSp>
        <p:nvGrpSpPr>
          <p:cNvPr id="2" name="Group 2"/>
          <p:cNvGrpSpPr/>
          <p:nvPr/>
        </p:nvGrpSpPr>
        <p:grpSpPr>
          <a:xfrm>
            <a:off x="1677465" y="2251415"/>
            <a:ext cx="18417996" cy="9247683"/>
            <a:chOff x="0" y="0"/>
            <a:chExt cx="24557328" cy="12330244"/>
          </a:xfrm>
        </p:grpSpPr>
        <p:sp>
          <p:nvSpPr>
            <p:cNvPr id="3" name="Freeform 3"/>
            <p:cNvSpPr/>
            <p:nvPr/>
          </p:nvSpPr>
          <p:spPr>
            <a:xfrm rot="-5400000">
              <a:off x="5437408" y="-5437408"/>
              <a:ext cx="3002559" cy="13877376"/>
            </a:xfrm>
            <a:custGeom>
              <a:avLst/>
              <a:gdLst/>
              <a:ahLst/>
              <a:cxnLst/>
              <a:rect l="l" t="t" r="r" b="b"/>
              <a:pathLst>
                <a:path w="3002559" h="13877376">
                  <a:moveTo>
                    <a:pt x="0" y="0"/>
                  </a:moveTo>
                  <a:lnTo>
                    <a:pt x="3002560" y="0"/>
                  </a:lnTo>
                  <a:lnTo>
                    <a:pt x="3002560" y="13877376"/>
                  </a:lnTo>
                  <a:lnTo>
                    <a:pt x="0" y="138773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6117361" y="-5437408"/>
              <a:ext cx="3002559" cy="13877376"/>
            </a:xfrm>
            <a:custGeom>
              <a:avLst/>
              <a:gdLst/>
              <a:ahLst/>
              <a:cxnLst/>
              <a:rect l="l" t="t" r="r" b="b"/>
              <a:pathLst>
                <a:path w="3002559" h="13877376">
                  <a:moveTo>
                    <a:pt x="0" y="0"/>
                  </a:moveTo>
                  <a:lnTo>
                    <a:pt x="3002559" y="0"/>
                  </a:lnTo>
                  <a:lnTo>
                    <a:pt x="3002559" y="13877376"/>
                  </a:lnTo>
                  <a:lnTo>
                    <a:pt x="0" y="138773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54851" y="1253480"/>
              <a:ext cx="24035738" cy="11076764"/>
              <a:chOff x="0" y="0"/>
              <a:chExt cx="2932675" cy="1351510"/>
            </a:xfrm>
          </p:grpSpPr>
          <p:sp>
            <p:nvSpPr>
              <p:cNvPr id="6" name="Freeform 6"/>
              <p:cNvSpPr/>
              <p:nvPr/>
            </p:nvSpPr>
            <p:spPr>
              <a:xfrm>
                <a:off x="0" y="0"/>
                <a:ext cx="2932675" cy="1351510"/>
              </a:xfrm>
              <a:custGeom>
                <a:avLst/>
                <a:gdLst/>
                <a:ahLst/>
                <a:cxnLst/>
                <a:rect l="l" t="t" r="r" b="b"/>
                <a:pathLst>
                  <a:path w="2932675" h="1351510">
                    <a:moveTo>
                      <a:pt x="26858" y="0"/>
                    </a:moveTo>
                    <a:lnTo>
                      <a:pt x="2905818" y="0"/>
                    </a:lnTo>
                    <a:cubicBezTo>
                      <a:pt x="2920651" y="0"/>
                      <a:pt x="2932675" y="12025"/>
                      <a:pt x="2932675" y="26858"/>
                    </a:cubicBezTo>
                    <a:lnTo>
                      <a:pt x="2932675" y="1324653"/>
                    </a:lnTo>
                    <a:cubicBezTo>
                      <a:pt x="2932675" y="1331776"/>
                      <a:pt x="2929846" y="1338607"/>
                      <a:pt x="2924809" y="1343644"/>
                    </a:cubicBezTo>
                    <a:cubicBezTo>
                      <a:pt x="2919772" y="1348681"/>
                      <a:pt x="2912941" y="1351510"/>
                      <a:pt x="2905818" y="1351510"/>
                    </a:cubicBezTo>
                    <a:lnTo>
                      <a:pt x="26858" y="1351510"/>
                    </a:lnTo>
                    <a:cubicBezTo>
                      <a:pt x="12025" y="1351510"/>
                      <a:pt x="0" y="1339486"/>
                      <a:pt x="0" y="1324653"/>
                    </a:cubicBezTo>
                    <a:lnTo>
                      <a:pt x="0" y="26858"/>
                    </a:lnTo>
                    <a:cubicBezTo>
                      <a:pt x="0" y="12025"/>
                      <a:pt x="12025" y="0"/>
                      <a:pt x="26858" y="0"/>
                    </a:cubicBezTo>
                    <a:close/>
                  </a:path>
                </a:pathLst>
              </a:custGeom>
              <a:solidFill>
                <a:srgbClr val="FFFFFF"/>
              </a:solidFill>
            </p:spPr>
          </p:sp>
          <p:sp>
            <p:nvSpPr>
              <p:cNvPr id="7" name="TextBox 7"/>
              <p:cNvSpPr txBox="1"/>
              <p:nvPr/>
            </p:nvSpPr>
            <p:spPr>
              <a:xfrm>
                <a:off x="0" y="-38100"/>
                <a:ext cx="2932675" cy="1389610"/>
              </a:xfrm>
              <a:prstGeom prst="rect">
                <a:avLst/>
              </a:prstGeom>
            </p:spPr>
            <p:txBody>
              <a:bodyPr lIns="50800" tIns="50800" rIns="50800" bIns="50800" rtlCol="0" anchor="ctr"/>
              <a:lstStyle/>
              <a:p>
                <a:pPr algn="ctr">
                  <a:lnSpc>
                    <a:spcPts val="2660"/>
                  </a:lnSpc>
                  <a:spcBef>
                    <a:spcPct val="0"/>
                  </a:spcBef>
                </a:pPr>
                <a:endParaRPr/>
              </a:p>
            </p:txBody>
          </p:sp>
        </p:grpSp>
      </p:grpSp>
      <p:sp>
        <p:nvSpPr>
          <p:cNvPr id="8" name="Freeform 8"/>
          <p:cNvSpPr/>
          <p:nvPr/>
        </p:nvSpPr>
        <p:spPr>
          <a:xfrm rot="-7650282">
            <a:off x="11099815" y="-245584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5028960" y="1028700"/>
            <a:ext cx="1500957" cy="1484582"/>
          </a:xfrm>
          <a:custGeom>
            <a:avLst/>
            <a:gdLst/>
            <a:ahLst/>
            <a:cxnLst/>
            <a:rect l="l" t="t" r="r" b="b"/>
            <a:pathLst>
              <a:path w="1500957" h="1484582">
                <a:moveTo>
                  <a:pt x="0" y="0"/>
                </a:moveTo>
                <a:lnTo>
                  <a:pt x="1500956" y="0"/>
                </a:lnTo>
                <a:lnTo>
                  <a:pt x="1500956" y="1484582"/>
                </a:lnTo>
                <a:lnTo>
                  <a:pt x="0" y="1484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1021243" flipH="1">
            <a:off x="-2618" y="2157926"/>
            <a:ext cx="3360165" cy="4787800"/>
          </a:xfrm>
          <a:custGeom>
            <a:avLst/>
            <a:gdLst/>
            <a:ahLst/>
            <a:cxnLst/>
            <a:rect l="l" t="t" r="r" b="b"/>
            <a:pathLst>
              <a:path w="3360165" h="4787800">
                <a:moveTo>
                  <a:pt x="3360165" y="0"/>
                </a:moveTo>
                <a:lnTo>
                  <a:pt x="0" y="0"/>
                </a:lnTo>
                <a:lnTo>
                  <a:pt x="0" y="4787799"/>
                </a:lnTo>
                <a:lnTo>
                  <a:pt x="3360165" y="4787799"/>
                </a:lnTo>
                <a:lnTo>
                  <a:pt x="33601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4405564" y="4570875"/>
            <a:ext cx="4291683" cy="766622"/>
          </a:xfrm>
          <a:prstGeom prst="rect">
            <a:avLst/>
          </a:prstGeom>
        </p:spPr>
        <p:txBody>
          <a:bodyPr lIns="0" tIns="0" rIns="0" bIns="0" rtlCol="0" anchor="t">
            <a:spAutoFit/>
          </a:bodyPr>
          <a:lstStyle/>
          <a:p>
            <a:pPr algn="l">
              <a:lnSpc>
                <a:spcPts val="2963"/>
              </a:lnSpc>
            </a:pPr>
            <a:endParaRPr/>
          </a:p>
          <a:p>
            <a:pPr algn="l">
              <a:lnSpc>
                <a:spcPts val="2963"/>
              </a:lnSpc>
            </a:pPr>
            <a:endParaRPr/>
          </a:p>
        </p:txBody>
      </p:sp>
      <p:sp>
        <p:nvSpPr>
          <p:cNvPr id="12" name="Freeform 12"/>
          <p:cNvSpPr/>
          <p:nvPr/>
        </p:nvSpPr>
        <p:spPr>
          <a:xfrm>
            <a:off x="581703" y="7952358"/>
            <a:ext cx="904559" cy="894691"/>
          </a:xfrm>
          <a:custGeom>
            <a:avLst/>
            <a:gdLst/>
            <a:ahLst/>
            <a:cxnLst/>
            <a:rect l="l" t="t" r="r" b="b"/>
            <a:pathLst>
              <a:path w="904559" h="894691">
                <a:moveTo>
                  <a:pt x="0" y="0"/>
                </a:moveTo>
                <a:lnTo>
                  <a:pt x="904559" y="0"/>
                </a:lnTo>
                <a:lnTo>
                  <a:pt x="904559" y="894691"/>
                </a:lnTo>
                <a:lnTo>
                  <a:pt x="0" y="8946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3848503" y="3143502"/>
            <a:ext cx="13148956" cy="6977380"/>
          </a:xfrm>
          <a:prstGeom prst="rect">
            <a:avLst/>
          </a:prstGeom>
        </p:spPr>
        <p:txBody>
          <a:bodyPr lIns="0" tIns="0" rIns="0" bIns="0" rtlCol="0" anchor="t">
            <a:spAutoFit/>
          </a:bodyPr>
          <a:lstStyle/>
          <a:p>
            <a:pPr algn="l">
              <a:lnSpc>
                <a:spcPts val="3919"/>
              </a:lnSpc>
            </a:pPr>
            <a:r>
              <a:rPr lang="en-US" sz="2799">
                <a:solidFill>
                  <a:srgbClr val="B32711"/>
                </a:solidFill>
                <a:latin typeface="Arial"/>
                <a:ea typeface="Arial"/>
                <a:cs typeface="Arial"/>
                <a:sym typeface="Arial"/>
              </a:rPr>
              <a:t>The Donor and Blood Bank Management System is intended to address important issues of blood donation and supply chain management. It offers a comprehensive platform for registering donors, maintaining blood inventories, and managing blood requests. A major component, "Find Nearby Donors," uses geolocation to connect donors with recipients during an emergency, ensuring a quick response.</a:t>
            </a:r>
          </a:p>
          <a:p>
            <a:pPr algn="l">
              <a:lnSpc>
                <a:spcPts val="3919"/>
              </a:lnSpc>
            </a:pPr>
            <a:endParaRPr lang="en-US" sz="2799">
              <a:solidFill>
                <a:srgbClr val="B32711"/>
              </a:solidFill>
              <a:latin typeface="Arial"/>
              <a:ea typeface="Arial"/>
              <a:cs typeface="Arial"/>
              <a:sym typeface="Arial"/>
            </a:endParaRPr>
          </a:p>
          <a:p>
            <a:pPr algn="l">
              <a:lnSpc>
                <a:spcPts val="3919"/>
              </a:lnSpc>
            </a:pPr>
            <a:r>
              <a:rPr lang="en-US" sz="2799">
                <a:solidFill>
                  <a:srgbClr val="B32711"/>
                </a:solidFill>
                <a:latin typeface="Arial"/>
                <a:ea typeface="Arial"/>
                <a:cs typeface="Arial"/>
                <a:sym typeface="Arial"/>
              </a:rPr>
              <a:t>The system optimizes resource allocation by combining advanced data management techniques, real-time inventory updates, and predictive analytics. Blood banks and healthcare providers benefit from increased operational efficiency since it reduces delays and improves accessibility. Finally, the project intends to provide a dependable and data-driven solution to bridge the gap between blood donors and recipients, reducing waste and guaranteeing that life-saving blood supplies are always available.</a:t>
            </a:r>
          </a:p>
          <a:p>
            <a:pPr algn="l">
              <a:lnSpc>
                <a:spcPts val="3919"/>
              </a:lnSpc>
            </a:pPr>
            <a:endParaRPr lang="en-US" sz="2799">
              <a:solidFill>
                <a:srgbClr val="B32711"/>
              </a:solidFill>
              <a:latin typeface="Arial"/>
              <a:ea typeface="Arial"/>
              <a:cs typeface="Arial"/>
              <a:sym typeface="Arial"/>
            </a:endParaRPr>
          </a:p>
        </p:txBody>
      </p:sp>
      <p:sp>
        <p:nvSpPr>
          <p:cNvPr id="14" name="TextBox 14"/>
          <p:cNvSpPr txBox="1"/>
          <p:nvPr/>
        </p:nvSpPr>
        <p:spPr>
          <a:xfrm>
            <a:off x="4213294" y="1175338"/>
            <a:ext cx="7867630" cy="606425"/>
          </a:xfrm>
          <a:prstGeom prst="rect">
            <a:avLst/>
          </a:prstGeom>
        </p:spPr>
        <p:txBody>
          <a:bodyPr lIns="0" tIns="0" rIns="0" bIns="0" rtlCol="0" anchor="t">
            <a:spAutoFit/>
          </a:bodyPr>
          <a:lstStyle/>
          <a:p>
            <a:pPr algn="ctr">
              <a:lnSpc>
                <a:spcPts val="3999"/>
              </a:lnSpc>
            </a:pPr>
            <a:r>
              <a:rPr lang="en-US" sz="3999" b="1">
                <a:solidFill>
                  <a:srgbClr val="B32711"/>
                </a:solidFill>
                <a:latin typeface="Arial Bold"/>
                <a:ea typeface="Arial Bold"/>
                <a:cs typeface="Arial Bold"/>
                <a:sym typeface="Arial Bold"/>
              </a:rPr>
              <a:t>Project Scope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sp>
        <p:nvSpPr>
          <p:cNvPr id="2" name="Freeform 2"/>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1977501" y="2059117"/>
            <a:ext cx="14332998" cy="6920230"/>
          </a:xfrm>
          <a:prstGeom prst="rect">
            <a:avLst/>
          </a:prstGeom>
        </p:spPr>
        <p:txBody>
          <a:bodyPr lIns="0" tIns="0" rIns="0" bIns="0" rtlCol="0" anchor="t">
            <a:spAutoFit/>
          </a:bodyPr>
          <a:lstStyle/>
          <a:p>
            <a:pPr algn="l">
              <a:lnSpc>
                <a:spcPts val="3920"/>
              </a:lnSpc>
            </a:pPr>
            <a:r>
              <a:rPr lang="en-US" sz="2800">
                <a:solidFill>
                  <a:srgbClr val="B32711"/>
                </a:solidFill>
                <a:latin typeface="Canva Sans"/>
                <a:ea typeface="Canva Sans"/>
                <a:cs typeface="Canva Sans"/>
                <a:sym typeface="Canva Sans"/>
              </a:rPr>
              <a:t>Sharma et al. (2019) highlighted the benefits of real-time inventory monitoring utilizing dashboards, resulting in less waste and better decision-making in blood banks.</a:t>
            </a:r>
          </a:p>
          <a:p>
            <a:pPr algn="l">
              <a:lnSpc>
                <a:spcPts val="3920"/>
              </a:lnSpc>
            </a:pPr>
            <a:endParaRPr lang="en-US" sz="2800">
              <a:solidFill>
                <a:srgbClr val="B32711"/>
              </a:solidFill>
              <a:latin typeface="Canva Sans"/>
              <a:ea typeface="Canva Sans"/>
              <a:cs typeface="Canva Sans"/>
              <a:sym typeface="Canva Sans"/>
            </a:endParaRPr>
          </a:p>
          <a:p>
            <a:pPr algn="l">
              <a:lnSpc>
                <a:spcPts val="3920"/>
              </a:lnSpc>
            </a:pPr>
            <a:r>
              <a:rPr lang="en-US" sz="2800">
                <a:solidFill>
                  <a:srgbClr val="B32711"/>
                </a:solidFill>
                <a:latin typeface="Canva Sans"/>
                <a:ea typeface="Canva Sans"/>
                <a:cs typeface="Canva Sans"/>
                <a:sym typeface="Canva Sans"/>
              </a:rPr>
              <a:t>Gupta et al. (2021): Created machine learning models for demand forecasting, improving supply-demand alignment, and reducing shortages.</a:t>
            </a:r>
          </a:p>
          <a:p>
            <a:pPr algn="l">
              <a:lnSpc>
                <a:spcPts val="3920"/>
              </a:lnSpc>
            </a:pPr>
            <a:endParaRPr lang="en-US" sz="2800">
              <a:solidFill>
                <a:srgbClr val="B32711"/>
              </a:solidFill>
              <a:latin typeface="Canva Sans"/>
              <a:ea typeface="Canva Sans"/>
              <a:cs typeface="Canva Sans"/>
              <a:sym typeface="Canva Sans"/>
            </a:endParaRPr>
          </a:p>
          <a:p>
            <a:pPr algn="l">
              <a:lnSpc>
                <a:spcPts val="3920"/>
              </a:lnSpc>
            </a:pPr>
            <a:r>
              <a:rPr lang="en-US" sz="2800">
                <a:solidFill>
                  <a:srgbClr val="B32711"/>
                </a:solidFill>
                <a:latin typeface="Canva Sans"/>
                <a:ea typeface="Canva Sans"/>
                <a:cs typeface="Canva Sans"/>
                <a:sym typeface="Canva Sans"/>
              </a:rPr>
              <a:t>Zhang et al. (2022) utilized predictive analytics to forecast donor availability and blood shortages. The study incorporated machine learning models with interactive graphs, allowing for effective visualization and enhanced preparedness for high-demand periods.</a:t>
            </a:r>
          </a:p>
          <a:p>
            <a:pPr algn="ctr">
              <a:lnSpc>
                <a:spcPts val="3920"/>
              </a:lnSpc>
            </a:pPr>
            <a:endParaRPr lang="en-US" sz="2800">
              <a:solidFill>
                <a:srgbClr val="B32711"/>
              </a:solidFill>
              <a:latin typeface="Canva Sans"/>
              <a:ea typeface="Canva Sans"/>
              <a:cs typeface="Canva Sans"/>
              <a:sym typeface="Canva Sans"/>
            </a:endParaRPr>
          </a:p>
          <a:p>
            <a:pPr algn="ctr">
              <a:lnSpc>
                <a:spcPts val="3920"/>
              </a:lnSpc>
            </a:pPr>
            <a:endParaRPr lang="en-US" sz="2800">
              <a:solidFill>
                <a:srgbClr val="B32711"/>
              </a:solidFill>
              <a:latin typeface="Canva Sans"/>
              <a:ea typeface="Canva Sans"/>
              <a:cs typeface="Canva Sans"/>
              <a:sym typeface="Canva Sans"/>
            </a:endParaRPr>
          </a:p>
          <a:p>
            <a:pPr algn="ctr">
              <a:lnSpc>
                <a:spcPts val="3920"/>
              </a:lnSpc>
            </a:pPr>
            <a:endParaRPr lang="en-US" sz="2800">
              <a:solidFill>
                <a:srgbClr val="B32711"/>
              </a:solidFill>
              <a:latin typeface="Canva Sans"/>
              <a:ea typeface="Canva Sans"/>
              <a:cs typeface="Canva Sans"/>
              <a:sym typeface="Canva Sans"/>
            </a:endParaRPr>
          </a:p>
        </p:txBody>
      </p:sp>
      <p:sp>
        <p:nvSpPr>
          <p:cNvPr id="12" name="Freeform 12"/>
          <p:cNvSpPr/>
          <p:nvPr/>
        </p:nvSpPr>
        <p:spPr>
          <a:xfrm>
            <a:off x="16894254" y="8423589"/>
            <a:ext cx="730092" cy="1051179"/>
          </a:xfrm>
          <a:custGeom>
            <a:avLst/>
            <a:gdLst/>
            <a:ahLst/>
            <a:cxnLst/>
            <a:rect l="l" t="t" r="r" b="b"/>
            <a:pathLst>
              <a:path w="730092" h="1051179">
                <a:moveTo>
                  <a:pt x="0" y="0"/>
                </a:moveTo>
                <a:lnTo>
                  <a:pt x="730092" y="0"/>
                </a:lnTo>
                <a:lnTo>
                  <a:pt x="730092" y="1051179"/>
                </a:lnTo>
                <a:lnTo>
                  <a:pt x="0" y="10511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865442">
            <a:off x="15420223" y="700042"/>
            <a:ext cx="662850" cy="851793"/>
          </a:xfrm>
          <a:custGeom>
            <a:avLst/>
            <a:gdLst/>
            <a:ahLst/>
            <a:cxnLst/>
            <a:rect l="l" t="t" r="r" b="b"/>
            <a:pathLst>
              <a:path w="662850" h="851793">
                <a:moveTo>
                  <a:pt x="0" y="0"/>
                </a:moveTo>
                <a:lnTo>
                  <a:pt x="662850" y="0"/>
                </a:lnTo>
                <a:lnTo>
                  <a:pt x="662850" y="851793"/>
                </a:lnTo>
                <a:lnTo>
                  <a:pt x="0" y="85179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p:cNvSpPr txBox="1"/>
          <p:nvPr/>
        </p:nvSpPr>
        <p:spPr>
          <a:xfrm>
            <a:off x="3810434" y="1071325"/>
            <a:ext cx="10667133" cy="741045"/>
          </a:xfrm>
          <a:prstGeom prst="rect">
            <a:avLst/>
          </a:prstGeom>
        </p:spPr>
        <p:txBody>
          <a:bodyPr lIns="0" tIns="0" rIns="0" bIns="0" rtlCol="0" anchor="t">
            <a:spAutoFit/>
          </a:bodyPr>
          <a:lstStyle/>
          <a:p>
            <a:pPr algn="ctr">
              <a:lnSpc>
                <a:spcPts val="4800"/>
              </a:lnSpc>
            </a:pPr>
            <a:r>
              <a:rPr lang="en-US" sz="4800" b="1">
                <a:solidFill>
                  <a:srgbClr val="B32711"/>
                </a:solidFill>
                <a:latin typeface="Arial Bold"/>
                <a:ea typeface="Arial Bold"/>
                <a:cs typeface="Arial Bold"/>
                <a:sym typeface="Arial Bold"/>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grpSp>
        <p:nvGrpSpPr>
          <p:cNvPr id="2" name="Group 2"/>
          <p:cNvGrpSpPr/>
          <p:nvPr/>
        </p:nvGrpSpPr>
        <p:grpSpPr>
          <a:xfrm>
            <a:off x="1770116" y="3003546"/>
            <a:ext cx="18325345" cy="9201162"/>
            <a:chOff x="0" y="0"/>
            <a:chExt cx="24433793" cy="12268216"/>
          </a:xfrm>
        </p:grpSpPr>
        <p:sp>
          <p:nvSpPr>
            <p:cNvPr id="3" name="Freeform 3"/>
            <p:cNvSpPr/>
            <p:nvPr/>
          </p:nvSpPr>
          <p:spPr>
            <a:xfrm rot="-5400000">
              <a:off x="5410055" y="-5410055"/>
              <a:ext cx="2987455" cy="13807566"/>
            </a:xfrm>
            <a:custGeom>
              <a:avLst/>
              <a:gdLst/>
              <a:ahLst/>
              <a:cxnLst/>
              <a:rect l="l" t="t" r="r" b="b"/>
              <a:pathLst>
                <a:path w="2987455" h="13807566">
                  <a:moveTo>
                    <a:pt x="0" y="0"/>
                  </a:moveTo>
                  <a:lnTo>
                    <a:pt x="2987455" y="0"/>
                  </a:lnTo>
                  <a:lnTo>
                    <a:pt x="2987455" y="13807565"/>
                  </a:lnTo>
                  <a:lnTo>
                    <a:pt x="0" y="138075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6036282" y="-5410055"/>
              <a:ext cx="2987455" cy="13807566"/>
            </a:xfrm>
            <a:custGeom>
              <a:avLst/>
              <a:gdLst/>
              <a:ahLst/>
              <a:cxnLst/>
              <a:rect l="l" t="t" r="r" b="b"/>
              <a:pathLst>
                <a:path w="2987455" h="13807566">
                  <a:moveTo>
                    <a:pt x="0" y="0"/>
                  </a:moveTo>
                  <a:lnTo>
                    <a:pt x="2987455" y="0"/>
                  </a:lnTo>
                  <a:lnTo>
                    <a:pt x="2987455" y="13807565"/>
                  </a:lnTo>
                  <a:lnTo>
                    <a:pt x="0" y="138075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53066" y="1247174"/>
              <a:ext cx="23914827" cy="11021042"/>
              <a:chOff x="0" y="0"/>
              <a:chExt cx="2932675" cy="1351510"/>
            </a:xfrm>
          </p:grpSpPr>
          <p:sp>
            <p:nvSpPr>
              <p:cNvPr id="6" name="Freeform 6"/>
              <p:cNvSpPr/>
              <p:nvPr/>
            </p:nvSpPr>
            <p:spPr>
              <a:xfrm>
                <a:off x="0" y="0"/>
                <a:ext cx="2932675" cy="1351510"/>
              </a:xfrm>
              <a:custGeom>
                <a:avLst/>
                <a:gdLst/>
                <a:ahLst/>
                <a:cxnLst/>
                <a:rect l="l" t="t" r="r" b="b"/>
                <a:pathLst>
                  <a:path w="2932675" h="1351510">
                    <a:moveTo>
                      <a:pt x="26858" y="0"/>
                    </a:moveTo>
                    <a:lnTo>
                      <a:pt x="2905818" y="0"/>
                    </a:lnTo>
                    <a:cubicBezTo>
                      <a:pt x="2920651" y="0"/>
                      <a:pt x="2932675" y="12025"/>
                      <a:pt x="2932675" y="26858"/>
                    </a:cubicBezTo>
                    <a:lnTo>
                      <a:pt x="2932675" y="1324653"/>
                    </a:lnTo>
                    <a:cubicBezTo>
                      <a:pt x="2932675" y="1331776"/>
                      <a:pt x="2929846" y="1338607"/>
                      <a:pt x="2924809" y="1343644"/>
                    </a:cubicBezTo>
                    <a:cubicBezTo>
                      <a:pt x="2919772" y="1348681"/>
                      <a:pt x="2912941" y="1351510"/>
                      <a:pt x="2905818" y="1351510"/>
                    </a:cubicBezTo>
                    <a:lnTo>
                      <a:pt x="26858" y="1351510"/>
                    </a:lnTo>
                    <a:cubicBezTo>
                      <a:pt x="12025" y="1351510"/>
                      <a:pt x="0" y="1339486"/>
                      <a:pt x="0" y="1324653"/>
                    </a:cubicBezTo>
                    <a:lnTo>
                      <a:pt x="0" y="26858"/>
                    </a:lnTo>
                    <a:cubicBezTo>
                      <a:pt x="0" y="12025"/>
                      <a:pt x="12025" y="0"/>
                      <a:pt x="26858" y="0"/>
                    </a:cubicBezTo>
                    <a:close/>
                  </a:path>
                </a:pathLst>
              </a:custGeom>
              <a:solidFill>
                <a:srgbClr val="FFFFFF"/>
              </a:solidFill>
            </p:spPr>
          </p:sp>
          <p:sp>
            <p:nvSpPr>
              <p:cNvPr id="7" name="TextBox 7"/>
              <p:cNvSpPr txBox="1"/>
              <p:nvPr/>
            </p:nvSpPr>
            <p:spPr>
              <a:xfrm>
                <a:off x="0" y="-38100"/>
                <a:ext cx="2932675" cy="1389610"/>
              </a:xfrm>
              <a:prstGeom prst="rect">
                <a:avLst/>
              </a:prstGeom>
            </p:spPr>
            <p:txBody>
              <a:bodyPr lIns="50800" tIns="50800" rIns="50800" bIns="50800" rtlCol="0" anchor="ctr"/>
              <a:lstStyle/>
              <a:p>
                <a:pPr algn="ctr">
                  <a:lnSpc>
                    <a:spcPts val="2660"/>
                  </a:lnSpc>
                  <a:spcBef>
                    <a:spcPct val="0"/>
                  </a:spcBef>
                </a:pPr>
                <a:endParaRPr/>
              </a:p>
            </p:txBody>
          </p:sp>
        </p:grpSp>
      </p:grpSp>
      <p:sp>
        <p:nvSpPr>
          <p:cNvPr id="8" name="Freeform 8"/>
          <p:cNvSpPr/>
          <p:nvPr/>
        </p:nvSpPr>
        <p:spPr>
          <a:xfrm rot="-7650282">
            <a:off x="11099815" y="-245584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5028960" y="1028700"/>
            <a:ext cx="1500957" cy="1484582"/>
          </a:xfrm>
          <a:custGeom>
            <a:avLst/>
            <a:gdLst/>
            <a:ahLst/>
            <a:cxnLst/>
            <a:rect l="l" t="t" r="r" b="b"/>
            <a:pathLst>
              <a:path w="1500957" h="1484582">
                <a:moveTo>
                  <a:pt x="0" y="0"/>
                </a:moveTo>
                <a:lnTo>
                  <a:pt x="1500956" y="0"/>
                </a:lnTo>
                <a:lnTo>
                  <a:pt x="1500956" y="1484582"/>
                </a:lnTo>
                <a:lnTo>
                  <a:pt x="0" y="1484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581703" y="7952358"/>
            <a:ext cx="904559" cy="894691"/>
          </a:xfrm>
          <a:custGeom>
            <a:avLst/>
            <a:gdLst/>
            <a:ahLst/>
            <a:cxnLst/>
            <a:rect l="l" t="t" r="r" b="b"/>
            <a:pathLst>
              <a:path w="904559" h="894691">
                <a:moveTo>
                  <a:pt x="0" y="0"/>
                </a:moveTo>
                <a:lnTo>
                  <a:pt x="904559" y="0"/>
                </a:lnTo>
                <a:lnTo>
                  <a:pt x="904559" y="894691"/>
                </a:lnTo>
                <a:lnTo>
                  <a:pt x="0" y="8946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981402">
            <a:off x="1385827" y="8406507"/>
            <a:ext cx="1325700" cy="1703586"/>
          </a:xfrm>
          <a:custGeom>
            <a:avLst/>
            <a:gdLst/>
            <a:ahLst/>
            <a:cxnLst/>
            <a:rect l="l" t="t" r="r" b="b"/>
            <a:pathLst>
              <a:path w="1325700" h="1703586">
                <a:moveTo>
                  <a:pt x="0" y="0"/>
                </a:moveTo>
                <a:lnTo>
                  <a:pt x="1325699" y="0"/>
                </a:lnTo>
                <a:lnTo>
                  <a:pt x="1325699" y="1703586"/>
                </a:lnTo>
                <a:lnTo>
                  <a:pt x="0" y="170358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820691">
            <a:off x="1099576" y="2501994"/>
            <a:ext cx="773373" cy="3016702"/>
          </a:xfrm>
          <a:custGeom>
            <a:avLst/>
            <a:gdLst/>
            <a:ahLst/>
            <a:cxnLst/>
            <a:rect l="l" t="t" r="r" b="b"/>
            <a:pathLst>
              <a:path w="773373" h="3016702">
                <a:moveTo>
                  <a:pt x="0" y="0"/>
                </a:moveTo>
                <a:lnTo>
                  <a:pt x="773372" y="0"/>
                </a:lnTo>
                <a:lnTo>
                  <a:pt x="773372" y="3016702"/>
                </a:lnTo>
                <a:lnTo>
                  <a:pt x="0" y="30167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4213294" y="1165813"/>
            <a:ext cx="8955106" cy="741045"/>
          </a:xfrm>
          <a:prstGeom prst="rect">
            <a:avLst/>
          </a:prstGeom>
        </p:spPr>
        <p:txBody>
          <a:bodyPr lIns="0" tIns="0" rIns="0" bIns="0" rtlCol="0" anchor="t">
            <a:spAutoFit/>
          </a:bodyPr>
          <a:lstStyle/>
          <a:p>
            <a:pPr algn="ctr">
              <a:lnSpc>
                <a:spcPts val="4800"/>
              </a:lnSpc>
            </a:pPr>
            <a:r>
              <a:rPr lang="en-US" sz="4800" b="1">
                <a:solidFill>
                  <a:srgbClr val="B32711"/>
                </a:solidFill>
                <a:latin typeface="Arial Bold"/>
                <a:ea typeface="Arial Bold"/>
                <a:cs typeface="Arial Bold"/>
                <a:sym typeface="Arial Bold"/>
              </a:rPr>
              <a:t>Methodology</a:t>
            </a:r>
          </a:p>
        </p:txBody>
      </p:sp>
      <p:sp>
        <p:nvSpPr>
          <p:cNvPr id="14" name="TextBox 14"/>
          <p:cNvSpPr txBox="1"/>
          <p:nvPr/>
        </p:nvSpPr>
        <p:spPr>
          <a:xfrm>
            <a:off x="2366118" y="3955974"/>
            <a:ext cx="15496149" cy="4939030"/>
          </a:xfrm>
          <a:prstGeom prst="rect">
            <a:avLst/>
          </a:prstGeom>
        </p:spPr>
        <p:txBody>
          <a:bodyPr lIns="0" tIns="0" rIns="0" bIns="0" rtlCol="0" anchor="t">
            <a:spAutoFit/>
          </a:bodyPr>
          <a:lstStyle/>
          <a:p>
            <a:pPr algn="l">
              <a:lnSpc>
                <a:spcPts val="3920"/>
              </a:lnSpc>
            </a:pPr>
            <a:r>
              <a:rPr lang="en-US" sz="2800" b="1">
                <a:solidFill>
                  <a:srgbClr val="B32711"/>
                </a:solidFill>
                <a:latin typeface="Canva Sans Bold"/>
                <a:ea typeface="Canva Sans Bold"/>
                <a:cs typeface="Canva Sans Bold"/>
                <a:sym typeface="Canva Sans Bold"/>
              </a:rPr>
              <a:t>Data Collection and Integration</a:t>
            </a:r>
          </a:p>
          <a:p>
            <a:pPr algn="l">
              <a:lnSpc>
                <a:spcPts val="3920"/>
              </a:lnSpc>
            </a:pPr>
            <a:r>
              <a:rPr lang="en-US" sz="2800">
                <a:solidFill>
                  <a:srgbClr val="B32711"/>
                </a:solidFill>
                <a:latin typeface="Canva Sans"/>
                <a:ea typeface="Canva Sans"/>
                <a:cs typeface="Canva Sans"/>
                <a:sym typeface="Canva Sans"/>
              </a:rPr>
              <a:t>Data Sources: Gather data from various sources such as donor registrations, blood bank records, and blood requests.</a:t>
            </a:r>
          </a:p>
          <a:p>
            <a:pPr algn="l">
              <a:lnSpc>
                <a:spcPts val="3920"/>
              </a:lnSpc>
            </a:pPr>
            <a:r>
              <a:rPr lang="en-US" sz="2800">
                <a:solidFill>
                  <a:srgbClr val="B32711"/>
                </a:solidFill>
                <a:latin typeface="Canva Sans"/>
                <a:ea typeface="Canva Sans"/>
                <a:cs typeface="Canva Sans"/>
                <a:sym typeface="Canva Sans"/>
              </a:rPr>
              <a:t>Data Integration: Combine data from these sources into a unified database format to ensure consistency across the system</a:t>
            </a:r>
          </a:p>
          <a:p>
            <a:pPr algn="l">
              <a:lnSpc>
                <a:spcPts val="3920"/>
              </a:lnSpc>
            </a:pPr>
            <a:endParaRPr lang="en-US" sz="2800">
              <a:solidFill>
                <a:srgbClr val="B32711"/>
              </a:solidFill>
              <a:latin typeface="Canva Sans"/>
              <a:ea typeface="Canva Sans"/>
              <a:cs typeface="Canva Sans"/>
              <a:sym typeface="Canva Sans"/>
            </a:endParaRPr>
          </a:p>
          <a:p>
            <a:pPr algn="l">
              <a:lnSpc>
                <a:spcPts val="3920"/>
              </a:lnSpc>
            </a:pPr>
            <a:r>
              <a:rPr lang="en-US" sz="2800" b="1">
                <a:solidFill>
                  <a:srgbClr val="B32711"/>
                </a:solidFill>
                <a:latin typeface="Canva Sans Bold"/>
                <a:ea typeface="Canva Sans Bold"/>
                <a:cs typeface="Canva Sans Bold"/>
                <a:sym typeface="Canva Sans Bold"/>
              </a:rPr>
              <a:t>Data Cleaning</a:t>
            </a:r>
          </a:p>
          <a:p>
            <a:pPr algn="l">
              <a:lnSpc>
                <a:spcPts val="3920"/>
              </a:lnSpc>
            </a:pPr>
            <a:r>
              <a:rPr lang="en-US" sz="2800">
                <a:solidFill>
                  <a:srgbClr val="B32711"/>
                </a:solidFill>
                <a:latin typeface="Canva Sans"/>
                <a:ea typeface="Canva Sans"/>
                <a:cs typeface="Canva Sans"/>
                <a:sym typeface="Canva Sans"/>
              </a:rPr>
              <a:t>Deduplication: Identify and remove duplicate records to ensure each donor, blood bank, and request is unique</a:t>
            </a:r>
          </a:p>
          <a:p>
            <a:pPr algn="l">
              <a:lnSpc>
                <a:spcPts val="3920"/>
              </a:lnSpc>
            </a:pPr>
            <a:r>
              <a:rPr lang="en-US" sz="2800">
                <a:solidFill>
                  <a:srgbClr val="B32711"/>
                </a:solidFill>
                <a:latin typeface="Canva Sans"/>
                <a:ea typeface="Canva Sans"/>
                <a:cs typeface="Canva Sans"/>
                <a:sym typeface="Canva Sans"/>
              </a:rPr>
              <a:t>Missing Values: Handle missing data by ensuring that every field is properly filled.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p:cNvGrpSpPr/>
        <p:nvPr/>
      </p:nvGrpSpPr>
      <p:grpSpPr>
        <a:xfrm>
          <a:off x="0" y="0"/>
          <a:ext cx="0" cy="0"/>
          <a:chOff x="0" y="0"/>
          <a:chExt cx="0" cy="0"/>
        </a:xfrm>
      </p:grpSpPr>
      <p:grpSp>
        <p:nvGrpSpPr>
          <p:cNvPr id="2" name="Group 2"/>
          <p:cNvGrpSpPr/>
          <p:nvPr/>
        </p:nvGrpSpPr>
        <p:grpSpPr>
          <a:xfrm>
            <a:off x="1770116" y="3003546"/>
            <a:ext cx="18325345" cy="9201162"/>
            <a:chOff x="0" y="0"/>
            <a:chExt cx="24433793" cy="12268216"/>
          </a:xfrm>
        </p:grpSpPr>
        <p:sp>
          <p:nvSpPr>
            <p:cNvPr id="3" name="Freeform 3"/>
            <p:cNvSpPr/>
            <p:nvPr/>
          </p:nvSpPr>
          <p:spPr>
            <a:xfrm rot="-5400000">
              <a:off x="5410055" y="-5410055"/>
              <a:ext cx="2987455" cy="13807566"/>
            </a:xfrm>
            <a:custGeom>
              <a:avLst/>
              <a:gdLst/>
              <a:ahLst/>
              <a:cxnLst/>
              <a:rect l="l" t="t" r="r" b="b"/>
              <a:pathLst>
                <a:path w="2987455" h="13807566">
                  <a:moveTo>
                    <a:pt x="0" y="0"/>
                  </a:moveTo>
                  <a:lnTo>
                    <a:pt x="2987455" y="0"/>
                  </a:lnTo>
                  <a:lnTo>
                    <a:pt x="2987455" y="13807565"/>
                  </a:lnTo>
                  <a:lnTo>
                    <a:pt x="0" y="138075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6036282" y="-5410055"/>
              <a:ext cx="2987455" cy="13807566"/>
            </a:xfrm>
            <a:custGeom>
              <a:avLst/>
              <a:gdLst/>
              <a:ahLst/>
              <a:cxnLst/>
              <a:rect l="l" t="t" r="r" b="b"/>
              <a:pathLst>
                <a:path w="2987455" h="13807566">
                  <a:moveTo>
                    <a:pt x="0" y="0"/>
                  </a:moveTo>
                  <a:lnTo>
                    <a:pt x="2987455" y="0"/>
                  </a:lnTo>
                  <a:lnTo>
                    <a:pt x="2987455" y="13807565"/>
                  </a:lnTo>
                  <a:lnTo>
                    <a:pt x="0" y="138075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53066" y="1247174"/>
              <a:ext cx="23914827" cy="11021042"/>
              <a:chOff x="0" y="0"/>
              <a:chExt cx="2932675" cy="1351510"/>
            </a:xfrm>
          </p:grpSpPr>
          <p:sp>
            <p:nvSpPr>
              <p:cNvPr id="6" name="Freeform 6"/>
              <p:cNvSpPr/>
              <p:nvPr/>
            </p:nvSpPr>
            <p:spPr>
              <a:xfrm>
                <a:off x="0" y="0"/>
                <a:ext cx="2932675" cy="1351510"/>
              </a:xfrm>
              <a:custGeom>
                <a:avLst/>
                <a:gdLst/>
                <a:ahLst/>
                <a:cxnLst/>
                <a:rect l="l" t="t" r="r" b="b"/>
                <a:pathLst>
                  <a:path w="2932675" h="1351510">
                    <a:moveTo>
                      <a:pt x="26858" y="0"/>
                    </a:moveTo>
                    <a:lnTo>
                      <a:pt x="2905818" y="0"/>
                    </a:lnTo>
                    <a:cubicBezTo>
                      <a:pt x="2920651" y="0"/>
                      <a:pt x="2932675" y="12025"/>
                      <a:pt x="2932675" y="26858"/>
                    </a:cubicBezTo>
                    <a:lnTo>
                      <a:pt x="2932675" y="1324653"/>
                    </a:lnTo>
                    <a:cubicBezTo>
                      <a:pt x="2932675" y="1331776"/>
                      <a:pt x="2929846" y="1338607"/>
                      <a:pt x="2924809" y="1343644"/>
                    </a:cubicBezTo>
                    <a:cubicBezTo>
                      <a:pt x="2919772" y="1348681"/>
                      <a:pt x="2912941" y="1351510"/>
                      <a:pt x="2905818" y="1351510"/>
                    </a:cubicBezTo>
                    <a:lnTo>
                      <a:pt x="26858" y="1351510"/>
                    </a:lnTo>
                    <a:cubicBezTo>
                      <a:pt x="12025" y="1351510"/>
                      <a:pt x="0" y="1339486"/>
                      <a:pt x="0" y="1324653"/>
                    </a:cubicBezTo>
                    <a:lnTo>
                      <a:pt x="0" y="26858"/>
                    </a:lnTo>
                    <a:cubicBezTo>
                      <a:pt x="0" y="12025"/>
                      <a:pt x="12025" y="0"/>
                      <a:pt x="26858" y="0"/>
                    </a:cubicBezTo>
                    <a:close/>
                  </a:path>
                </a:pathLst>
              </a:custGeom>
              <a:solidFill>
                <a:srgbClr val="FFFFFF"/>
              </a:solidFill>
            </p:spPr>
          </p:sp>
          <p:sp>
            <p:nvSpPr>
              <p:cNvPr id="7" name="TextBox 7"/>
              <p:cNvSpPr txBox="1"/>
              <p:nvPr/>
            </p:nvSpPr>
            <p:spPr>
              <a:xfrm>
                <a:off x="0" y="-38100"/>
                <a:ext cx="2932675" cy="1389610"/>
              </a:xfrm>
              <a:prstGeom prst="rect">
                <a:avLst/>
              </a:prstGeom>
            </p:spPr>
            <p:txBody>
              <a:bodyPr lIns="50800" tIns="50800" rIns="50800" bIns="50800" rtlCol="0" anchor="ctr"/>
              <a:lstStyle/>
              <a:p>
                <a:pPr algn="ctr">
                  <a:lnSpc>
                    <a:spcPts val="2660"/>
                  </a:lnSpc>
                  <a:spcBef>
                    <a:spcPct val="0"/>
                  </a:spcBef>
                </a:pPr>
                <a:endParaRPr/>
              </a:p>
            </p:txBody>
          </p:sp>
        </p:grpSp>
      </p:grpSp>
      <p:sp>
        <p:nvSpPr>
          <p:cNvPr id="8" name="Freeform 8"/>
          <p:cNvSpPr/>
          <p:nvPr/>
        </p:nvSpPr>
        <p:spPr>
          <a:xfrm rot="-7650282">
            <a:off x="11099815" y="-245584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5028960" y="1028700"/>
            <a:ext cx="1500957" cy="1484582"/>
          </a:xfrm>
          <a:custGeom>
            <a:avLst/>
            <a:gdLst/>
            <a:ahLst/>
            <a:cxnLst/>
            <a:rect l="l" t="t" r="r" b="b"/>
            <a:pathLst>
              <a:path w="1500957" h="1484582">
                <a:moveTo>
                  <a:pt x="0" y="0"/>
                </a:moveTo>
                <a:lnTo>
                  <a:pt x="1500956" y="0"/>
                </a:lnTo>
                <a:lnTo>
                  <a:pt x="1500956" y="1484582"/>
                </a:lnTo>
                <a:lnTo>
                  <a:pt x="0" y="1484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581703" y="7952358"/>
            <a:ext cx="904559" cy="894691"/>
          </a:xfrm>
          <a:custGeom>
            <a:avLst/>
            <a:gdLst/>
            <a:ahLst/>
            <a:cxnLst/>
            <a:rect l="l" t="t" r="r" b="b"/>
            <a:pathLst>
              <a:path w="904559" h="894691">
                <a:moveTo>
                  <a:pt x="0" y="0"/>
                </a:moveTo>
                <a:lnTo>
                  <a:pt x="904559" y="0"/>
                </a:lnTo>
                <a:lnTo>
                  <a:pt x="904559" y="894691"/>
                </a:lnTo>
                <a:lnTo>
                  <a:pt x="0" y="8946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981402">
            <a:off x="1385827" y="8406507"/>
            <a:ext cx="1325700" cy="1703586"/>
          </a:xfrm>
          <a:custGeom>
            <a:avLst/>
            <a:gdLst/>
            <a:ahLst/>
            <a:cxnLst/>
            <a:rect l="l" t="t" r="r" b="b"/>
            <a:pathLst>
              <a:path w="1325700" h="1703586">
                <a:moveTo>
                  <a:pt x="0" y="0"/>
                </a:moveTo>
                <a:lnTo>
                  <a:pt x="1325699" y="0"/>
                </a:lnTo>
                <a:lnTo>
                  <a:pt x="1325699" y="1703586"/>
                </a:lnTo>
                <a:lnTo>
                  <a:pt x="0" y="170358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820691">
            <a:off x="1099576" y="2501994"/>
            <a:ext cx="773373" cy="3016702"/>
          </a:xfrm>
          <a:custGeom>
            <a:avLst/>
            <a:gdLst/>
            <a:ahLst/>
            <a:cxnLst/>
            <a:rect l="l" t="t" r="r" b="b"/>
            <a:pathLst>
              <a:path w="773373" h="3016702">
                <a:moveTo>
                  <a:pt x="0" y="0"/>
                </a:moveTo>
                <a:lnTo>
                  <a:pt x="773372" y="0"/>
                </a:lnTo>
                <a:lnTo>
                  <a:pt x="773372" y="3016702"/>
                </a:lnTo>
                <a:lnTo>
                  <a:pt x="0" y="30167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4213294" y="1165813"/>
            <a:ext cx="8955106" cy="741045"/>
          </a:xfrm>
          <a:prstGeom prst="rect">
            <a:avLst/>
          </a:prstGeom>
        </p:spPr>
        <p:txBody>
          <a:bodyPr lIns="0" tIns="0" rIns="0" bIns="0" rtlCol="0" anchor="t">
            <a:spAutoFit/>
          </a:bodyPr>
          <a:lstStyle/>
          <a:p>
            <a:pPr algn="ctr">
              <a:lnSpc>
                <a:spcPts val="4800"/>
              </a:lnSpc>
            </a:pPr>
            <a:r>
              <a:rPr lang="en-US" sz="4800" b="1">
                <a:solidFill>
                  <a:srgbClr val="B32711"/>
                </a:solidFill>
                <a:latin typeface="Arial Bold"/>
                <a:ea typeface="Arial Bold"/>
                <a:cs typeface="Arial Bold"/>
                <a:sym typeface="Arial Bold"/>
              </a:rPr>
              <a:t>Methodology</a:t>
            </a:r>
          </a:p>
        </p:txBody>
      </p:sp>
      <p:sp>
        <p:nvSpPr>
          <p:cNvPr id="14" name="TextBox 14"/>
          <p:cNvSpPr txBox="1"/>
          <p:nvPr/>
        </p:nvSpPr>
        <p:spPr>
          <a:xfrm>
            <a:off x="2409877" y="3638862"/>
            <a:ext cx="15706003" cy="5491480"/>
          </a:xfrm>
          <a:prstGeom prst="rect">
            <a:avLst/>
          </a:prstGeom>
        </p:spPr>
        <p:txBody>
          <a:bodyPr lIns="0" tIns="0" rIns="0" bIns="0" rtlCol="0" anchor="t">
            <a:spAutoFit/>
          </a:bodyPr>
          <a:lstStyle/>
          <a:p>
            <a:pPr algn="just">
              <a:lnSpc>
                <a:spcPts val="3920"/>
              </a:lnSpc>
            </a:pPr>
            <a:r>
              <a:rPr lang="en-US" sz="2800" b="1">
                <a:solidFill>
                  <a:srgbClr val="B32711"/>
                </a:solidFill>
                <a:latin typeface="Arial Bold"/>
                <a:ea typeface="Arial Bold"/>
                <a:cs typeface="Arial Bold"/>
                <a:sym typeface="Arial Bold"/>
              </a:rPr>
              <a:t>Data Standardization and Normalization</a:t>
            </a:r>
          </a:p>
          <a:p>
            <a:pPr algn="just">
              <a:lnSpc>
                <a:spcPts val="3920"/>
              </a:lnSpc>
            </a:pPr>
            <a:r>
              <a:rPr lang="en-US" sz="2800">
                <a:solidFill>
                  <a:srgbClr val="B32711"/>
                </a:solidFill>
                <a:latin typeface="Arial"/>
                <a:ea typeface="Arial"/>
                <a:cs typeface="Arial"/>
                <a:sym typeface="Arial"/>
              </a:rPr>
              <a:t>Standardization: Ensure that all data follows a consistent format (e.g., date formats, phone numbers)</a:t>
            </a:r>
          </a:p>
          <a:p>
            <a:pPr algn="just">
              <a:lnSpc>
                <a:spcPts val="3920"/>
              </a:lnSpc>
            </a:pPr>
            <a:endParaRPr lang="en-US" sz="2800">
              <a:solidFill>
                <a:srgbClr val="B32711"/>
              </a:solidFill>
              <a:latin typeface="Arial"/>
              <a:ea typeface="Arial"/>
              <a:cs typeface="Arial"/>
              <a:sym typeface="Arial"/>
            </a:endParaRPr>
          </a:p>
          <a:p>
            <a:pPr algn="just">
              <a:lnSpc>
                <a:spcPts val="3920"/>
              </a:lnSpc>
            </a:pPr>
            <a:r>
              <a:rPr lang="en-US" sz="2800" b="1">
                <a:solidFill>
                  <a:srgbClr val="B32711"/>
                </a:solidFill>
                <a:latin typeface="Arial Bold"/>
                <a:ea typeface="Arial Bold"/>
                <a:cs typeface="Arial Bold"/>
                <a:sym typeface="Arial Bold"/>
              </a:rPr>
              <a:t>Outlier Detection and Handling</a:t>
            </a:r>
          </a:p>
          <a:p>
            <a:pPr algn="just">
              <a:lnSpc>
                <a:spcPts val="3920"/>
              </a:lnSpc>
            </a:pPr>
            <a:r>
              <a:rPr lang="en-US" sz="2800">
                <a:solidFill>
                  <a:srgbClr val="B32711"/>
                </a:solidFill>
                <a:latin typeface="Arial"/>
                <a:ea typeface="Arial"/>
                <a:cs typeface="Arial"/>
                <a:sym typeface="Arial"/>
              </a:rPr>
              <a:t>Identify outliers in numerical fields (e.g., age of donors) using statistical methods and decide whether to correct or remove them based on domain knowledge.</a:t>
            </a:r>
          </a:p>
          <a:p>
            <a:pPr algn="just">
              <a:lnSpc>
                <a:spcPts val="3920"/>
              </a:lnSpc>
            </a:pPr>
            <a:endParaRPr lang="en-US" sz="2800">
              <a:solidFill>
                <a:srgbClr val="B32711"/>
              </a:solidFill>
              <a:latin typeface="Arial"/>
              <a:ea typeface="Arial"/>
              <a:cs typeface="Arial"/>
              <a:sym typeface="Arial"/>
            </a:endParaRPr>
          </a:p>
          <a:p>
            <a:pPr algn="just">
              <a:lnSpc>
                <a:spcPts val="3920"/>
              </a:lnSpc>
            </a:pPr>
            <a:r>
              <a:rPr lang="en-US" sz="2800" b="1">
                <a:solidFill>
                  <a:srgbClr val="B32711"/>
                </a:solidFill>
                <a:latin typeface="Canva Sans Bold"/>
                <a:ea typeface="Canva Sans Bold"/>
                <a:cs typeface="Canva Sans Bold"/>
                <a:sym typeface="Canva Sans Bold"/>
              </a:rPr>
              <a:t>Data Storage and Management</a:t>
            </a:r>
          </a:p>
          <a:p>
            <a:pPr algn="just">
              <a:lnSpc>
                <a:spcPts val="3920"/>
              </a:lnSpc>
            </a:pPr>
            <a:r>
              <a:rPr lang="en-US" sz="2800">
                <a:solidFill>
                  <a:srgbClr val="B32711"/>
                </a:solidFill>
                <a:latin typeface="Arial"/>
                <a:ea typeface="Arial"/>
                <a:cs typeface="Arial"/>
                <a:sym typeface="Arial"/>
              </a:rPr>
              <a:t>Use SQLite3 to manage the database schema efficiently, ensuring relationships between tables like Donor, BloodBank, and BloodRequests are well-defined.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a:extLst>
            <a:ext uri="{FF2B5EF4-FFF2-40B4-BE49-F238E27FC236}">
              <a16:creationId xmlns:a16="http://schemas.microsoft.com/office/drawing/2014/main" id="{5FD83305-0DEB-7947-A7B9-19339CC42D2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700C602-A5DD-BF49-4968-F7BA64609217}"/>
              </a:ext>
            </a:extLst>
          </p:cNvPr>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BDA12186-769F-748F-44AE-86D81DC99AC9}"/>
              </a:ext>
            </a:extLst>
          </p:cNvPr>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DF8483E4-ED4E-55DC-85E5-2EC8898174A0}"/>
              </a:ext>
            </a:extLst>
          </p:cNvPr>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F8528479-98DF-B88E-D274-1E45EAD3C216}"/>
              </a:ext>
            </a:extLst>
          </p:cNvPr>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98B30AD8-3759-59FD-2071-45898DF3EBA6}"/>
              </a:ext>
            </a:extLst>
          </p:cNvPr>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55C6159D-7FF0-D9C9-1AC6-C255AC3D3672}"/>
              </a:ext>
            </a:extLst>
          </p:cNvPr>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FF2B5EF4-FFF2-40B4-BE49-F238E27FC236}">
                <a16:creationId xmlns:a16="http://schemas.microsoft.com/office/drawing/2014/main" id="{420EE60E-11CA-19A0-6311-DD49D1AE569A}"/>
              </a:ext>
            </a:extLst>
          </p:cNvPr>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a:extLst>
              <a:ext uri="{FF2B5EF4-FFF2-40B4-BE49-F238E27FC236}">
                <a16:creationId xmlns:a16="http://schemas.microsoft.com/office/drawing/2014/main" id="{07A2EDE2-96D5-97F3-B7F6-EEFF87707CC7}"/>
              </a:ext>
            </a:extLst>
          </p:cNvPr>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a:extLst>
              <a:ext uri="{FF2B5EF4-FFF2-40B4-BE49-F238E27FC236}">
                <a16:creationId xmlns:a16="http://schemas.microsoft.com/office/drawing/2014/main" id="{F5510693-E4E1-C12C-6164-3DFA32EC2999}"/>
              </a:ext>
            </a:extLst>
          </p:cNvPr>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a:extLst>
              <a:ext uri="{FF2B5EF4-FFF2-40B4-BE49-F238E27FC236}">
                <a16:creationId xmlns:a16="http://schemas.microsoft.com/office/drawing/2014/main" id="{69EF60A7-1983-F159-10A4-68F639610F4E}"/>
              </a:ext>
            </a:extLst>
          </p:cNvPr>
          <p:cNvSpPr txBox="1"/>
          <p:nvPr/>
        </p:nvSpPr>
        <p:spPr>
          <a:xfrm>
            <a:off x="1977501" y="2059117"/>
            <a:ext cx="14332998" cy="1468094"/>
          </a:xfrm>
          <a:prstGeom prst="rect">
            <a:avLst/>
          </a:prstGeom>
        </p:spPr>
        <p:txBody>
          <a:bodyPr lIns="0" tIns="0" rIns="0" bIns="0" rtlCol="0" anchor="t">
            <a:spAutoFit/>
          </a:bodyPr>
          <a:lstStyle/>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p:txBody>
      </p:sp>
      <p:sp>
        <p:nvSpPr>
          <p:cNvPr id="12" name="Freeform 12">
            <a:extLst>
              <a:ext uri="{FF2B5EF4-FFF2-40B4-BE49-F238E27FC236}">
                <a16:creationId xmlns:a16="http://schemas.microsoft.com/office/drawing/2014/main" id="{DF0B3BB4-DB56-EFAD-92F8-A32F3B7A95F1}"/>
              </a:ext>
            </a:extLst>
          </p:cNvPr>
          <p:cNvSpPr/>
          <p:nvPr/>
        </p:nvSpPr>
        <p:spPr>
          <a:xfrm>
            <a:off x="16894254" y="8423589"/>
            <a:ext cx="730092" cy="1051179"/>
          </a:xfrm>
          <a:custGeom>
            <a:avLst/>
            <a:gdLst/>
            <a:ahLst/>
            <a:cxnLst/>
            <a:rect l="l" t="t" r="r" b="b"/>
            <a:pathLst>
              <a:path w="730092" h="1051179">
                <a:moveTo>
                  <a:pt x="0" y="0"/>
                </a:moveTo>
                <a:lnTo>
                  <a:pt x="730092" y="0"/>
                </a:lnTo>
                <a:lnTo>
                  <a:pt x="730092" y="1051179"/>
                </a:lnTo>
                <a:lnTo>
                  <a:pt x="0" y="10511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E4D36582-5931-FEF0-8D81-A0D16871BEDF}"/>
              </a:ext>
            </a:extLst>
          </p:cNvPr>
          <p:cNvSpPr/>
          <p:nvPr/>
        </p:nvSpPr>
        <p:spPr>
          <a:xfrm rot="-865442">
            <a:off x="15420223" y="700042"/>
            <a:ext cx="662850" cy="851793"/>
          </a:xfrm>
          <a:custGeom>
            <a:avLst/>
            <a:gdLst/>
            <a:ahLst/>
            <a:cxnLst/>
            <a:rect l="l" t="t" r="r" b="b"/>
            <a:pathLst>
              <a:path w="662850" h="851793">
                <a:moveTo>
                  <a:pt x="0" y="0"/>
                </a:moveTo>
                <a:lnTo>
                  <a:pt x="662850" y="0"/>
                </a:lnTo>
                <a:lnTo>
                  <a:pt x="662850" y="851793"/>
                </a:lnTo>
                <a:lnTo>
                  <a:pt x="0" y="85179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a:extLst>
              <a:ext uri="{FF2B5EF4-FFF2-40B4-BE49-F238E27FC236}">
                <a16:creationId xmlns:a16="http://schemas.microsoft.com/office/drawing/2014/main" id="{8A3F5BFD-F06C-CEFF-148B-BEAC15308EF4}"/>
              </a:ext>
            </a:extLst>
          </p:cNvPr>
          <p:cNvSpPr txBox="1"/>
          <p:nvPr/>
        </p:nvSpPr>
        <p:spPr>
          <a:xfrm>
            <a:off x="3810434" y="1071325"/>
            <a:ext cx="10667133" cy="615553"/>
          </a:xfrm>
          <a:prstGeom prst="rect">
            <a:avLst/>
          </a:prstGeom>
        </p:spPr>
        <p:txBody>
          <a:bodyPr lIns="0" tIns="0" rIns="0" bIns="0" rtlCol="0" anchor="t">
            <a:spAutoFit/>
          </a:bodyPr>
          <a:lstStyle/>
          <a:p>
            <a:pPr algn="ctr">
              <a:lnSpc>
                <a:spcPts val="4800"/>
              </a:lnSpc>
            </a:pPr>
            <a:r>
              <a:rPr lang="en-US" sz="4800" b="1" dirty="0">
                <a:solidFill>
                  <a:srgbClr val="B32711"/>
                </a:solidFill>
                <a:latin typeface="Arial Bold"/>
                <a:ea typeface="Arial Bold"/>
                <a:cs typeface="Arial Bold"/>
                <a:sym typeface="Arial Bold"/>
              </a:rPr>
              <a:t>Results</a:t>
            </a:r>
          </a:p>
        </p:txBody>
      </p:sp>
      <p:pic>
        <p:nvPicPr>
          <p:cNvPr id="16" name="Picture 15">
            <a:extLst>
              <a:ext uri="{FF2B5EF4-FFF2-40B4-BE49-F238E27FC236}">
                <a16:creationId xmlns:a16="http://schemas.microsoft.com/office/drawing/2014/main" id="{6E5200D9-7E6E-8E18-D667-019AF3A827EF}"/>
              </a:ext>
            </a:extLst>
          </p:cNvPr>
          <p:cNvPicPr>
            <a:picLocks noChangeAspect="1"/>
          </p:cNvPicPr>
          <p:nvPr/>
        </p:nvPicPr>
        <p:blipFill>
          <a:blip r:embed="rId14"/>
          <a:stretch>
            <a:fillRect/>
          </a:stretch>
        </p:blipFill>
        <p:spPr>
          <a:xfrm>
            <a:off x="254395" y="2463829"/>
            <a:ext cx="17604237" cy="7011378"/>
          </a:xfrm>
          <a:prstGeom prst="rect">
            <a:avLst/>
          </a:prstGeom>
        </p:spPr>
      </p:pic>
    </p:spTree>
    <p:extLst>
      <p:ext uri="{BB962C8B-B14F-4D97-AF65-F5344CB8AC3E}">
        <p14:creationId xmlns:p14="http://schemas.microsoft.com/office/powerpoint/2010/main" val="64414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5EEFF"/>
        </a:solidFill>
        <a:effectLst/>
      </p:bgPr>
    </p:bg>
    <p:spTree>
      <p:nvGrpSpPr>
        <p:cNvPr id="1" name="">
          <a:extLst>
            <a:ext uri="{FF2B5EF4-FFF2-40B4-BE49-F238E27FC236}">
              <a16:creationId xmlns:a16="http://schemas.microsoft.com/office/drawing/2014/main" id="{7D06CD14-30E9-4CCF-AF4A-B828837C57D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E6652F5-7F28-9EF1-42BD-D2AB541A4564}"/>
              </a:ext>
            </a:extLst>
          </p:cNvPr>
          <p:cNvSpPr/>
          <p:nvPr/>
        </p:nvSpPr>
        <p:spPr>
          <a:xfrm rot="1308448">
            <a:off x="15437698" y="-649539"/>
            <a:ext cx="5700605" cy="4114800"/>
          </a:xfrm>
          <a:custGeom>
            <a:avLst/>
            <a:gdLst/>
            <a:ahLst/>
            <a:cxnLst/>
            <a:rect l="l" t="t" r="r" b="b"/>
            <a:pathLst>
              <a:path w="5700605" h="4114800">
                <a:moveTo>
                  <a:pt x="0" y="0"/>
                </a:moveTo>
                <a:lnTo>
                  <a:pt x="5700604" y="0"/>
                </a:lnTo>
                <a:lnTo>
                  <a:pt x="57006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5E3D93A-7A6A-93AB-A588-0DB659E72C53}"/>
              </a:ext>
            </a:extLst>
          </p:cNvPr>
          <p:cNvSpPr/>
          <p:nvPr/>
        </p:nvSpPr>
        <p:spPr>
          <a:xfrm>
            <a:off x="15598179" y="1407861"/>
            <a:ext cx="1432440" cy="1416813"/>
          </a:xfrm>
          <a:custGeom>
            <a:avLst/>
            <a:gdLst/>
            <a:ahLst/>
            <a:cxnLst/>
            <a:rect l="l" t="t" r="r" b="b"/>
            <a:pathLst>
              <a:path w="1432440" h="1416813">
                <a:moveTo>
                  <a:pt x="0" y="0"/>
                </a:moveTo>
                <a:lnTo>
                  <a:pt x="1432440" y="0"/>
                </a:lnTo>
                <a:lnTo>
                  <a:pt x="1432440" y="1416813"/>
                </a:lnTo>
                <a:lnTo>
                  <a:pt x="0" y="1416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CDACEEF3-0058-135E-CD0F-79F2417AE416}"/>
              </a:ext>
            </a:extLst>
          </p:cNvPr>
          <p:cNvSpPr/>
          <p:nvPr/>
        </p:nvSpPr>
        <p:spPr>
          <a:xfrm rot="-2576309">
            <a:off x="-4251343" y="5488238"/>
            <a:ext cx="5700605" cy="4114800"/>
          </a:xfrm>
          <a:custGeom>
            <a:avLst/>
            <a:gdLst/>
            <a:ahLst/>
            <a:cxnLst/>
            <a:rect l="l" t="t" r="r" b="b"/>
            <a:pathLst>
              <a:path w="5700605" h="4114800">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DAE93C5D-B3D5-C3E4-C594-19A56973006F}"/>
              </a:ext>
            </a:extLst>
          </p:cNvPr>
          <p:cNvSpPr/>
          <p:nvPr/>
        </p:nvSpPr>
        <p:spPr>
          <a:xfrm rot="-2315795">
            <a:off x="-829283" y="-741403"/>
            <a:ext cx="2900699" cy="2987612"/>
          </a:xfrm>
          <a:custGeom>
            <a:avLst/>
            <a:gdLst/>
            <a:ahLst/>
            <a:cxnLst/>
            <a:rect l="l" t="t" r="r" b="b"/>
            <a:pathLst>
              <a:path w="2900699" h="2987612">
                <a:moveTo>
                  <a:pt x="0" y="0"/>
                </a:moveTo>
                <a:lnTo>
                  <a:pt x="2900699" y="0"/>
                </a:lnTo>
                <a:lnTo>
                  <a:pt x="2900699" y="2987611"/>
                </a:lnTo>
                <a:lnTo>
                  <a:pt x="0" y="2987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0D7864D7-AF79-94FC-6569-B42E85398E6D}"/>
              </a:ext>
            </a:extLst>
          </p:cNvPr>
          <p:cNvSpPr/>
          <p:nvPr/>
        </p:nvSpPr>
        <p:spPr>
          <a:xfrm>
            <a:off x="621066" y="5610961"/>
            <a:ext cx="1089405" cy="1077520"/>
          </a:xfrm>
          <a:custGeom>
            <a:avLst/>
            <a:gdLst/>
            <a:ahLst/>
            <a:cxnLst/>
            <a:rect l="l" t="t" r="r" b="b"/>
            <a:pathLst>
              <a:path w="1089405" h="1077520">
                <a:moveTo>
                  <a:pt x="0" y="0"/>
                </a:moveTo>
                <a:lnTo>
                  <a:pt x="1089405" y="0"/>
                </a:lnTo>
                <a:lnTo>
                  <a:pt x="1089405" y="1077520"/>
                </a:lnTo>
                <a:lnTo>
                  <a:pt x="0" y="1077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00D16261-1E25-483D-F973-893648503568}"/>
              </a:ext>
            </a:extLst>
          </p:cNvPr>
          <p:cNvSpPr/>
          <p:nvPr/>
        </p:nvSpPr>
        <p:spPr>
          <a:xfrm>
            <a:off x="17259300" y="4435267"/>
            <a:ext cx="2533190" cy="2609090"/>
          </a:xfrm>
          <a:custGeom>
            <a:avLst/>
            <a:gdLst/>
            <a:ahLst/>
            <a:cxnLst/>
            <a:rect l="l" t="t" r="r" b="b"/>
            <a:pathLst>
              <a:path w="2533190" h="2609090">
                <a:moveTo>
                  <a:pt x="0" y="0"/>
                </a:moveTo>
                <a:lnTo>
                  <a:pt x="2533190" y="0"/>
                </a:lnTo>
                <a:lnTo>
                  <a:pt x="2533190" y="2609090"/>
                </a:lnTo>
                <a:lnTo>
                  <a:pt x="0" y="26090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FF2B5EF4-FFF2-40B4-BE49-F238E27FC236}">
                <a16:creationId xmlns:a16="http://schemas.microsoft.com/office/drawing/2014/main" id="{858ADCA8-62D6-5A6F-FF3D-A6B7FC0973EC}"/>
              </a:ext>
            </a:extLst>
          </p:cNvPr>
          <p:cNvSpPr/>
          <p:nvPr/>
        </p:nvSpPr>
        <p:spPr>
          <a:xfrm rot="-5400000">
            <a:off x="2274811"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a:extLst>
              <a:ext uri="{FF2B5EF4-FFF2-40B4-BE49-F238E27FC236}">
                <a16:creationId xmlns:a16="http://schemas.microsoft.com/office/drawing/2014/main" id="{93EE494D-1A3D-3119-265E-CCEDF0A3472B}"/>
              </a:ext>
            </a:extLst>
          </p:cNvPr>
          <p:cNvSpPr/>
          <p:nvPr/>
        </p:nvSpPr>
        <p:spPr>
          <a:xfrm rot="-5400000">
            <a:off x="8419499"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a:extLst>
              <a:ext uri="{FF2B5EF4-FFF2-40B4-BE49-F238E27FC236}">
                <a16:creationId xmlns:a16="http://schemas.microsoft.com/office/drawing/2014/main" id="{E919A3B3-CBD3-E359-7A09-B7D4BAC6462C}"/>
              </a:ext>
            </a:extLst>
          </p:cNvPr>
          <p:cNvSpPr/>
          <p:nvPr/>
        </p:nvSpPr>
        <p:spPr>
          <a:xfrm rot="-5400000">
            <a:off x="14354107" y="6470297"/>
            <a:ext cx="1659081" cy="7668024"/>
          </a:xfrm>
          <a:custGeom>
            <a:avLst/>
            <a:gdLst/>
            <a:ahLst/>
            <a:cxnLst/>
            <a:rect l="l" t="t" r="r" b="b"/>
            <a:pathLst>
              <a:path w="1659081" h="7668024">
                <a:moveTo>
                  <a:pt x="0" y="0"/>
                </a:moveTo>
                <a:lnTo>
                  <a:pt x="1659082" y="0"/>
                </a:lnTo>
                <a:lnTo>
                  <a:pt x="1659082" y="7668024"/>
                </a:lnTo>
                <a:lnTo>
                  <a:pt x="0" y="76680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a:extLst>
              <a:ext uri="{FF2B5EF4-FFF2-40B4-BE49-F238E27FC236}">
                <a16:creationId xmlns:a16="http://schemas.microsoft.com/office/drawing/2014/main" id="{9A901968-4484-B266-56A5-5F2C18CB1D31}"/>
              </a:ext>
            </a:extLst>
          </p:cNvPr>
          <p:cNvSpPr txBox="1"/>
          <p:nvPr/>
        </p:nvSpPr>
        <p:spPr>
          <a:xfrm>
            <a:off x="1977501" y="2059117"/>
            <a:ext cx="14332998" cy="1468094"/>
          </a:xfrm>
          <a:prstGeom prst="rect">
            <a:avLst/>
          </a:prstGeom>
        </p:spPr>
        <p:txBody>
          <a:bodyPr lIns="0" tIns="0" rIns="0" bIns="0" rtlCol="0" anchor="t">
            <a:spAutoFit/>
          </a:bodyPr>
          <a:lstStyle/>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a:p>
            <a:pPr algn="ctr">
              <a:lnSpc>
                <a:spcPts val="3920"/>
              </a:lnSpc>
            </a:pPr>
            <a:endParaRPr lang="en-US" sz="2800" dirty="0">
              <a:solidFill>
                <a:srgbClr val="B32711"/>
              </a:solidFill>
              <a:latin typeface="Canva Sans"/>
              <a:ea typeface="Canva Sans"/>
              <a:cs typeface="Canva Sans"/>
              <a:sym typeface="Canva Sans"/>
            </a:endParaRPr>
          </a:p>
        </p:txBody>
      </p:sp>
      <p:sp>
        <p:nvSpPr>
          <p:cNvPr id="12" name="Freeform 12">
            <a:extLst>
              <a:ext uri="{FF2B5EF4-FFF2-40B4-BE49-F238E27FC236}">
                <a16:creationId xmlns:a16="http://schemas.microsoft.com/office/drawing/2014/main" id="{9511B530-2A55-03F5-043E-261786ADCC2C}"/>
              </a:ext>
            </a:extLst>
          </p:cNvPr>
          <p:cNvSpPr/>
          <p:nvPr/>
        </p:nvSpPr>
        <p:spPr>
          <a:xfrm>
            <a:off x="16894254" y="8423589"/>
            <a:ext cx="730092" cy="1051179"/>
          </a:xfrm>
          <a:custGeom>
            <a:avLst/>
            <a:gdLst/>
            <a:ahLst/>
            <a:cxnLst/>
            <a:rect l="l" t="t" r="r" b="b"/>
            <a:pathLst>
              <a:path w="730092" h="1051179">
                <a:moveTo>
                  <a:pt x="0" y="0"/>
                </a:moveTo>
                <a:lnTo>
                  <a:pt x="730092" y="0"/>
                </a:lnTo>
                <a:lnTo>
                  <a:pt x="730092" y="1051179"/>
                </a:lnTo>
                <a:lnTo>
                  <a:pt x="0" y="10511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8447776B-1205-323F-5888-1788C4197C87}"/>
              </a:ext>
            </a:extLst>
          </p:cNvPr>
          <p:cNvSpPr/>
          <p:nvPr/>
        </p:nvSpPr>
        <p:spPr>
          <a:xfrm rot="-865442">
            <a:off x="15420223" y="700042"/>
            <a:ext cx="662850" cy="851793"/>
          </a:xfrm>
          <a:custGeom>
            <a:avLst/>
            <a:gdLst/>
            <a:ahLst/>
            <a:cxnLst/>
            <a:rect l="l" t="t" r="r" b="b"/>
            <a:pathLst>
              <a:path w="662850" h="851793">
                <a:moveTo>
                  <a:pt x="0" y="0"/>
                </a:moveTo>
                <a:lnTo>
                  <a:pt x="662850" y="0"/>
                </a:lnTo>
                <a:lnTo>
                  <a:pt x="662850" y="851793"/>
                </a:lnTo>
                <a:lnTo>
                  <a:pt x="0" y="85179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a:extLst>
              <a:ext uri="{FF2B5EF4-FFF2-40B4-BE49-F238E27FC236}">
                <a16:creationId xmlns:a16="http://schemas.microsoft.com/office/drawing/2014/main" id="{62C611F0-4EA2-1D0D-B59E-E876863B1615}"/>
              </a:ext>
            </a:extLst>
          </p:cNvPr>
          <p:cNvSpPr txBox="1"/>
          <p:nvPr/>
        </p:nvSpPr>
        <p:spPr>
          <a:xfrm>
            <a:off x="3810434" y="1071325"/>
            <a:ext cx="10667133" cy="615553"/>
          </a:xfrm>
          <a:prstGeom prst="rect">
            <a:avLst/>
          </a:prstGeom>
        </p:spPr>
        <p:txBody>
          <a:bodyPr lIns="0" tIns="0" rIns="0" bIns="0" rtlCol="0" anchor="t">
            <a:spAutoFit/>
          </a:bodyPr>
          <a:lstStyle/>
          <a:p>
            <a:pPr algn="ctr">
              <a:lnSpc>
                <a:spcPts val="4800"/>
              </a:lnSpc>
            </a:pPr>
            <a:r>
              <a:rPr lang="en-US" sz="4800" b="1" dirty="0">
                <a:solidFill>
                  <a:srgbClr val="B32711"/>
                </a:solidFill>
                <a:latin typeface="Arial Bold"/>
                <a:ea typeface="Arial Bold"/>
                <a:cs typeface="Arial Bold"/>
                <a:sym typeface="Arial Bold"/>
              </a:rPr>
              <a:t>Results</a:t>
            </a:r>
          </a:p>
        </p:txBody>
      </p:sp>
      <p:pic>
        <p:nvPicPr>
          <p:cNvPr id="17" name="Picture 16">
            <a:extLst>
              <a:ext uri="{FF2B5EF4-FFF2-40B4-BE49-F238E27FC236}">
                <a16:creationId xmlns:a16="http://schemas.microsoft.com/office/drawing/2014/main" id="{96FECBB3-6897-C974-81B1-3CC2071ABA0F}"/>
              </a:ext>
            </a:extLst>
          </p:cNvPr>
          <p:cNvPicPr>
            <a:picLocks noChangeAspect="1"/>
          </p:cNvPicPr>
          <p:nvPr/>
        </p:nvPicPr>
        <p:blipFill>
          <a:blip r:embed="rId14"/>
          <a:stretch>
            <a:fillRect/>
          </a:stretch>
        </p:blipFill>
        <p:spPr>
          <a:xfrm>
            <a:off x="-152400" y="2174022"/>
            <a:ext cx="18281026" cy="8059275"/>
          </a:xfrm>
          <a:prstGeom prst="rect">
            <a:avLst/>
          </a:prstGeom>
        </p:spPr>
      </p:pic>
    </p:spTree>
    <p:extLst>
      <p:ext uri="{BB962C8B-B14F-4D97-AF65-F5344CB8AC3E}">
        <p14:creationId xmlns:p14="http://schemas.microsoft.com/office/powerpoint/2010/main" val="246133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552</Words>
  <Application>Microsoft Office PowerPoint</Application>
  <PresentationFormat>Custom</PresentationFormat>
  <Paragraphs>57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Public Sans</vt:lpstr>
      <vt:lpstr>Public Sans Bold</vt:lpstr>
      <vt:lpstr>Calibri</vt:lpstr>
      <vt:lpstr>Arial</vt:lpstr>
      <vt:lpstr>Times New Roman Bold</vt:lpstr>
      <vt:lpstr>Canva Sans Bold</vt:lpstr>
      <vt:lpstr>Canva Sans</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Lilac Illustrated Social Psychology Presentation</dc:title>
  <cp:lastModifiedBy>pavithra lagisetty</cp:lastModifiedBy>
  <cp:revision>2</cp:revision>
  <dcterms:created xsi:type="dcterms:W3CDTF">2006-08-16T00:00:00Z</dcterms:created>
  <dcterms:modified xsi:type="dcterms:W3CDTF">2024-11-25T04:32:59Z</dcterms:modified>
  <dc:identifier>DAGXboVTsSo</dc:identifier>
</cp:coreProperties>
</file>