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8" d="100"/>
          <a:sy n="68" d="100"/>
        </p:scale>
        <p:origin x="58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AF298-BF69-4188-B4E3-75D3F9E0AB91}" type="datetimeFigureOut">
              <a:rPr lang="en-US" smtClean="0"/>
              <a:t>9/18/2025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8EA32D-D16C-4CEE-B753-5892B597DDA2}" type="slidenum">
              <a:rPr lang="en-US" smtClean="0"/>
              <a:t>‹#›</a:t>
            </a:fld>
            <a:endParaRPr lang="en-US"/>
          </a:p>
        </p:txBody>
      </p:sp>
    </p:spTree>
    <p:extLst>
      <p:ext uri="{BB962C8B-B14F-4D97-AF65-F5344CB8AC3E}">
        <p14:creationId xmlns:p14="http://schemas.microsoft.com/office/powerpoint/2010/main" val="741799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EA32D-D16C-4CEE-B753-5892B597DDA2}" type="slidenum">
              <a:rPr lang="en-US" smtClean="0"/>
              <a:t>2</a:t>
            </a:fld>
            <a:endParaRPr lang="en-US"/>
          </a:p>
        </p:txBody>
      </p:sp>
    </p:spTree>
    <p:extLst>
      <p:ext uri="{BB962C8B-B14F-4D97-AF65-F5344CB8AC3E}">
        <p14:creationId xmlns:p14="http://schemas.microsoft.com/office/powerpoint/2010/main" val="543980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8EA32D-D16C-4CEE-B753-5892B597DDA2}" type="slidenum">
              <a:rPr lang="en-US" smtClean="0"/>
              <a:t>13</a:t>
            </a:fld>
            <a:endParaRPr lang="en-US"/>
          </a:p>
        </p:txBody>
      </p:sp>
    </p:spTree>
    <p:extLst>
      <p:ext uri="{BB962C8B-B14F-4D97-AF65-F5344CB8AC3E}">
        <p14:creationId xmlns:p14="http://schemas.microsoft.com/office/powerpoint/2010/main" val="1286039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foodapp.com/orders/plac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BF55C-5BC6-3DCF-9574-8308D8A6AF57}"/>
              </a:ext>
            </a:extLst>
          </p:cNvPr>
          <p:cNvSpPr>
            <a:spLocks noGrp="1"/>
          </p:cNvSpPr>
          <p:nvPr>
            <p:ph type="ctrTitle"/>
          </p:nvPr>
        </p:nvSpPr>
        <p:spPr/>
        <p:txBody>
          <a:bodyPr/>
          <a:lstStyle/>
          <a:p>
            <a:r>
              <a:rPr lang="en-US" dirty="0">
                <a:solidFill>
                  <a:schemeClr val="accent2"/>
                </a:solidFill>
              </a:rPr>
              <a:t>OFFLINE EXERCISES</a:t>
            </a:r>
          </a:p>
        </p:txBody>
      </p:sp>
      <p:sp>
        <p:nvSpPr>
          <p:cNvPr id="3" name="Subtitle 2">
            <a:extLst>
              <a:ext uri="{FF2B5EF4-FFF2-40B4-BE49-F238E27FC236}">
                <a16:creationId xmlns:a16="http://schemas.microsoft.com/office/drawing/2014/main" id="{FD5B5338-C36F-580A-906F-C9EC04FBD316}"/>
              </a:ext>
            </a:extLst>
          </p:cNvPr>
          <p:cNvSpPr>
            <a:spLocks noGrp="1"/>
          </p:cNvSpPr>
          <p:nvPr>
            <p:ph type="subTitle" idx="1"/>
          </p:nvPr>
        </p:nvSpPr>
        <p:spPr/>
        <p:txBody>
          <a:bodyPr/>
          <a:lstStyle/>
          <a:p>
            <a:r>
              <a:rPr lang="en-US" dirty="0"/>
              <a:t>BUSINESS ANLYTICS PRACTICAL EXERCISE</a:t>
            </a:r>
          </a:p>
          <a:p>
            <a:r>
              <a:rPr lang="en-US" dirty="0"/>
              <a:t>Presented by: pavithra </a:t>
            </a:r>
            <a:r>
              <a:rPr lang="en-US" dirty="0" err="1"/>
              <a:t>manikandan</a:t>
            </a:r>
            <a:endParaRPr lang="en-US" dirty="0"/>
          </a:p>
        </p:txBody>
      </p:sp>
    </p:spTree>
    <p:extLst>
      <p:ext uri="{BB962C8B-B14F-4D97-AF65-F5344CB8AC3E}">
        <p14:creationId xmlns:p14="http://schemas.microsoft.com/office/powerpoint/2010/main" val="680902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72E93-B97A-1468-752E-867ECB9DA4C0}"/>
              </a:ext>
            </a:extLst>
          </p:cNvPr>
          <p:cNvSpPr>
            <a:spLocks noGrp="1"/>
          </p:cNvSpPr>
          <p:nvPr>
            <p:ph type="title"/>
          </p:nvPr>
        </p:nvSpPr>
        <p:spPr>
          <a:xfrm>
            <a:off x="1097280" y="286604"/>
            <a:ext cx="10058400" cy="1438502"/>
          </a:xfrm>
        </p:spPr>
        <p:txBody>
          <a:bodyPr>
            <a:normAutofit/>
          </a:bodyPr>
          <a:lstStyle/>
          <a:p>
            <a:r>
              <a:rPr lang="en-US" sz="3200" dirty="0">
                <a:solidFill>
                  <a:schemeClr val="accent2"/>
                </a:solidFill>
              </a:rPr>
              <a:t>Sample API Documentation</a:t>
            </a:r>
          </a:p>
        </p:txBody>
      </p:sp>
      <p:sp>
        <p:nvSpPr>
          <p:cNvPr id="3" name="Content Placeholder 2">
            <a:extLst>
              <a:ext uri="{FF2B5EF4-FFF2-40B4-BE49-F238E27FC236}">
                <a16:creationId xmlns:a16="http://schemas.microsoft.com/office/drawing/2014/main" id="{7C4B725A-F68D-FF26-B838-9B5C8C775C8C}"/>
              </a:ext>
            </a:extLst>
          </p:cNvPr>
          <p:cNvSpPr>
            <a:spLocks noGrp="1"/>
          </p:cNvSpPr>
          <p:nvPr>
            <p:ph idx="1"/>
          </p:nvPr>
        </p:nvSpPr>
        <p:spPr>
          <a:xfrm>
            <a:off x="1097280" y="1845734"/>
            <a:ext cx="10058400" cy="4023360"/>
          </a:xfrm>
        </p:spPr>
        <p:txBody>
          <a:bodyPr>
            <a:normAutofit/>
          </a:bodyPr>
          <a:lstStyle/>
          <a:p>
            <a:r>
              <a:rPr lang="en-US" b="1" dirty="0"/>
              <a:t>API name</a:t>
            </a:r>
            <a:r>
              <a:rPr lang="en-US" dirty="0"/>
              <a:t>: Place Order</a:t>
            </a:r>
          </a:p>
          <a:p>
            <a:r>
              <a:rPr lang="en-US" dirty="0"/>
              <a:t>Method: Post</a:t>
            </a:r>
          </a:p>
          <a:p>
            <a:r>
              <a:rPr lang="en-US" dirty="0"/>
              <a:t>Endpoint url: </a:t>
            </a:r>
            <a:r>
              <a:rPr lang="en-US" dirty="0">
                <a:hlinkClick r:id="rId2"/>
              </a:rPr>
              <a:t>https://api.foodapp.com/orders/place</a:t>
            </a:r>
            <a:endParaRPr lang="en-US" dirty="0"/>
          </a:p>
          <a:p>
            <a:r>
              <a:rPr lang="en-US" dirty="0"/>
              <a:t>Authentication: Bearer token in authorization header             </a:t>
            </a:r>
          </a:p>
          <a:p>
            <a:pPr marL="0" indent="0">
              <a:buNone/>
            </a:pPr>
            <a:r>
              <a:rPr lang="en-US" b="1" dirty="0"/>
              <a:t> REQUEST</a:t>
            </a:r>
          </a:p>
          <a:p>
            <a:r>
              <a:rPr lang="en-US" b="1" u="sng" dirty="0"/>
              <a:t>Headers:</a:t>
            </a:r>
          </a:p>
          <a:p>
            <a:r>
              <a:rPr lang="en-US" dirty="0"/>
              <a:t>Key  -      Content type      Authorization</a:t>
            </a:r>
          </a:p>
          <a:p>
            <a:r>
              <a:rPr lang="en-US" dirty="0"/>
              <a:t>Value -       Json                   Bearer token</a:t>
            </a:r>
          </a:p>
        </p:txBody>
      </p:sp>
    </p:spTree>
    <p:extLst>
      <p:ext uri="{BB962C8B-B14F-4D97-AF65-F5344CB8AC3E}">
        <p14:creationId xmlns:p14="http://schemas.microsoft.com/office/powerpoint/2010/main" val="159276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85AD-FFD6-F9E7-E651-85D3D128176D}"/>
              </a:ext>
            </a:extLst>
          </p:cNvPr>
          <p:cNvSpPr>
            <a:spLocks noGrp="1"/>
          </p:cNvSpPr>
          <p:nvPr>
            <p:ph type="title"/>
          </p:nvPr>
        </p:nvSpPr>
        <p:spPr/>
        <p:txBody>
          <a:bodyPr>
            <a:normAutofit/>
          </a:bodyPr>
          <a:lstStyle/>
          <a:p>
            <a:r>
              <a:rPr lang="en-US" sz="2000" b="1" u="sng" dirty="0"/>
              <a:t>BODY(JSON):</a:t>
            </a:r>
          </a:p>
        </p:txBody>
      </p:sp>
      <p:sp>
        <p:nvSpPr>
          <p:cNvPr id="3" name="Content Placeholder 2">
            <a:extLst>
              <a:ext uri="{FF2B5EF4-FFF2-40B4-BE49-F238E27FC236}">
                <a16:creationId xmlns:a16="http://schemas.microsoft.com/office/drawing/2014/main" id="{87FB054C-0CA4-B31C-1537-97A661AE54A5}"/>
              </a:ext>
            </a:extLst>
          </p:cNvPr>
          <p:cNvSpPr>
            <a:spLocks noGrp="1"/>
          </p:cNvSpPr>
          <p:nvPr>
            <p:ph sz="half" idx="1"/>
          </p:nvPr>
        </p:nvSpPr>
        <p:spPr/>
        <p:txBody>
          <a:bodyPr>
            <a:normAutofit fontScale="85000" lnSpcReduction="20000"/>
          </a:bodyPr>
          <a:lstStyle/>
          <a:p>
            <a:r>
              <a:rPr lang="en-US" dirty="0">
                <a:solidFill>
                  <a:srgbClr val="00B050"/>
                </a:solidFill>
              </a:rPr>
              <a:t>Json</a:t>
            </a:r>
          </a:p>
          <a:p>
            <a:r>
              <a:rPr lang="en-US" dirty="0">
                <a:solidFill>
                  <a:srgbClr val="00B050"/>
                </a:solidFill>
              </a:rPr>
              <a:t>{  </a:t>
            </a:r>
            <a:r>
              <a:rPr lang="en-US" dirty="0">
                <a:solidFill>
                  <a:srgbClr val="C00000"/>
                </a:solidFill>
              </a:rPr>
              <a:t>"user Id": </a:t>
            </a:r>
            <a:r>
              <a:rPr lang="en-US" dirty="0">
                <a:solidFill>
                  <a:srgbClr val="00B050"/>
                </a:solidFill>
              </a:rPr>
              <a:t>"12345",</a:t>
            </a:r>
          </a:p>
          <a:p>
            <a:r>
              <a:rPr lang="en-US" dirty="0">
                <a:solidFill>
                  <a:srgbClr val="00B050"/>
                </a:solidFill>
              </a:rPr>
              <a:t>  </a:t>
            </a:r>
            <a:r>
              <a:rPr lang="en-US" dirty="0">
                <a:solidFill>
                  <a:srgbClr val="C00000"/>
                </a:solidFill>
              </a:rPr>
              <a:t>"restaurant Id": </a:t>
            </a:r>
            <a:r>
              <a:rPr lang="en-US" dirty="0">
                <a:solidFill>
                  <a:srgbClr val="00B050"/>
                </a:solidFill>
              </a:rPr>
              <a:t>"67890",</a:t>
            </a:r>
          </a:p>
          <a:p>
            <a:r>
              <a:rPr lang="en-US" dirty="0">
                <a:solidFill>
                  <a:srgbClr val="C00000"/>
                </a:solidFill>
              </a:rPr>
              <a:t>  "items": </a:t>
            </a:r>
            <a:r>
              <a:rPr lang="en-US" dirty="0">
                <a:solidFill>
                  <a:srgbClr val="00B050"/>
                </a:solidFill>
              </a:rPr>
              <a:t>[  </a:t>
            </a:r>
          </a:p>
          <a:p>
            <a:r>
              <a:rPr lang="en-US" dirty="0">
                <a:solidFill>
                  <a:srgbClr val="00B050"/>
                </a:solidFill>
              </a:rPr>
              <a:t>  </a:t>
            </a:r>
            <a:r>
              <a:rPr lang="en-US" dirty="0">
                <a:solidFill>
                  <a:srgbClr val="C00000"/>
                </a:solidFill>
              </a:rPr>
              <a:t>{      "item Id": </a:t>
            </a:r>
            <a:r>
              <a:rPr lang="en-US" dirty="0">
                <a:solidFill>
                  <a:srgbClr val="00B050"/>
                </a:solidFill>
              </a:rPr>
              <a:t>"111",   </a:t>
            </a:r>
          </a:p>
          <a:p>
            <a:r>
              <a:rPr lang="en-US" dirty="0">
                <a:solidFill>
                  <a:srgbClr val="00B050"/>
                </a:solidFill>
              </a:rPr>
              <a:t>   </a:t>
            </a:r>
            <a:r>
              <a:rPr lang="en-US" dirty="0">
                <a:solidFill>
                  <a:srgbClr val="C00000"/>
                </a:solidFill>
              </a:rPr>
              <a:t>"quantity": 2    </a:t>
            </a:r>
            <a:r>
              <a:rPr lang="en-US" dirty="0">
                <a:solidFill>
                  <a:srgbClr val="00B050"/>
                </a:solidFill>
              </a:rPr>
              <a:t>},  </a:t>
            </a:r>
          </a:p>
          <a:p>
            <a:r>
              <a:rPr lang="en-US" dirty="0">
                <a:solidFill>
                  <a:srgbClr val="00B050"/>
                </a:solidFill>
              </a:rPr>
              <a:t>  </a:t>
            </a:r>
            <a:r>
              <a:rPr lang="en-US" dirty="0">
                <a:solidFill>
                  <a:srgbClr val="C00000"/>
                </a:solidFill>
              </a:rPr>
              <a:t>{      "item Id": </a:t>
            </a:r>
            <a:r>
              <a:rPr lang="en-US" dirty="0">
                <a:solidFill>
                  <a:srgbClr val="00B050"/>
                </a:solidFill>
              </a:rPr>
              <a:t>"222",   </a:t>
            </a:r>
          </a:p>
          <a:p>
            <a:r>
              <a:rPr lang="en-US" dirty="0">
                <a:solidFill>
                  <a:srgbClr val="C00000"/>
                </a:solidFill>
              </a:rPr>
              <a:t>   "quantity": 1    </a:t>
            </a:r>
            <a:r>
              <a:rPr lang="en-US" dirty="0">
                <a:solidFill>
                  <a:srgbClr val="00B050"/>
                </a:solidFill>
              </a:rPr>
              <a:t>} </a:t>
            </a:r>
          </a:p>
          <a:p>
            <a:r>
              <a:rPr lang="en-US" dirty="0">
                <a:solidFill>
                  <a:srgbClr val="00B050"/>
                </a:solidFill>
              </a:rPr>
              <a:t> ],</a:t>
            </a:r>
          </a:p>
          <a:p>
            <a:r>
              <a:rPr lang="en-US" dirty="0">
                <a:solidFill>
                  <a:srgbClr val="C00000"/>
                </a:solidFill>
              </a:rPr>
              <a:t>  "delivery Address": </a:t>
            </a:r>
            <a:r>
              <a:rPr lang="en-US" dirty="0">
                <a:solidFill>
                  <a:srgbClr val="00B050"/>
                </a:solidFill>
              </a:rPr>
              <a:t>"123 Main Street, City",  </a:t>
            </a:r>
          </a:p>
          <a:p>
            <a:r>
              <a:rPr lang="en-US" dirty="0">
                <a:solidFill>
                  <a:srgbClr val="C00000"/>
                </a:solidFill>
              </a:rPr>
              <a:t>"payment Method": </a:t>
            </a:r>
            <a:r>
              <a:rPr lang="en-US" dirty="0">
                <a:solidFill>
                  <a:srgbClr val="00B050"/>
                </a:solidFill>
              </a:rPr>
              <a:t>"Credit Card"}</a:t>
            </a:r>
          </a:p>
        </p:txBody>
      </p:sp>
      <p:sp>
        <p:nvSpPr>
          <p:cNvPr id="4" name="Content Placeholder 3">
            <a:extLst>
              <a:ext uri="{FF2B5EF4-FFF2-40B4-BE49-F238E27FC236}">
                <a16:creationId xmlns:a16="http://schemas.microsoft.com/office/drawing/2014/main" id="{502E629C-16F9-1CF4-F778-098A24F64C82}"/>
              </a:ext>
            </a:extLst>
          </p:cNvPr>
          <p:cNvSpPr>
            <a:spLocks noGrp="1"/>
          </p:cNvSpPr>
          <p:nvPr>
            <p:ph sz="half" idx="2"/>
          </p:nvPr>
        </p:nvSpPr>
        <p:spPr/>
        <p:txBody>
          <a:bodyPr>
            <a:normAutofit fontScale="85000" lnSpcReduction="20000"/>
          </a:bodyPr>
          <a:lstStyle/>
          <a:p>
            <a:r>
              <a:rPr lang="en-US" b="1" u="sng" dirty="0"/>
              <a:t>RESPONSE:</a:t>
            </a:r>
          </a:p>
          <a:p>
            <a:r>
              <a:rPr lang="en-US" dirty="0"/>
              <a:t>Success(200 OK):</a:t>
            </a:r>
          </a:p>
          <a:p>
            <a:r>
              <a:rPr lang="en-US" dirty="0">
                <a:solidFill>
                  <a:srgbClr val="00B050"/>
                </a:solidFill>
              </a:rPr>
              <a:t>Json</a:t>
            </a:r>
          </a:p>
          <a:p>
            <a:r>
              <a:rPr lang="en-US" dirty="0">
                <a:solidFill>
                  <a:srgbClr val="00B050"/>
                </a:solidFill>
              </a:rPr>
              <a:t>{  </a:t>
            </a:r>
            <a:r>
              <a:rPr lang="en-US" dirty="0">
                <a:solidFill>
                  <a:srgbClr val="C00000"/>
                </a:solidFill>
              </a:rPr>
              <a:t>"order Id": </a:t>
            </a:r>
            <a:r>
              <a:rPr lang="en-US" dirty="0">
                <a:solidFill>
                  <a:srgbClr val="00B050"/>
                </a:solidFill>
              </a:rPr>
              <a:t>"abc123",</a:t>
            </a:r>
          </a:p>
          <a:p>
            <a:r>
              <a:rPr lang="en-US" dirty="0">
                <a:solidFill>
                  <a:srgbClr val="C00000"/>
                </a:solidFill>
              </a:rPr>
              <a:t>  "status": </a:t>
            </a:r>
            <a:r>
              <a:rPr lang="en-US" dirty="0">
                <a:solidFill>
                  <a:srgbClr val="00B050"/>
                </a:solidFill>
              </a:rPr>
              <a:t>"Order Placed",</a:t>
            </a:r>
          </a:p>
          <a:p>
            <a:r>
              <a:rPr lang="en-US" dirty="0">
                <a:solidFill>
                  <a:srgbClr val="00B050"/>
                </a:solidFill>
              </a:rPr>
              <a:t>  </a:t>
            </a:r>
            <a:r>
              <a:rPr lang="en-US" dirty="0">
                <a:solidFill>
                  <a:srgbClr val="C00000"/>
                </a:solidFill>
              </a:rPr>
              <a:t>"estimated Delivery Time": </a:t>
            </a:r>
            <a:r>
              <a:rPr lang="en-US" dirty="0">
                <a:solidFill>
                  <a:srgbClr val="00B050"/>
                </a:solidFill>
              </a:rPr>
              <a:t>"30 mins",</a:t>
            </a:r>
          </a:p>
          <a:p>
            <a:r>
              <a:rPr lang="en-US" dirty="0">
                <a:solidFill>
                  <a:srgbClr val="C00000"/>
                </a:solidFill>
              </a:rPr>
              <a:t>  "total Amount": </a:t>
            </a:r>
            <a:r>
              <a:rPr lang="en-US" dirty="0">
                <a:solidFill>
                  <a:srgbClr val="00B050"/>
                </a:solidFill>
              </a:rPr>
              <a:t>250.75</a:t>
            </a:r>
          </a:p>
          <a:p>
            <a:r>
              <a:rPr lang="en-US" dirty="0">
                <a:solidFill>
                  <a:srgbClr val="00B050"/>
                </a:solidFill>
              </a:rPr>
              <a:t>}</a:t>
            </a:r>
          </a:p>
          <a:p>
            <a:r>
              <a:rPr lang="en-US" b="1" u="sng" dirty="0"/>
              <a:t>FAILURE(400 Bad Request):</a:t>
            </a:r>
          </a:p>
          <a:p>
            <a:r>
              <a:rPr lang="en-US" dirty="0">
                <a:solidFill>
                  <a:srgbClr val="00B050"/>
                </a:solidFill>
              </a:rPr>
              <a:t>Json</a:t>
            </a:r>
          </a:p>
          <a:p>
            <a:r>
              <a:rPr lang="en-US" dirty="0">
                <a:solidFill>
                  <a:srgbClr val="C00000"/>
                </a:solidFill>
              </a:rPr>
              <a:t>{  "error":</a:t>
            </a:r>
            <a:r>
              <a:rPr lang="en-US" dirty="0">
                <a:solidFill>
                  <a:srgbClr val="00B050"/>
                </a:solidFill>
              </a:rPr>
              <a:t> "Invalid item ID or quantity"}</a:t>
            </a:r>
          </a:p>
        </p:txBody>
      </p:sp>
    </p:spTree>
    <p:extLst>
      <p:ext uri="{BB962C8B-B14F-4D97-AF65-F5344CB8AC3E}">
        <p14:creationId xmlns:p14="http://schemas.microsoft.com/office/powerpoint/2010/main" val="344606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174C-408D-7D5B-9215-D234B461DC42}"/>
              </a:ext>
            </a:extLst>
          </p:cNvPr>
          <p:cNvSpPr>
            <a:spLocks noGrp="1"/>
          </p:cNvSpPr>
          <p:nvPr>
            <p:ph type="title"/>
          </p:nvPr>
        </p:nvSpPr>
        <p:spPr/>
        <p:txBody>
          <a:bodyPr>
            <a:normAutofit/>
          </a:bodyPr>
          <a:lstStyle/>
          <a:p>
            <a:r>
              <a:rPr lang="en-US" sz="2800" dirty="0">
                <a:solidFill>
                  <a:schemeClr val="accent2"/>
                </a:solidFill>
              </a:rPr>
              <a:t>Workflow steps:</a:t>
            </a:r>
          </a:p>
        </p:txBody>
      </p:sp>
      <p:sp>
        <p:nvSpPr>
          <p:cNvPr id="3" name="Content Placeholder 2">
            <a:extLst>
              <a:ext uri="{FF2B5EF4-FFF2-40B4-BE49-F238E27FC236}">
                <a16:creationId xmlns:a16="http://schemas.microsoft.com/office/drawing/2014/main" id="{1F95CAB9-3826-835F-108A-55E06F1C3DFA}"/>
              </a:ext>
            </a:extLst>
          </p:cNvPr>
          <p:cNvSpPr>
            <a:spLocks noGrp="1"/>
          </p:cNvSpPr>
          <p:nvPr>
            <p:ph sz="half" idx="1"/>
          </p:nvPr>
        </p:nvSpPr>
        <p:spPr/>
        <p:txBody>
          <a:bodyPr>
            <a:normAutofit fontScale="85000" lnSpcReduction="10000"/>
          </a:bodyPr>
          <a:lstStyle/>
          <a:p>
            <a:pPr marL="457200" indent="-457200">
              <a:buFont typeface="+mj-lt"/>
              <a:buAutoNum type="arabicPeriod"/>
            </a:pPr>
            <a:r>
              <a:rPr lang="en-US" dirty="0"/>
              <a:t>User selects items from the menu.</a:t>
            </a:r>
          </a:p>
          <a:p>
            <a:pPr marL="457200" indent="-457200">
              <a:buFont typeface="+mj-lt"/>
              <a:buAutoNum type="arabicPeriod"/>
            </a:pPr>
            <a:r>
              <a:rPr lang="en-US" dirty="0"/>
              <a:t>User proceeds to checkout and submits the order.</a:t>
            </a:r>
          </a:p>
          <a:p>
            <a:pPr marL="457200" indent="-457200">
              <a:buFont typeface="+mj-lt"/>
              <a:buAutoNum type="arabicPeriod"/>
            </a:pPr>
            <a:r>
              <a:rPr lang="en-US" dirty="0"/>
              <a:t>API receives the order details including user id, restaurant id, items, and payment method.</a:t>
            </a:r>
          </a:p>
          <a:p>
            <a:pPr marL="457200" indent="-457200">
              <a:buFont typeface="+mj-lt"/>
              <a:buAutoNum type="arabicPeriod"/>
            </a:pPr>
            <a:r>
              <a:rPr lang="en-US" dirty="0"/>
              <a:t>Server processes the order, validates item ids, and stock availability.</a:t>
            </a:r>
          </a:p>
          <a:p>
            <a:pPr marL="457200" indent="-457200">
              <a:buFont typeface="+mj-lt"/>
              <a:buAutoNum type="arabicPeriod"/>
            </a:pPr>
            <a:r>
              <a:rPr lang="en-US" dirty="0"/>
              <a:t>Response is sent back with order confirmation or error message.</a:t>
            </a:r>
          </a:p>
          <a:p>
            <a:pPr marL="0" indent="0">
              <a:buNone/>
            </a:pPr>
            <a:r>
              <a:rPr lang="en-US" b="1" dirty="0"/>
              <a:t>Error handling: </a:t>
            </a:r>
          </a:p>
          <a:p>
            <a:pPr>
              <a:buFont typeface="Arial" panose="020B0604020202020204" pitchFamily="34" charset="0"/>
              <a:buChar char="•"/>
            </a:pPr>
            <a:r>
              <a:rPr lang="en-US" dirty="0"/>
              <a:t>Missing fields – 400 bad request</a:t>
            </a:r>
          </a:p>
          <a:p>
            <a:pPr>
              <a:buFont typeface="Arial" panose="020B0604020202020204" pitchFamily="34" charset="0"/>
              <a:buChar char="•"/>
            </a:pPr>
            <a:r>
              <a:rPr lang="en-US" dirty="0"/>
              <a:t>Invalid token – 401 unauthorized</a:t>
            </a:r>
          </a:p>
          <a:p>
            <a:pPr>
              <a:buFont typeface="Arial" panose="020B0604020202020204" pitchFamily="34" charset="0"/>
              <a:buChar char="•"/>
            </a:pPr>
            <a:r>
              <a:rPr lang="en-US" dirty="0"/>
              <a:t>Server down – 500 internal server error</a:t>
            </a:r>
          </a:p>
        </p:txBody>
      </p:sp>
      <p:sp>
        <p:nvSpPr>
          <p:cNvPr id="4" name="Content Placeholder 3">
            <a:extLst>
              <a:ext uri="{FF2B5EF4-FFF2-40B4-BE49-F238E27FC236}">
                <a16:creationId xmlns:a16="http://schemas.microsoft.com/office/drawing/2014/main" id="{D38C281B-3050-725B-1792-BCF09E19A78D}"/>
              </a:ext>
            </a:extLst>
          </p:cNvPr>
          <p:cNvSpPr>
            <a:spLocks noGrp="1"/>
          </p:cNvSpPr>
          <p:nvPr>
            <p:ph sz="half" idx="2"/>
          </p:nvPr>
        </p:nvSpPr>
        <p:spPr>
          <a:xfrm>
            <a:off x="6466787" y="1845735"/>
            <a:ext cx="4937759" cy="4023360"/>
          </a:xfrm>
        </p:spPr>
        <p:txBody>
          <a:bodyPr>
            <a:normAutofit fontScale="85000" lnSpcReduction="10000"/>
          </a:bodyPr>
          <a:lstStyle/>
          <a:p>
            <a:r>
              <a:rPr lang="en-US" b="1" dirty="0"/>
              <a:t>Documenting more Endpoints:</a:t>
            </a:r>
          </a:p>
          <a:p>
            <a:r>
              <a:rPr lang="en-US" dirty="0"/>
              <a:t> API Endpoints</a:t>
            </a:r>
          </a:p>
          <a:p>
            <a:pPr>
              <a:buFont typeface="Wingdings" panose="05000000000000000000" pitchFamily="2" charset="2"/>
              <a:buChar char="Ø"/>
            </a:pPr>
            <a:r>
              <a:rPr lang="en-US" dirty="0"/>
              <a:t>/users/register – user registration</a:t>
            </a:r>
          </a:p>
          <a:p>
            <a:pPr>
              <a:buFont typeface="Wingdings" panose="05000000000000000000" pitchFamily="2" charset="2"/>
              <a:buChar char="Ø"/>
            </a:pPr>
            <a:r>
              <a:rPr lang="en-US" dirty="0"/>
              <a:t>/restaurants/list – fetch available restaurants</a:t>
            </a:r>
          </a:p>
          <a:p>
            <a:pPr>
              <a:buFont typeface="Wingdings" panose="05000000000000000000" pitchFamily="2" charset="2"/>
              <a:buChar char="Ø"/>
            </a:pPr>
            <a:r>
              <a:rPr lang="en-US" dirty="0"/>
              <a:t>/menu/{restaurant Id} – get menu items</a:t>
            </a:r>
          </a:p>
          <a:p>
            <a:pPr>
              <a:buFont typeface="Wingdings" panose="05000000000000000000" pitchFamily="2" charset="2"/>
              <a:buChar char="Ø"/>
            </a:pPr>
            <a:r>
              <a:rPr lang="en-US" dirty="0"/>
              <a:t>/orders/track/{order id} – get current order status</a:t>
            </a:r>
          </a:p>
          <a:p>
            <a:pPr>
              <a:buFont typeface="Wingdings" panose="05000000000000000000" pitchFamily="2" charset="2"/>
              <a:buChar char="Ø"/>
            </a:pPr>
            <a:r>
              <a:rPr lang="en-US" dirty="0"/>
              <a:t>/reviews/add – add a review and rating</a:t>
            </a:r>
          </a:p>
        </p:txBody>
      </p:sp>
    </p:spTree>
    <p:extLst>
      <p:ext uri="{BB962C8B-B14F-4D97-AF65-F5344CB8AC3E}">
        <p14:creationId xmlns:p14="http://schemas.microsoft.com/office/powerpoint/2010/main" val="1893864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852F0-D4CF-34AC-376C-DF7684A54D94}"/>
              </a:ext>
            </a:extLst>
          </p:cNvPr>
          <p:cNvSpPr>
            <a:spLocks noGrp="1"/>
          </p:cNvSpPr>
          <p:nvPr>
            <p:ph type="title"/>
          </p:nvPr>
        </p:nvSpPr>
        <p:spPr>
          <a:xfrm>
            <a:off x="641023" y="245096"/>
            <a:ext cx="10514657" cy="716437"/>
          </a:xfrm>
        </p:spPr>
        <p:txBody>
          <a:bodyPr>
            <a:normAutofit fontScale="90000"/>
          </a:bodyPr>
          <a:lstStyle/>
          <a:p>
            <a:br>
              <a:rPr lang="en-US" sz="3200" dirty="0">
                <a:solidFill>
                  <a:schemeClr val="accent2"/>
                </a:solidFill>
              </a:rPr>
            </a:br>
            <a:br>
              <a:rPr lang="en-US" sz="3200" dirty="0">
                <a:solidFill>
                  <a:schemeClr val="accent2"/>
                </a:solidFill>
              </a:rPr>
            </a:br>
            <a:r>
              <a:rPr lang="en-US" sz="3200" dirty="0">
                <a:solidFill>
                  <a:schemeClr val="accent2"/>
                </a:solidFill>
              </a:rPr>
              <a:t>TOPIC 4 – Prepare a mock product backlog with prioritized user stories and tasks </a:t>
            </a:r>
          </a:p>
        </p:txBody>
      </p:sp>
      <p:graphicFrame>
        <p:nvGraphicFramePr>
          <p:cNvPr id="4" name="Content Placeholder 3">
            <a:extLst>
              <a:ext uri="{FF2B5EF4-FFF2-40B4-BE49-F238E27FC236}">
                <a16:creationId xmlns:a16="http://schemas.microsoft.com/office/drawing/2014/main" id="{80820830-F9F7-E4D9-B6B3-49E944D61D7F}"/>
              </a:ext>
            </a:extLst>
          </p:cNvPr>
          <p:cNvGraphicFramePr>
            <a:graphicFrameLocks noGrp="1"/>
          </p:cNvGraphicFramePr>
          <p:nvPr>
            <p:ph idx="1"/>
            <p:extLst>
              <p:ext uri="{D42A27DB-BD31-4B8C-83A1-F6EECF244321}">
                <p14:modId xmlns:p14="http://schemas.microsoft.com/office/powerpoint/2010/main" val="2424715227"/>
              </p:ext>
            </p:extLst>
          </p:nvPr>
        </p:nvGraphicFramePr>
        <p:xfrm>
          <a:off x="622169" y="1055802"/>
          <a:ext cx="11265029" cy="5112969"/>
        </p:xfrm>
        <a:graphic>
          <a:graphicData uri="http://schemas.openxmlformats.org/drawingml/2006/table">
            <a:tbl>
              <a:tblPr firstRow="1" bandRow="1">
                <a:tableStyleId>{5C22544A-7EE6-4342-B048-85BDC9FD1C3A}</a:tableStyleId>
              </a:tblPr>
              <a:tblGrid>
                <a:gridCol w="1174621">
                  <a:extLst>
                    <a:ext uri="{9D8B030D-6E8A-4147-A177-3AD203B41FA5}">
                      <a16:colId xmlns:a16="http://schemas.microsoft.com/office/drawing/2014/main" val="50090947"/>
                    </a:ext>
                  </a:extLst>
                </a:gridCol>
                <a:gridCol w="2141878">
                  <a:extLst>
                    <a:ext uri="{9D8B030D-6E8A-4147-A177-3AD203B41FA5}">
                      <a16:colId xmlns:a16="http://schemas.microsoft.com/office/drawing/2014/main" val="3005665830"/>
                    </a:ext>
                  </a:extLst>
                </a:gridCol>
                <a:gridCol w="3595999">
                  <a:extLst>
                    <a:ext uri="{9D8B030D-6E8A-4147-A177-3AD203B41FA5}">
                      <a16:colId xmlns:a16="http://schemas.microsoft.com/office/drawing/2014/main" val="1755294555"/>
                    </a:ext>
                  </a:extLst>
                </a:gridCol>
                <a:gridCol w="4352531">
                  <a:extLst>
                    <a:ext uri="{9D8B030D-6E8A-4147-A177-3AD203B41FA5}">
                      <a16:colId xmlns:a16="http://schemas.microsoft.com/office/drawing/2014/main" val="2134090056"/>
                    </a:ext>
                  </a:extLst>
                </a:gridCol>
              </a:tblGrid>
              <a:tr h="601987">
                <a:tc>
                  <a:txBody>
                    <a:bodyPr/>
                    <a:lstStyle/>
                    <a:p>
                      <a:r>
                        <a:rPr lang="en-US" dirty="0"/>
                        <a:t>PRIORITY</a:t>
                      </a:r>
                    </a:p>
                  </a:txBody>
                  <a:tcPr/>
                </a:tc>
                <a:tc>
                  <a:txBody>
                    <a:bodyPr/>
                    <a:lstStyle/>
                    <a:p>
                      <a:r>
                        <a:rPr lang="en-US" dirty="0"/>
                        <a:t>PRODUCT BACKLOG</a:t>
                      </a:r>
                    </a:p>
                  </a:txBody>
                  <a:tcPr/>
                </a:tc>
                <a:tc>
                  <a:txBody>
                    <a:bodyPr/>
                    <a:lstStyle/>
                    <a:p>
                      <a:r>
                        <a:rPr lang="en-US" dirty="0"/>
                        <a:t>USER STORY</a:t>
                      </a:r>
                    </a:p>
                  </a:txBody>
                  <a:tcPr/>
                </a:tc>
                <a:tc>
                  <a:txBody>
                    <a:bodyPr/>
                    <a:lstStyle/>
                    <a:p>
                      <a:r>
                        <a:rPr lang="en-US" dirty="0"/>
                        <a:t>TASKS</a:t>
                      </a:r>
                    </a:p>
                  </a:txBody>
                  <a:tcPr/>
                </a:tc>
                <a:extLst>
                  <a:ext uri="{0D108BD9-81ED-4DB2-BD59-A6C34878D82A}">
                    <a16:rowId xmlns:a16="http://schemas.microsoft.com/office/drawing/2014/main" val="3530318416"/>
                  </a:ext>
                </a:extLst>
              </a:tr>
              <a:tr h="1341091">
                <a:tc>
                  <a:txBody>
                    <a:bodyPr/>
                    <a:lstStyle/>
                    <a:p>
                      <a:r>
                        <a:rPr lang="en-US" dirty="0"/>
                        <a:t>1</a:t>
                      </a:r>
                    </a:p>
                  </a:txBody>
                  <a:tcPr/>
                </a:tc>
                <a:tc>
                  <a:txBody>
                    <a:bodyPr/>
                    <a:lstStyle/>
                    <a:p>
                      <a:r>
                        <a:rPr lang="en-US" sz="1800" dirty="0"/>
                        <a:t>User registration &amp; login</a:t>
                      </a:r>
                    </a:p>
                  </a:txBody>
                  <a:tcPr/>
                </a:tc>
                <a:tc>
                  <a:txBody>
                    <a:bodyPr/>
                    <a:lstStyle/>
                    <a:p>
                      <a:r>
                        <a:rPr lang="en-US" sz="1800" dirty="0"/>
                        <a:t>As a new user, I want to register and login, so that I can securely access the app.</a:t>
                      </a:r>
                    </a:p>
                  </a:txBody>
                  <a:tcPr/>
                </a:tc>
                <a:tc>
                  <a:txBody>
                    <a:bodyPr/>
                    <a:lstStyle/>
                    <a:p>
                      <a:r>
                        <a:rPr lang="en-US" sz="1800" dirty="0"/>
                        <a:t>Design UI for registration &amp; login, implement backend, authentication – validates inputs(email, passwords), set up token -based authentication. </a:t>
                      </a:r>
                    </a:p>
                  </a:txBody>
                  <a:tcPr/>
                </a:tc>
                <a:extLst>
                  <a:ext uri="{0D108BD9-81ED-4DB2-BD59-A6C34878D82A}">
                    <a16:rowId xmlns:a16="http://schemas.microsoft.com/office/drawing/2014/main" val="3075186274"/>
                  </a:ext>
                </a:extLst>
              </a:tr>
              <a:tr h="1341091">
                <a:tc>
                  <a:txBody>
                    <a:bodyPr/>
                    <a:lstStyle/>
                    <a:p>
                      <a:r>
                        <a:rPr lang="en-US" dirty="0"/>
                        <a:t>2</a:t>
                      </a:r>
                    </a:p>
                  </a:txBody>
                  <a:tcPr/>
                </a:tc>
                <a:tc>
                  <a:txBody>
                    <a:bodyPr/>
                    <a:lstStyle/>
                    <a:p>
                      <a:r>
                        <a:rPr lang="en-US" sz="1800" dirty="0"/>
                        <a:t>Browse restaurants</a:t>
                      </a:r>
                    </a:p>
                  </a:txBody>
                  <a:tcPr/>
                </a:tc>
                <a:tc>
                  <a:txBody>
                    <a:bodyPr/>
                    <a:lstStyle/>
                    <a:p>
                      <a:r>
                        <a:rPr lang="en-US" sz="1800" dirty="0"/>
                        <a:t>As a user I want to browse restaurant by name, rating, and cuisine, so that I can choose where to order from.</a:t>
                      </a:r>
                    </a:p>
                  </a:txBody>
                  <a:tcPr/>
                </a:tc>
                <a:tc>
                  <a:txBody>
                    <a:bodyPr/>
                    <a:lstStyle/>
                    <a:p>
                      <a:r>
                        <a:rPr lang="en-US" sz="1800" dirty="0"/>
                        <a:t>Create restaurant list ,</a:t>
                      </a:r>
                    </a:p>
                    <a:p>
                      <a:r>
                        <a:rPr lang="en-US" sz="1800" dirty="0"/>
                        <a:t>API – design restaurant, list page UI – add filter options by cuisine and rating.</a:t>
                      </a:r>
                    </a:p>
                  </a:txBody>
                  <a:tcPr/>
                </a:tc>
                <a:extLst>
                  <a:ext uri="{0D108BD9-81ED-4DB2-BD59-A6C34878D82A}">
                    <a16:rowId xmlns:a16="http://schemas.microsoft.com/office/drawing/2014/main" val="3869900415"/>
                  </a:ext>
                </a:extLst>
              </a:tr>
              <a:tr h="889012">
                <a:tc>
                  <a:txBody>
                    <a:bodyPr/>
                    <a:lstStyle/>
                    <a:p>
                      <a:r>
                        <a:rPr lang="en-US" dirty="0"/>
                        <a:t>3</a:t>
                      </a:r>
                    </a:p>
                  </a:txBody>
                  <a:tcPr/>
                </a:tc>
                <a:tc>
                  <a:txBody>
                    <a:bodyPr/>
                    <a:lstStyle/>
                    <a:p>
                      <a:r>
                        <a:rPr lang="en-US" sz="1800" dirty="0"/>
                        <a:t>View menu</a:t>
                      </a:r>
                    </a:p>
                  </a:txBody>
                  <a:tcPr/>
                </a:tc>
                <a:tc>
                  <a:txBody>
                    <a:bodyPr/>
                    <a:lstStyle/>
                    <a:p>
                      <a:r>
                        <a:rPr lang="en-US" sz="1800" dirty="0"/>
                        <a:t>As a user, I want to view a restaurant’s menu, so that I can see available dishes.</a:t>
                      </a:r>
                    </a:p>
                  </a:txBody>
                  <a:tcPr/>
                </a:tc>
                <a:tc>
                  <a:txBody>
                    <a:bodyPr/>
                    <a:lstStyle/>
                    <a:p>
                      <a:r>
                        <a:rPr lang="en-US" sz="1800" dirty="0"/>
                        <a:t>Design menu page layout, integrate API to fetch menu items, show dishes details like name, description, price and image.</a:t>
                      </a:r>
                    </a:p>
                  </a:txBody>
                  <a:tcPr/>
                </a:tc>
                <a:extLst>
                  <a:ext uri="{0D108BD9-81ED-4DB2-BD59-A6C34878D82A}">
                    <a16:rowId xmlns:a16="http://schemas.microsoft.com/office/drawing/2014/main" val="3333373363"/>
                  </a:ext>
                </a:extLst>
              </a:tr>
              <a:tr h="889012">
                <a:tc>
                  <a:txBody>
                    <a:bodyPr/>
                    <a:lstStyle/>
                    <a:p>
                      <a:r>
                        <a:rPr lang="en-US" dirty="0"/>
                        <a:t>4</a:t>
                      </a:r>
                    </a:p>
                  </a:txBody>
                  <a:tcPr/>
                </a:tc>
                <a:tc>
                  <a:txBody>
                    <a:bodyPr/>
                    <a:lstStyle/>
                    <a:p>
                      <a:r>
                        <a:rPr lang="en-US" sz="1800" dirty="0"/>
                        <a:t>Add items to cart</a:t>
                      </a:r>
                    </a:p>
                  </a:txBody>
                  <a:tcPr/>
                </a:tc>
                <a:tc>
                  <a:txBody>
                    <a:bodyPr/>
                    <a:lstStyle/>
                    <a:p>
                      <a:r>
                        <a:rPr lang="en-US" sz="1800" dirty="0"/>
                        <a:t>As a user, I want to checkout and place an order, so that I can request food delivery.</a:t>
                      </a:r>
                    </a:p>
                  </a:txBody>
                  <a:tcPr/>
                </a:tc>
                <a:tc>
                  <a:txBody>
                    <a:bodyPr/>
                    <a:lstStyle/>
                    <a:p>
                      <a:r>
                        <a:rPr lang="en-US" sz="1800" dirty="0"/>
                        <a:t>Design checkout from create order, place API in integrate payment gateway, validate delivery address.</a:t>
                      </a:r>
                    </a:p>
                  </a:txBody>
                  <a:tcPr/>
                </a:tc>
                <a:extLst>
                  <a:ext uri="{0D108BD9-81ED-4DB2-BD59-A6C34878D82A}">
                    <a16:rowId xmlns:a16="http://schemas.microsoft.com/office/drawing/2014/main" val="2109048756"/>
                  </a:ext>
                </a:extLst>
              </a:tr>
            </a:tbl>
          </a:graphicData>
        </a:graphic>
      </p:graphicFrame>
    </p:spTree>
    <p:extLst>
      <p:ext uri="{BB962C8B-B14F-4D97-AF65-F5344CB8AC3E}">
        <p14:creationId xmlns:p14="http://schemas.microsoft.com/office/powerpoint/2010/main" val="2989382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F322E-5621-1FEE-4B85-9DE0EE4D414F}"/>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C3261680-EDE0-2FCD-BECD-93BAC91C2133}"/>
              </a:ext>
            </a:extLst>
          </p:cNvPr>
          <p:cNvGraphicFramePr>
            <a:graphicFrameLocks noGrp="1"/>
          </p:cNvGraphicFramePr>
          <p:nvPr>
            <p:ph idx="1"/>
            <p:extLst>
              <p:ext uri="{D42A27DB-BD31-4B8C-83A1-F6EECF244321}">
                <p14:modId xmlns:p14="http://schemas.microsoft.com/office/powerpoint/2010/main" val="2927660971"/>
              </p:ext>
            </p:extLst>
          </p:nvPr>
        </p:nvGraphicFramePr>
        <p:xfrm>
          <a:off x="395927" y="286603"/>
          <a:ext cx="11510128" cy="5668369"/>
        </p:xfrm>
        <a:graphic>
          <a:graphicData uri="http://schemas.openxmlformats.org/drawingml/2006/table">
            <a:tbl>
              <a:tblPr firstRow="1" bandRow="1">
                <a:tableStyleId>{5C22544A-7EE6-4342-B048-85BDC9FD1C3A}</a:tableStyleId>
              </a:tblPr>
              <a:tblGrid>
                <a:gridCol w="1234910">
                  <a:extLst>
                    <a:ext uri="{9D8B030D-6E8A-4147-A177-3AD203B41FA5}">
                      <a16:colId xmlns:a16="http://schemas.microsoft.com/office/drawing/2014/main" val="1648859580"/>
                    </a:ext>
                  </a:extLst>
                </a:gridCol>
                <a:gridCol w="2281287">
                  <a:extLst>
                    <a:ext uri="{9D8B030D-6E8A-4147-A177-3AD203B41FA5}">
                      <a16:colId xmlns:a16="http://schemas.microsoft.com/office/drawing/2014/main" val="686393904"/>
                    </a:ext>
                  </a:extLst>
                </a:gridCol>
                <a:gridCol w="4091233">
                  <a:extLst>
                    <a:ext uri="{9D8B030D-6E8A-4147-A177-3AD203B41FA5}">
                      <a16:colId xmlns:a16="http://schemas.microsoft.com/office/drawing/2014/main" val="1621033680"/>
                    </a:ext>
                  </a:extLst>
                </a:gridCol>
                <a:gridCol w="3902698">
                  <a:extLst>
                    <a:ext uri="{9D8B030D-6E8A-4147-A177-3AD203B41FA5}">
                      <a16:colId xmlns:a16="http://schemas.microsoft.com/office/drawing/2014/main" val="1745439480"/>
                    </a:ext>
                  </a:extLst>
                </a:gridCol>
              </a:tblGrid>
              <a:tr h="372322">
                <a:tc>
                  <a:txBody>
                    <a:bodyPr/>
                    <a:lstStyle/>
                    <a:p>
                      <a:r>
                        <a:rPr lang="en-US" dirty="0"/>
                        <a:t>PRIORITY</a:t>
                      </a:r>
                    </a:p>
                  </a:txBody>
                  <a:tcPr/>
                </a:tc>
                <a:tc>
                  <a:txBody>
                    <a:bodyPr/>
                    <a:lstStyle/>
                    <a:p>
                      <a:r>
                        <a:rPr lang="en-US" dirty="0"/>
                        <a:t>PRODUCT BACKLOG</a:t>
                      </a:r>
                    </a:p>
                  </a:txBody>
                  <a:tcPr/>
                </a:tc>
                <a:tc>
                  <a:txBody>
                    <a:bodyPr/>
                    <a:lstStyle/>
                    <a:p>
                      <a:r>
                        <a:rPr lang="en-US" dirty="0"/>
                        <a:t>USER STORY</a:t>
                      </a:r>
                    </a:p>
                  </a:txBody>
                  <a:tcPr/>
                </a:tc>
                <a:tc>
                  <a:txBody>
                    <a:bodyPr/>
                    <a:lstStyle/>
                    <a:p>
                      <a:r>
                        <a:rPr lang="en-US" dirty="0"/>
                        <a:t>TASKS</a:t>
                      </a:r>
                    </a:p>
                  </a:txBody>
                  <a:tcPr/>
                </a:tc>
                <a:extLst>
                  <a:ext uri="{0D108BD9-81ED-4DB2-BD59-A6C34878D82A}">
                    <a16:rowId xmlns:a16="http://schemas.microsoft.com/office/drawing/2014/main" val="1601529992"/>
                  </a:ext>
                </a:extLst>
              </a:tr>
              <a:tr h="1976137">
                <a:tc>
                  <a:txBody>
                    <a:bodyPr/>
                    <a:lstStyle/>
                    <a:p>
                      <a:r>
                        <a:rPr lang="en-US" sz="1800" dirty="0"/>
                        <a:t>5</a:t>
                      </a:r>
                    </a:p>
                  </a:txBody>
                  <a:tcPr/>
                </a:tc>
                <a:tc>
                  <a:txBody>
                    <a:bodyPr/>
                    <a:lstStyle/>
                    <a:p>
                      <a:r>
                        <a:rPr lang="en-US" sz="1800" dirty="0"/>
                        <a:t>Place and Track order</a:t>
                      </a:r>
                    </a:p>
                  </a:txBody>
                  <a:tcPr/>
                </a:tc>
                <a:tc>
                  <a:txBody>
                    <a:bodyPr/>
                    <a:lstStyle/>
                    <a:p>
                      <a:r>
                        <a:rPr lang="en-US" sz="1800" dirty="0"/>
                        <a:t>As a user, I want to checkout,  place order, and track order, so that I can  request food delivery and track the status of my order to know when it arrives. </a:t>
                      </a:r>
                    </a:p>
                  </a:txBody>
                  <a:tcPr/>
                </a:tc>
                <a:tc>
                  <a:txBody>
                    <a:bodyPr/>
                    <a:lstStyle/>
                    <a:p>
                      <a:r>
                        <a:rPr lang="en-US" sz="1800" dirty="0"/>
                        <a:t>Design checkout form, create order, integrate payment gateway , validate delivery address, create API for order, implement status updates( received, preparing), set out for delivery status and show map and ETA.</a:t>
                      </a:r>
                    </a:p>
                  </a:txBody>
                  <a:tcPr/>
                </a:tc>
                <a:extLst>
                  <a:ext uri="{0D108BD9-81ED-4DB2-BD59-A6C34878D82A}">
                    <a16:rowId xmlns:a16="http://schemas.microsoft.com/office/drawing/2014/main" val="2154655256"/>
                  </a:ext>
                </a:extLst>
              </a:tr>
              <a:tr h="790455">
                <a:tc>
                  <a:txBody>
                    <a:bodyPr/>
                    <a:lstStyle/>
                    <a:p>
                      <a:r>
                        <a:rPr lang="en-US" sz="1800" dirty="0"/>
                        <a:t>6</a:t>
                      </a:r>
                    </a:p>
                  </a:txBody>
                  <a:tcPr/>
                </a:tc>
                <a:tc>
                  <a:txBody>
                    <a:bodyPr/>
                    <a:lstStyle/>
                    <a:p>
                      <a:r>
                        <a:rPr lang="en-US" sz="1800" dirty="0"/>
                        <a:t>Rate and review</a:t>
                      </a:r>
                    </a:p>
                  </a:txBody>
                  <a:tcPr/>
                </a:tc>
                <a:tc>
                  <a:txBody>
                    <a:bodyPr/>
                    <a:lstStyle/>
                    <a:p>
                      <a:r>
                        <a:rPr lang="en-US" sz="1800" dirty="0"/>
                        <a:t>As a user, I want to rate and review restaurants, so that I can share feedback.</a:t>
                      </a:r>
                    </a:p>
                  </a:txBody>
                  <a:tcPr/>
                </a:tc>
                <a:tc>
                  <a:txBody>
                    <a:bodyPr/>
                    <a:lstStyle/>
                    <a:p>
                      <a:r>
                        <a:rPr lang="en-US" sz="1800" dirty="0"/>
                        <a:t>Create review API implement review UI form, show reviews on restaurant page.</a:t>
                      </a:r>
                    </a:p>
                  </a:txBody>
                  <a:tcPr/>
                </a:tc>
                <a:extLst>
                  <a:ext uri="{0D108BD9-81ED-4DB2-BD59-A6C34878D82A}">
                    <a16:rowId xmlns:a16="http://schemas.microsoft.com/office/drawing/2014/main" val="768918105"/>
                  </a:ext>
                </a:extLst>
              </a:tr>
              <a:tr h="1027591">
                <a:tc>
                  <a:txBody>
                    <a:bodyPr/>
                    <a:lstStyle/>
                    <a:p>
                      <a:r>
                        <a:rPr lang="en-US" sz="1800" dirty="0"/>
                        <a:t>7</a:t>
                      </a:r>
                    </a:p>
                  </a:txBody>
                  <a:tcPr/>
                </a:tc>
                <a:tc>
                  <a:txBody>
                    <a:bodyPr/>
                    <a:lstStyle/>
                    <a:p>
                      <a:r>
                        <a:rPr lang="en-US" sz="1800" dirty="0"/>
                        <a:t>Manage Restaurant</a:t>
                      </a:r>
                    </a:p>
                  </a:txBody>
                  <a:tcPr/>
                </a:tc>
                <a:tc>
                  <a:txBody>
                    <a:bodyPr/>
                    <a:lstStyle/>
                    <a:p>
                      <a:r>
                        <a:rPr lang="en-US" sz="1800" dirty="0"/>
                        <a:t>As a restaurant, I want to manage my menu items, so that I can keep offerings updated.</a:t>
                      </a:r>
                    </a:p>
                  </a:txBody>
                  <a:tcPr/>
                </a:tc>
                <a:tc>
                  <a:txBody>
                    <a:bodyPr/>
                    <a:lstStyle/>
                    <a:p>
                      <a:r>
                        <a:rPr lang="en-US" sz="1800" dirty="0"/>
                        <a:t>Design menu, manage UI, create CRUD API’S for items, implement image upload feature.</a:t>
                      </a:r>
                    </a:p>
                  </a:txBody>
                  <a:tcPr/>
                </a:tc>
                <a:extLst>
                  <a:ext uri="{0D108BD9-81ED-4DB2-BD59-A6C34878D82A}">
                    <a16:rowId xmlns:a16="http://schemas.microsoft.com/office/drawing/2014/main" val="2433748035"/>
                  </a:ext>
                </a:extLst>
              </a:tr>
              <a:tr h="1501864">
                <a:tc>
                  <a:txBody>
                    <a:bodyPr/>
                    <a:lstStyle/>
                    <a:p>
                      <a:r>
                        <a:rPr lang="en-US" sz="1800" dirty="0"/>
                        <a:t>8</a:t>
                      </a:r>
                    </a:p>
                  </a:txBody>
                  <a:tcPr/>
                </a:tc>
                <a:tc>
                  <a:txBody>
                    <a:bodyPr/>
                    <a:lstStyle/>
                    <a:p>
                      <a:r>
                        <a:rPr lang="en-US" sz="1800" dirty="0"/>
                        <a:t>User profile management and push notification</a:t>
                      </a:r>
                    </a:p>
                  </a:txBody>
                  <a:tcPr/>
                </a:tc>
                <a:tc>
                  <a:txBody>
                    <a:bodyPr/>
                    <a:lstStyle/>
                    <a:p>
                      <a:r>
                        <a:rPr lang="en-US" sz="1800" dirty="0"/>
                        <a:t>As a user, I want to update my personal details and want to receive order updates via notifications.</a:t>
                      </a:r>
                    </a:p>
                  </a:txBody>
                  <a:tcPr/>
                </a:tc>
                <a:tc>
                  <a:txBody>
                    <a:bodyPr/>
                    <a:lstStyle/>
                    <a:p>
                      <a:r>
                        <a:rPr lang="en-US" sz="1800" dirty="0"/>
                        <a:t>Design profile page UI, implement data validation, integrate notification service, design notification UI elements, implement subscription preferences.</a:t>
                      </a:r>
                    </a:p>
                  </a:txBody>
                  <a:tcPr/>
                </a:tc>
                <a:extLst>
                  <a:ext uri="{0D108BD9-81ED-4DB2-BD59-A6C34878D82A}">
                    <a16:rowId xmlns:a16="http://schemas.microsoft.com/office/drawing/2014/main" val="1197316600"/>
                  </a:ext>
                </a:extLst>
              </a:tr>
            </a:tbl>
          </a:graphicData>
        </a:graphic>
      </p:graphicFrame>
    </p:spTree>
    <p:extLst>
      <p:ext uri="{BB962C8B-B14F-4D97-AF65-F5344CB8AC3E}">
        <p14:creationId xmlns:p14="http://schemas.microsoft.com/office/powerpoint/2010/main" val="2174514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6106-21D4-17A0-92F8-81587AA58174}"/>
              </a:ext>
            </a:extLst>
          </p:cNvPr>
          <p:cNvSpPr>
            <a:spLocks noGrp="1"/>
          </p:cNvSpPr>
          <p:nvPr>
            <p:ph type="title"/>
          </p:nvPr>
        </p:nvSpPr>
        <p:spPr/>
        <p:txBody>
          <a:bodyPr>
            <a:normAutofit/>
          </a:bodyPr>
          <a:lstStyle/>
          <a:p>
            <a:r>
              <a:rPr lang="en-US" sz="3200" dirty="0">
                <a:solidFill>
                  <a:schemeClr val="accent2"/>
                </a:solidFill>
              </a:rPr>
              <a:t>Prioritization Reasoning</a:t>
            </a:r>
          </a:p>
        </p:txBody>
      </p:sp>
      <p:sp>
        <p:nvSpPr>
          <p:cNvPr id="3" name="Content Placeholder 2">
            <a:extLst>
              <a:ext uri="{FF2B5EF4-FFF2-40B4-BE49-F238E27FC236}">
                <a16:creationId xmlns:a16="http://schemas.microsoft.com/office/drawing/2014/main" id="{9C4333EF-D138-C931-2B71-727542A79240}"/>
              </a:ext>
            </a:extLst>
          </p:cNvPr>
          <p:cNvSpPr>
            <a:spLocks noGrp="1"/>
          </p:cNvSpPr>
          <p:nvPr>
            <p:ph sz="half" idx="1"/>
          </p:nvPr>
        </p:nvSpPr>
        <p:spPr>
          <a:xfrm>
            <a:off x="1097279" y="1845734"/>
            <a:ext cx="4351414" cy="4102579"/>
          </a:xfrm>
        </p:spPr>
        <p:txBody>
          <a:bodyPr>
            <a:normAutofit fontScale="25000" lnSpcReduction="20000"/>
          </a:bodyPr>
          <a:lstStyle/>
          <a:p>
            <a:pPr marL="457200" indent="-457200">
              <a:buFont typeface="+mj-lt"/>
              <a:buAutoNum type="arabicPeriod"/>
            </a:pPr>
            <a:r>
              <a:rPr lang="en-US" sz="6400" dirty="0"/>
              <a:t>Must have features (priority 1-3) – user registration, browsing restaurants, and viewing the menu are essential to start using the app.</a:t>
            </a:r>
          </a:p>
          <a:p>
            <a:pPr marL="457200" indent="-457200">
              <a:buFont typeface="+mj-lt"/>
              <a:buAutoNum type="arabicPeriod"/>
            </a:pPr>
            <a:r>
              <a:rPr lang="en-US" sz="6400" dirty="0"/>
              <a:t>Core functionality (priority 4-6) – cart, placing orders, and tracking are required for seamless user experience.</a:t>
            </a:r>
          </a:p>
          <a:p>
            <a:pPr marL="457200" indent="-457200">
              <a:buFont typeface="+mj-lt"/>
              <a:buAutoNum type="arabicPeriod"/>
            </a:pPr>
            <a:r>
              <a:rPr lang="en-US" sz="6400" dirty="0"/>
              <a:t>Enhancement feature (priority 7-10) – rating, profile management, and notification improve engagement and provide better services but can be added after core functionalities are implemented</a:t>
            </a:r>
            <a:r>
              <a:rPr lang="en-US" dirty="0"/>
              <a:t>..</a:t>
            </a:r>
          </a:p>
          <a:p>
            <a:r>
              <a:rPr lang="en-US" sz="6400" dirty="0">
                <a:solidFill>
                  <a:schemeClr val="accent2"/>
                </a:solidFill>
              </a:rPr>
              <a:t>Sample Sprint Planning</a:t>
            </a:r>
          </a:p>
          <a:p>
            <a:r>
              <a:rPr lang="en-US" sz="6400" b="1" dirty="0"/>
              <a:t>Sprint 1 (2 weeks):</a:t>
            </a:r>
          </a:p>
          <a:p>
            <a:pPr>
              <a:buFont typeface="Arial" panose="020B0604020202020204" pitchFamily="34" charset="0"/>
              <a:buChar char="•"/>
            </a:pPr>
            <a:r>
              <a:rPr lang="en-US" sz="6400" dirty="0"/>
              <a:t>Implement user registration &amp; login </a:t>
            </a:r>
          </a:p>
          <a:p>
            <a:pPr>
              <a:buFont typeface="Arial" panose="020B0604020202020204" pitchFamily="34" charset="0"/>
              <a:buChar char="•"/>
            </a:pPr>
            <a:r>
              <a:rPr lang="en-US" sz="6400" dirty="0"/>
              <a:t>Browse restaurants </a:t>
            </a:r>
          </a:p>
          <a:p>
            <a:pPr>
              <a:buFont typeface="Arial" panose="020B0604020202020204" pitchFamily="34" charset="0"/>
              <a:buChar char="•"/>
            </a:pPr>
            <a:r>
              <a:rPr lang="en-US" sz="6400" dirty="0"/>
              <a:t>View menu</a:t>
            </a:r>
          </a:p>
          <a:p>
            <a:pPr marL="457200" indent="-457200">
              <a:buFont typeface="+mj-lt"/>
              <a:buAutoNum type="arabicPeriod"/>
            </a:pPr>
            <a:endParaRPr lang="en-US" dirty="0"/>
          </a:p>
        </p:txBody>
      </p:sp>
      <p:sp>
        <p:nvSpPr>
          <p:cNvPr id="4" name="Content Placeholder 3">
            <a:extLst>
              <a:ext uri="{FF2B5EF4-FFF2-40B4-BE49-F238E27FC236}">
                <a16:creationId xmlns:a16="http://schemas.microsoft.com/office/drawing/2014/main" id="{460CC8C5-2367-96C1-19BE-BB0F45FC6A4E}"/>
              </a:ext>
            </a:extLst>
          </p:cNvPr>
          <p:cNvSpPr>
            <a:spLocks noGrp="1"/>
          </p:cNvSpPr>
          <p:nvPr>
            <p:ph sz="half" idx="2"/>
          </p:nvPr>
        </p:nvSpPr>
        <p:spPr>
          <a:xfrm>
            <a:off x="6217920" y="1737360"/>
            <a:ext cx="4937760" cy="4559745"/>
          </a:xfrm>
        </p:spPr>
        <p:txBody>
          <a:bodyPr>
            <a:noAutofit/>
          </a:bodyPr>
          <a:lstStyle/>
          <a:p>
            <a:r>
              <a:rPr lang="en-US" sz="1400" b="1" dirty="0"/>
              <a:t>Sprint 2 (2 weeks)</a:t>
            </a:r>
          </a:p>
          <a:p>
            <a:pPr>
              <a:buFont typeface="Arial" panose="020B0604020202020204" pitchFamily="34" charset="0"/>
              <a:buChar char="•"/>
            </a:pPr>
            <a:r>
              <a:rPr lang="en-US" sz="1400" dirty="0"/>
              <a:t>Add items to cart</a:t>
            </a:r>
          </a:p>
          <a:p>
            <a:pPr>
              <a:buFont typeface="Arial" panose="020B0604020202020204" pitchFamily="34" charset="0"/>
              <a:buChar char="•"/>
            </a:pPr>
            <a:r>
              <a:rPr lang="en-US" sz="1400" dirty="0"/>
              <a:t>Place order</a:t>
            </a:r>
          </a:p>
          <a:p>
            <a:pPr>
              <a:buFont typeface="Arial" panose="020B0604020202020204" pitchFamily="34" charset="0"/>
              <a:buChar char="•"/>
            </a:pPr>
            <a:r>
              <a:rPr lang="en-US" sz="1400" dirty="0"/>
              <a:t>Review cart UI</a:t>
            </a:r>
          </a:p>
          <a:p>
            <a:r>
              <a:rPr lang="en-US" sz="1400" b="1" dirty="0"/>
              <a:t>Sprint 3 (2 weeks):</a:t>
            </a:r>
          </a:p>
          <a:p>
            <a:pPr>
              <a:buFont typeface="Arial" panose="020B0604020202020204" pitchFamily="34" charset="0"/>
              <a:buChar char="•"/>
            </a:pPr>
            <a:r>
              <a:rPr lang="en-US" sz="1400" dirty="0"/>
              <a:t>Track order status</a:t>
            </a:r>
          </a:p>
          <a:p>
            <a:pPr>
              <a:buFont typeface="Arial" panose="020B0604020202020204" pitchFamily="34" charset="0"/>
              <a:buChar char="•"/>
            </a:pPr>
            <a:r>
              <a:rPr lang="en-US" sz="1400" dirty="0"/>
              <a:t>Rate and review</a:t>
            </a:r>
          </a:p>
          <a:p>
            <a:pPr>
              <a:buFont typeface="Arial" panose="020B0604020202020204" pitchFamily="34" charset="0"/>
              <a:buChar char="•"/>
            </a:pPr>
            <a:r>
              <a:rPr lang="en-US" sz="1400" dirty="0"/>
              <a:t>User profile management</a:t>
            </a:r>
          </a:p>
          <a:p>
            <a:pPr marL="0" indent="0">
              <a:buNone/>
            </a:pPr>
            <a:r>
              <a:rPr lang="en-US" sz="1400" b="1" dirty="0"/>
              <a:t>   Sprint 4 (2 weeks):</a:t>
            </a:r>
          </a:p>
          <a:p>
            <a:pPr>
              <a:buFont typeface="Arial" panose="020B0604020202020204" pitchFamily="34" charset="0"/>
              <a:buChar char="•"/>
            </a:pPr>
            <a:r>
              <a:rPr lang="en-US" sz="1400" dirty="0"/>
              <a:t>Restaurant menu management</a:t>
            </a:r>
          </a:p>
          <a:p>
            <a:pPr>
              <a:buFont typeface="Arial" panose="020B0604020202020204" pitchFamily="34" charset="0"/>
              <a:buChar char="•"/>
            </a:pPr>
            <a:r>
              <a:rPr lang="en-US" sz="1400" dirty="0"/>
              <a:t>Push notification</a:t>
            </a:r>
          </a:p>
          <a:p>
            <a:pPr>
              <a:buFont typeface="Arial" panose="020B0604020202020204" pitchFamily="34" charset="0"/>
              <a:buChar char="•"/>
            </a:pPr>
            <a:r>
              <a:rPr lang="en-US" sz="1400" dirty="0"/>
              <a:t>UI enhancements</a:t>
            </a:r>
          </a:p>
          <a:p>
            <a:pPr marL="0" indent="0">
              <a:buNone/>
            </a:pPr>
            <a:endParaRPr lang="en-US" sz="1400" dirty="0"/>
          </a:p>
          <a:p>
            <a:pPr marL="0" indent="0">
              <a:buNone/>
            </a:pPr>
            <a:r>
              <a:rPr lang="en-US" sz="1400" dirty="0"/>
              <a:t> </a:t>
            </a:r>
          </a:p>
        </p:txBody>
      </p:sp>
    </p:spTree>
    <p:extLst>
      <p:ext uri="{BB962C8B-B14F-4D97-AF65-F5344CB8AC3E}">
        <p14:creationId xmlns:p14="http://schemas.microsoft.com/office/powerpoint/2010/main" val="295477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1E25-3683-1FC8-DC2F-27F883224C98}"/>
              </a:ext>
            </a:extLst>
          </p:cNvPr>
          <p:cNvSpPr>
            <a:spLocks noGrp="1"/>
          </p:cNvSpPr>
          <p:nvPr>
            <p:ph type="ctrTitle"/>
          </p:nvPr>
        </p:nvSpPr>
        <p:spPr/>
        <p:txBody>
          <a:bodyPr/>
          <a:lstStyle/>
          <a:p>
            <a:r>
              <a:rPr lang="en-US" dirty="0">
                <a:solidFill>
                  <a:schemeClr val="accent2"/>
                </a:solidFill>
              </a:rPr>
              <a:t>THANK YOU</a:t>
            </a:r>
          </a:p>
        </p:txBody>
      </p:sp>
      <p:sp>
        <p:nvSpPr>
          <p:cNvPr id="3" name="Subtitle 2">
            <a:extLst>
              <a:ext uri="{FF2B5EF4-FFF2-40B4-BE49-F238E27FC236}">
                <a16:creationId xmlns:a16="http://schemas.microsoft.com/office/drawing/2014/main" id="{06426FF5-8178-D25A-02F2-FFC7521800F1}"/>
              </a:ext>
            </a:extLst>
          </p:cNvPr>
          <p:cNvSpPr>
            <a:spLocks noGrp="1"/>
          </p:cNvSpPr>
          <p:nvPr>
            <p:ph type="subTitle" idx="1"/>
          </p:nvPr>
        </p:nvSpPr>
        <p:spPr/>
        <p:txBody>
          <a:bodyPr/>
          <a:lstStyle/>
          <a:p>
            <a:r>
              <a:rPr lang="en-US" dirty="0"/>
              <a:t>PRESENTED BY: PAVITHRA MANIKANDAN</a:t>
            </a:r>
          </a:p>
        </p:txBody>
      </p:sp>
    </p:spTree>
    <p:extLst>
      <p:ext uri="{BB962C8B-B14F-4D97-AF65-F5344CB8AC3E}">
        <p14:creationId xmlns:p14="http://schemas.microsoft.com/office/powerpoint/2010/main" val="326856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84C45-A2A0-D51B-7366-6E28431D07EC}"/>
              </a:ext>
            </a:extLst>
          </p:cNvPr>
          <p:cNvSpPr>
            <a:spLocks noGrp="1"/>
          </p:cNvSpPr>
          <p:nvPr>
            <p:ph type="title"/>
          </p:nvPr>
        </p:nvSpPr>
        <p:spPr>
          <a:xfrm>
            <a:off x="1066800" y="230756"/>
            <a:ext cx="10058400" cy="783816"/>
          </a:xfrm>
        </p:spPr>
        <p:txBody>
          <a:bodyPr>
            <a:normAutofit fontScale="90000"/>
          </a:bodyPr>
          <a:lstStyle/>
          <a:p>
            <a:r>
              <a:rPr lang="en-US" sz="2400" b="1" dirty="0">
                <a:solidFill>
                  <a:schemeClr val="accent2"/>
                </a:solidFill>
              </a:rPr>
              <a:t>TOPIC 1: Write five user stories for an online food ordering app with clear acceptance criteria</a:t>
            </a:r>
            <a:br>
              <a:rPr lang="en-US" sz="2400" dirty="0">
                <a:solidFill>
                  <a:schemeClr val="accent2"/>
                </a:solidFill>
              </a:rPr>
            </a:br>
            <a:r>
              <a:rPr lang="en-US" sz="2400" dirty="0">
                <a:solidFill>
                  <a:schemeClr val="accent2"/>
                </a:solidFill>
              </a:rPr>
              <a:t>User Story 1 – User Registration and Logging</a:t>
            </a:r>
          </a:p>
        </p:txBody>
      </p:sp>
      <p:graphicFrame>
        <p:nvGraphicFramePr>
          <p:cNvPr id="4" name="Content Placeholder 3">
            <a:extLst>
              <a:ext uri="{FF2B5EF4-FFF2-40B4-BE49-F238E27FC236}">
                <a16:creationId xmlns:a16="http://schemas.microsoft.com/office/drawing/2014/main" id="{05EDC09B-8C61-82AB-6D11-32ED2F79827B}"/>
              </a:ext>
            </a:extLst>
          </p:cNvPr>
          <p:cNvGraphicFramePr>
            <a:graphicFrameLocks noGrp="1"/>
          </p:cNvGraphicFramePr>
          <p:nvPr>
            <p:ph idx="1"/>
            <p:extLst>
              <p:ext uri="{D42A27DB-BD31-4B8C-83A1-F6EECF244321}">
                <p14:modId xmlns:p14="http://schemas.microsoft.com/office/powerpoint/2010/main" val="470439203"/>
              </p:ext>
            </p:extLst>
          </p:nvPr>
        </p:nvGraphicFramePr>
        <p:xfrm>
          <a:off x="1132114" y="1244996"/>
          <a:ext cx="10711543" cy="4859714"/>
        </p:xfrm>
        <a:graphic>
          <a:graphicData uri="http://schemas.openxmlformats.org/drawingml/2006/table">
            <a:tbl>
              <a:tblPr firstRow="1" bandRow="1">
                <a:tableStyleId>{5C22544A-7EE6-4342-B048-85BDC9FD1C3A}</a:tableStyleId>
              </a:tblPr>
              <a:tblGrid>
                <a:gridCol w="1759750">
                  <a:extLst>
                    <a:ext uri="{9D8B030D-6E8A-4147-A177-3AD203B41FA5}">
                      <a16:colId xmlns:a16="http://schemas.microsoft.com/office/drawing/2014/main" val="1690050624"/>
                    </a:ext>
                  </a:extLst>
                </a:gridCol>
                <a:gridCol w="1790358">
                  <a:extLst>
                    <a:ext uri="{9D8B030D-6E8A-4147-A177-3AD203B41FA5}">
                      <a16:colId xmlns:a16="http://schemas.microsoft.com/office/drawing/2014/main" val="1466404127"/>
                    </a:ext>
                  </a:extLst>
                </a:gridCol>
                <a:gridCol w="2211012">
                  <a:extLst>
                    <a:ext uri="{9D8B030D-6E8A-4147-A177-3AD203B41FA5}">
                      <a16:colId xmlns:a16="http://schemas.microsoft.com/office/drawing/2014/main" val="440360903"/>
                    </a:ext>
                  </a:extLst>
                </a:gridCol>
                <a:gridCol w="1630018">
                  <a:extLst>
                    <a:ext uri="{9D8B030D-6E8A-4147-A177-3AD203B41FA5}">
                      <a16:colId xmlns:a16="http://schemas.microsoft.com/office/drawing/2014/main" val="3130079428"/>
                    </a:ext>
                  </a:extLst>
                </a:gridCol>
                <a:gridCol w="1530047">
                  <a:extLst>
                    <a:ext uri="{9D8B030D-6E8A-4147-A177-3AD203B41FA5}">
                      <a16:colId xmlns:a16="http://schemas.microsoft.com/office/drawing/2014/main" val="2486128092"/>
                    </a:ext>
                  </a:extLst>
                </a:gridCol>
                <a:gridCol w="1790358">
                  <a:extLst>
                    <a:ext uri="{9D8B030D-6E8A-4147-A177-3AD203B41FA5}">
                      <a16:colId xmlns:a16="http://schemas.microsoft.com/office/drawing/2014/main" val="1446706961"/>
                    </a:ext>
                  </a:extLst>
                </a:gridCol>
              </a:tblGrid>
              <a:tr h="641406">
                <a:tc>
                  <a:txBody>
                    <a:bodyPr/>
                    <a:lstStyle/>
                    <a:p>
                      <a:r>
                        <a:rPr lang="en-US" dirty="0"/>
                        <a:t>TITLE</a:t>
                      </a:r>
                    </a:p>
                  </a:txBody>
                  <a:tcPr/>
                </a:tc>
                <a:tc>
                  <a:txBody>
                    <a:bodyPr/>
                    <a:lstStyle/>
                    <a:p>
                      <a:r>
                        <a:rPr lang="en-US" dirty="0"/>
                        <a:t>USER STORY</a:t>
                      </a:r>
                    </a:p>
                  </a:txBody>
                  <a:tcPr/>
                </a:tc>
                <a:tc>
                  <a:txBody>
                    <a:bodyPr/>
                    <a:lstStyle/>
                    <a:p>
                      <a:r>
                        <a:rPr lang="en-US" dirty="0"/>
                        <a:t>ACCEPTANCE CRITERIA</a:t>
                      </a:r>
                    </a:p>
                  </a:txBody>
                  <a:tcPr/>
                </a:tc>
                <a:tc>
                  <a:txBody>
                    <a:bodyPr/>
                    <a:lstStyle/>
                    <a:p>
                      <a:r>
                        <a:rPr lang="en-US" dirty="0"/>
                        <a:t>PRIORITY</a:t>
                      </a:r>
                    </a:p>
                  </a:txBody>
                  <a:tcPr/>
                </a:tc>
                <a:tc>
                  <a:txBody>
                    <a:bodyPr/>
                    <a:lstStyle/>
                    <a:p>
                      <a:r>
                        <a:rPr lang="en-US" dirty="0"/>
                        <a:t>ESTIMATION</a:t>
                      </a:r>
                    </a:p>
                  </a:txBody>
                  <a:tcPr/>
                </a:tc>
                <a:tc>
                  <a:txBody>
                    <a:bodyPr/>
                    <a:lstStyle/>
                    <a:p>
                      <a:r>
                        <a:rPr lang="en-US" dirty="0"/>
                        <a:t>DESCRIPTION</a:t>
                      </a:r>
                    </a:p>
                  </a:txBody>
                  <a:tcPr/>
                </a:tc>
                <a:extLst>
                  <a:ext uri="{0D108BD9-81ED-4DB2-BD59-A6C34878D82A}">
                    <a16:rowId xmlns:a16="http://schemas.microsoft.com/office/drawing/2014/main" val="3415521445"/>
                  </a:ext>
                </a:extLst>
              </a:tr>
              <a:tr h="4218308">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User Registration and Logging</a:t>
                      </a:r>
                    </a:p>
                  </a:txBody>
                  <a:tcPr/>
                </a:tc>
                <a:tc>
                  <a:txBody>
                    <a:bodyPr/>
                    <a:lstStyle/>
                    <a:p>
                      <a:endParaRPr lang="en-US" sz="1600" dirty="0"/>
                    </a:p>
                    <a:p>
                      <a:endParaRPr lang="en-US" sz="1600" dirty="0"/>
                    </a:p>
                    <a:p>
                      <a:endParaRPr lang="en-US" sz="1600" dirty="0"/>
                    </a:p>
                    <a:p>
                      <a:endParaRPr lang="en-US" sz="1600" dirty="0"/>
                    </a:p>
                    <a:p>
                      <a:r>
                        <a:rPr lang="en-US" sz="1600" dirty="0"/>
                        <a:t>As a new user, I want to register and log in, so that I can securely access my account and use the app’s services.</a:t>
                      </a:r>
                    </a:p>
                  </a:txBody>
                  <a:tcPr/>
                </a:tc>
                <a:tc>
                  <a:txBody>
                    <a:bodyPr/>
                    <a:lstStyle/>
                    <a:p>
                      <a:pPr marL="342900" indent="-342900">
                        <a:buFont typeface="+mj-lt"/>
                        <a:buAutoNum type="arabicPeriod"/>
                      </a:pPr>
                      <a:r>
                        <a:rPr lang="en-US" sz="1600" dirty="0"/>
                        <a:t>User can register with valid email and password.</a:t>
                      </a:r>
                    </a:p>
                    <a:p>
                      <a:pPr marL="342900" indent="-342900">
                        <a:buFont typeface="+mj-lt"/>
                        <a:buAutoNum type="arabicPeriod"/>
                      </a:pPr>
                      <a:r>
                        <a:rPr lang="en-US" sz="1600" dirty="0"/>
                        <a:t>Password must be at least 8 characters with one number.</a:t>
                      </a:r>
                    </a:p>
                    <a:p>
                      <a:pPr marL="342900" indent="-342900">
                        <a:buFont typeface="+mj-lt"/>
                        <a:buAutoNum type="arabicPeriod"/>
                      </a:pPr>
                      <a:r>
                        <a:rPr lang="en-US" sz="1600" dirty="0"/>
                        <a:t>Confirmation email is sent after registration.</a:t>
                      </a:r>
                    </a:p>
                    <a:p>
                      <a:pPr marL="342900" indent="-342900">
                        <a:buFont typeface="+mj-lt"/>
                        <a:buAutoNum type="arabicPeriod"/>
                      </a:pPr>
                      <a:r>
                        <a:rPr lang="en-US" sz="1600" dirty="0"/>
                        <a:t>User can log in using correct email and password.</a:t>
                      </a:r>
                    </a:p>
                    <a:p>
                      <a:pPr marL="342900" indent="-342900">
                        <a:buFont typeface="+mj-lt"/>
                        <a:buAutoNum type="arabicPeriod"/>
                      </a:pPr>
                      <a:r>
                        <a:rPr lang="en-US" sz="1600" dirty="0"/>
                        <a:t>Incorrect credentials show an error message.</a:t>
                      </a:r>
                    </a:p>
                  </a:txBody>
                  <a:tcPr/>
                </a:tc>
                <a:tc>
                  <a:txBody>
                    <a:bodyPr/>
                    <a:lstStyle/>
                    <a:p>
                      <a:r>
                        <a:rPr lang="en-US" sz="1600" dirty="0"/>
                        <a:t>     </a:t>
                      </a:r>
                    </a:p>
                    <a:p>
                      <a:endParaRPr lang="en-US" sz="1600" dirty="0"/>
                    </a:p>
                    <a:p>
                      <a:endParaRPr lang="en-US" sz="1600" dirty="0"/>
                    </a:p>
                    <a:p>
                      <a:endParaRPr lang="en-US" sz="1600" dirty="0"/>
                    </a:p>
                    <a:p>
                      <a:r>
                        <a:rPr lang="en-US" sz="1600" dirty="0"/>
                        <a:t>      </a:t>
                      </a:r>
                    </a:p>
                    <a:p>
                      <a:endParaRPr lang="en-US" sz="1600" dirty="0"/>
                    </a:p>
                    <a:p>
                      <a:endParaRPr lang="en-US" sz="1600" dirty="0"/>
                    </a:p>
                    <a:p>
                      <a:r>
                        <a:rPr lang="en-US" sz="1600" dirty="0"/>
                        <a:t>         HIGH</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8 Story Points</a:t>
                      </a:r>
                    </a:p>
                  </a:txBody>
                  <a:tcPr/>
                </a:tc>
                <a:tc>
                  <a:txBody>
                    <a:bodyPr/>
                    <a:lstStyle/>
                    <a:p>
                      <a:endParaRPr lang="en-US" sz="1600" dirty="0"/>
                    </a:p>
                    <a:p>
                      <a:endParaRPr lang="en-US" sz="1600" dirty="0"/>
                    </a:p>
                    <a:p>
                      <a:r>
                        <a:rPr lang="en-US" sz="1600" dirty="0"/>
                        <a:t>This feature allows users to create an account and authenticate using their credentials, ensuring secure access to the app’s feature. It also includes basic validation and error handling.</a:t>
                      </a:r>
                    </a:p>
                  </a:txBody>
                  <a:tcPr/>
                </a:tc>
                <a:extLst>
                  <a:ext uri="{0D108BD9-81ED-4DB2-BD59-A6C34878D82A}">
                    <a16:rowId xmlns:a16="http://schemas.microsoft.com/office/drawing/2014/main" val="348018076"/>
                  </a:ext>
                </a:extLst>
              </a:tr>
            </a:tbl>
          </a:graphicData>
        </a:graphic>
      </p:graphicFrame>
    </p:spTree>
    <p:extLst>
      <p:ext uri="{BB962C8B-B14F-4D97-AF65-F5344CB8AC3E}">
        <p14:creationId xmlns:p14="http://schemas.microsoft.com/office/powerpoint/2010/main" val="4185115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93ABF-9C53-84E8-A566-5B65418AA88E}"/>
              </a:ext>
            </a:extLst>
          </p:cNvPr>
          <p:cNvSpPr>
            <a:spLocks noGrp="1"/>
          </p:cNvSpPr>
          <p:nvPr>
            <p:ph type="title"/>
          </p:nvPr>
        </p:nvSpPr>
        <p:spPr>
          <a:xfrm>
            <a:off x="1097280" y="286605"/>
            <a:ext cx="10058400" cy="592962"/>
          </a:xfrm>
        </p:spPr>
        <p:txBody>
          <a:bodyPr>
            <a:normAutofit/>
          </a:bodyPr>
          <a:lstStyle/>
          <a:p>
            <a:r>
              <a:rPr lang="en-US" sz="3200" dirty="0">
                <a:solidFill>
                  <a:schemeClr val="accent2"/>
                </a:solidFill>
              </a:rPr>
              <a:t>USER STORY 2 – Browse Restaurants and Menu</a:t>
            </a:r>
          </a:p>
        </p:txBody>
      </p:sp>
      <p:graphicFrame>
        <p:nvGraphicFramePr>
          <p:cNvPr id="4" name="Content Placeholder 3">
            <a:extLst>
              <a:ext uri="{FF2B5EF4-FFF2-40B4-BE49-F238E27FC236}">
                <a16:creationId xmlns:a16="http://schemas.microsoft.com/office/drawing/2014/main" id="{E76DC071-2D8A-B967-7C7A-BFA0D0812700}"/>
              </a:ext>
            </a:extLst>
          </p:cNvPr>
          <p:cNvGraphicFramePr>
            <a:graphicFrameLocks noGrp="1"/>
          </p:cNvGraphicFramePr>
          <p:nvPr>
            <p:ph idx="1"/>
            <p:extLst>
              <p:ext uri="{D42A27DB-BD31-4B8C-83A1-F6EECF244321}">
                <p14:modId xmlns:p14="http://schemas.microsoft.com/office/powerpoint/2010/main" val="2608616260"/>
              </p:ext>
            </p:extLst>
          </p:nvPr>
        </p:nvGraphicFramePr>
        <p:xfrm>
          <a:off x="1193076" y="1088571"/>
          <a:ext cx="10694124" cy="4981303"/>
        </p:xfrm>
        <a:graphic>
          <a:graphicData uri="http://schemas.openxmlformats.org/drawingml/2006/table">
            <a:tbl>
              <a:tblPr firstRow="1" bandRow="1">
                <a:tableStyleId>{5C22544A-7EE6-4342-B048-85BDC9FD1C3A}</a:tableStyleId>
              </a:tblPr>
              <a:tblGrid>
                <a:gridCol w="1656083">
                  <a:extLst>
                    <a:ext uri="{9D8B030D-6E8A-4147-A177-3AD203B41FA5}">
                      <a16:colId xmlns:a16="http://schemas.microsoft.com/office/drawing/2014/main" val="1943986778"/>
                    </a:ext>
                  </a:extLst>
                </a:gridCol>
                <a:gridCol w="1691552">
                  <a:extLst>
                    <a:ext uri="{9D8B030D-6E8A-4147-A177-3AD203B41FA5}">
                      <a16:colId xmlns:a16="http://schemas.microsoft.com/office/drawing/2014/main" val="2739286798"/>
                    </a:ext>
                  </a:extLst>
                </a:gridCol>
                <a:gridCol w="2380726">
                  <a:extLst>
                    <a:ext uri="{9D8B030D-6E8A-4147-A177-3AD203B41FA5}">
                      <a16:colId xmlns:a16="http://schemas.microsoft.com/office/drawing/2014/main" val="2558415160"/>
                    </a:ext>
                  </a:extLst>
                </a:gridCol>
                <a:gridCol w="1542934">
                  <a:extLst>
                    <a:ext uri="{9D8B030D-6E8A-4147-A177-3AD203B41FA5}">
                      <a16:colId xmlns:a16="http://schemas.microsoft.com/office/drawing/2014/main" val="3022443491"/>
                    </a:ext>
                  </a:extLst>
                </a:gridCol>
                <a:gridCol w="1534066">
                  <a:extLst>
                    <a:ext uri="{9D8B030D-6E8A-4147-A177-3AD203B41FA5}">
                      <a16:colId xmlns:a16="http://schemas.microsoft.com/office/drawing/2014/main" val="3219299226"/>
                    </a:ext>
                  </a:extLst>
                </a:gridCol>
                <a:gridCol w="1888763">
                  <a:extLst>
                    <a:ext uri="{9D8B030D-6E8A-4147-A177-3AD203B41FA5}">
                      <a16:colId xmlns:a16="http://schemas.microsoft.com/office/drawing/2014/main" val="3571713577"/>
                    </a:ext>
                  </a:extLst>
                </a:gridCol>
              </a:tblGrid>
              <a:tr h="622663">
                <a:tc>
                  <a:txBody>
                    <a:bodyPr/>
                    <a:lstStyle/>
                    <a:p>
                      <a:r>
                        <a:rPr lang="en-US" dirty="0"/>
                        <a:t>TITLE</a:t>
                      </a:r>
                    </a:p>
                  </a:txBody>
                  <a:tcPr/>
                </a:tc>
                <a:tc>
                  <a:txBody>
                    <a:bodyPr/>
                    <a:lstStyle/>
                    <a:p>
                      <a:r>
                        <a:rPr lang="en-US" dirty="0"/>
                        <a:t>USER STORY</a:t>
                      </a:r>
                    </a:p>
                  </a:txBody>
                  <a:tcPr/>
                </a:tc>
                <a:tc>
                  <a:txBody>
                    <a:bodyPr/>
                    <a:lstStyle/>
                    <a:p>
                      <a:r>
                        <a:rPr lang="en-US" dirty="0"/>
                        <a:t>ACCEPTANCE CRITERIA</a:t>
                      </a:r>
                    </a:p>
                  </a:txBody>
                  <a:tcPr/>
                </a:tc>
                <a:tc>
                  <a:txBody>
                    <a:bodyPr/>
                    <a:lstStyle/>
                    <a:p>
                      <a:r>
                        <a:rPr lang="en-US" dirty="0"/>
                        <a:t>PRIORITY</a:t>
                      </a:r>
                    </a:p>
                  </a:txBody>
                  <a:tcPr/>
                </a:tc>
                <a:tc>
                  <a:txBody>
                    <a:bodyPr/>
                    <a:lstStyle/>
                    <a:p>
                      <a:r>
                        <a:rPr lang="en-US" dirty="0"/>
                        <a:t>ESTIMATION</a:t>
                      </a:r>
                    </a:p>
                  </a:txBody>
                  <a:tcPr/>
                </a:tc>
                <a:tc>
                  <a:txBody>
                    <a:bodyPr/>
                    <a:lstStyle/>
                    <a:p>
                      <a:r>
                        <a:rPr lang="en-US" dirty="0"/>
                        <a:t>DESCRIPTION</a:t>
                      </a:r>
                    </a:p>
                  </a:txBody>
                  <a:tcPr/>
                </a:tc>
                <a:extLst>
                  <a:ext uri="{0D108BD9-81ED-4DB2-BD59-A6C34878D82A}">
                    <a16:rowId xmlns:a16="http://schemas.microsoft.com/office/drawing/2014/main" val="2639533400"/>
                  </a:ext>
                </a:extLst>
              </a:tr>
              <a:tr h="4358640">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Browse restaurants and menu</a:t>
                      </a:r>
                    </a:p>
                  </a:txBody>
                  <a:tcPr/>
                </a:tc>
                <a:tc>
                  <a:txBody>
                    <a:bodyPr/>
                    <a:lstStyle/>
                    <a:p>
                      <a:endParaRPr lang="en-US" sz="1600" dirty="0"/>
                    </a:p>
                    <a:p>
                      <a:endParaRPr lang="en-US" sz="1600" dirty="0"/>
                    </a:p>
                    <a:p>
                      <a:endParaRPr lang="en-US" sz="1600" dirty="0"/>
                    </a:p>
                    <a:p>
                      <a:endParaRPr lang="en-US" sz="1600" dirty="0"/>
                    </a:p>
                    <a:p>
                      <a:r>
                        <a:rPr lang="en-US" sz="1600" dirty="0"/>
                        <a:t>As a user, I want to browse available restaurants and view their menu, so that I can choose dishes to order.</a:t>
                      </a:r>
                    </a:p>
                  </a:txBody>
                  <a:tcPr/>
                </a:tc>
                <a:tc>
                  <a:txBody>
                    <a:bodyPr/>
                    <a:lstStyle/>
                    <a:p>
                      <a:pPr marL="342900" indent="-342900">
                        <a:buFont typeface="+mj-lt"/>
                        <a:buAutoNum type="arabicPeriod"/>
                      </a:pPr>
                      <a:r>
                        <a:rPr lang="en-US" sz="1600" dirty="0"/>
                        <a:t>Restaurants are displayed with name, image, rating and delivery time.</a:t>
                      </a:r>
                    </a:p>
                    <a:p>
                      <a:pPr marL="342900" indent="-342900">
                        <a:buFont typeface="+mj-lt"/>
                        <a:buAutoNum type="arabicPeriod"/>
                      </a:pPr>
                      <a:r>
                        <a:rPr lang="en-US" sz="1600" dirty="0"/>
                        <a:t>Users can filter restaurants by cuisine and rating.</a:t>
                      </a:r>
                    </a:p>
                    <a:p>
                      <a:pPr marL="342900" indent="-342900">
                        <a:buFont typeface="+mj-lt"/>
                        <a:buAutoNum type="arabicPeriod"/>
                      </a:pPr>
                      <a:r>
                        <a:rPr lang="en-US" sz="1600" dirty="0"/>
                        <a:t>Clicking a restaurant shows its full menu.</a:t>
                      </a:r>
                    </a:p>
                    <a:p>
                      <a:pPr marL="342900" indent="-342900">
                        <a:buFont typeface="+mj-lt"/>
                        <a:buAutoNum type="arabicPeriod"/>
                      </a:pPr>
                      <a:r>
                        <a:rPr lang="en-US" sz="1600" dirty="0"/>
                        <a:t>Menu items display name, description, price, and image.</a:t>
                      </a:r>
                    </a:p>
                    <a:p>
                      <a:pPr marL="342900" indent="-342900">
                        <a:buFont typeface="+mj-lt"/>
                        <a:buAutoNum type="arabicPeriod"/>
                      </a:pPr>
                      <a:r>
                        <a:rPr lang="en-US" sz="1600" dirty="0"/>
                        <a:t>Users can search dishes by name</a:t>
                      </a:r>
                    </a:p>
                    <a:p>
                      <a:pPr marL="342900" indent="-342900">
                        <a:buFont typeface="+mj-lt"/>
                        <a:buAutoNum type="arabicPeriod"/>
                      </a:pPr>
                      <a:endParaRPr lang="en-US" sz="1600" dirty="0"/>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a:t>
                      </a:r>
                    </a:p>
                    <a:p>
                      <a:r>
                        <a:rPr lang="en-US" sz="1600" dirty="0"/>
                        <a:t>         HIGH</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5 Story Points</a:t>
                      </a:r>
                    </a:p>
                  </a:txBody>
                  <a:tcPr/>
                </a:tc>
                <a:tc>
                  <a:txBody>
                    <a:bodyPr/>
                    <a:lstStyle/>
                    <a:p>
                      <a:endParaRPr lang="en-US" sz="1600" dirty="0"/>
                    </a:p>
                    <a:p>
                      <a:endParaRPr lang="en-US" sz="1600" dirty="0"/>
                    </a:p>
                    <a:p>
                      <a:endParaRPr lang="en-US" sz="1600" dirty="0"/>
                    </a:p>
                    <a:p>
                      <a:r>
                        <a:rPr lang="en-US" sz="1600" dirty="0"/>
                        <a:t>This feature provides a browsing interface for users to explore restaurants and dishes, helping them make informed choices based on preferences and availability</a:t>
                      </a:r>
                      <a:r>
                        <a:rPr lang="en-US" dirty="0"/>
                        <a:t>.</a:t>
                      </a:r>
                    </a:p>
                  </a:txBody>
                  <a:tcPr/>
                </a:tc>
                <a:extLst>
                  <a:ext uri="{0D108BD9-81ED-4DB2-BD59-A6C34878D82A}">
                    <a16:rowId xmlns:a16="http://schemas.microsoft.com/office/drawing/2014/main" val="1750362571"/>
                  </a:ext>
                </a:extLst>
              </a:tr>
            </a:tbl>
          </a:graphicData>
        </a:graphic>
      </p:graphicFrame>
    </p:spTree>
    <p:extLst>
      <p:ext uri="{BB962C8B-B14F-4D97-AF65-F5344CB8AC3E}">
        <p14:creationId xmlns:p14="http://schemas.microsoft.com/office/powerpoint/2010/main" val="162423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C66E-5FBF-89AF-171B-D5FB9673960D}"/>
              </a:ext>
            </a:extLst>
          </p:cNvPr>
          <p:cNvSpPr>
            <a:spLocks noGrp="1"/>
          </p:cNvSpPr>
          <p:nvPr>
            <p:ph type="title"/>
          </p:nvPr>
        </p:nvSpPr>
        <p:spPr>
          <a:xfrm>
            <a:off x="1036320" y="347564"/>
            <a:ext cx="10119042" cy="523293"/>
          </a:xfrm>
        </p:spPr>
        <p:txBody>
          <a:bodyPr>
            <a:normAutofit/>
          </a:bodyPr>
          <a:lstStyle/>
          <a:p>
            <a:r>
              <a:rPr lang="en-US" sz="3200" dirty="0">
                <a:solidFill>
                  <a:schemeClr val="accent2"/>
                </a:solidFill>
              </a:rPr>
              <a:t>USER STORY 3 – Apply Promo codes and Discounts</a:t>
            </a:r>
          </a:p>
        </p:txBody>
      </p:sp>
      <p:graphicFrame>
        <p:nvGraphicFramePr>
          <p:cNvPr id="4" name="Content Placeholder 3">
            <a:extLst>
              <a:ext uri="{FF2B5EF4-FFF2-40B4-BE49-F238E27FC236}">
                <a16:creationId xmlns:a16="http://schemas.microsoft.com/office/drawing/2014/main" id="{E2EECA39-08DE-148C-8000-617E95BE8C87}"/>
              </a:ext>
            </a:extLst>
          </p:cNvPr>
          <p:cNvGraphicFramePr>
            <a:graphicFrameLocks noGrp="1"/>
          </p:cNvGraphicFramePr>
          <p:nvPr>
            <p:ph idx="1"/>
            <p:extLst>
              <p:ext uri="{D42A27DB-BD31-4B8C-83A1-F6EECF244321}">
                <p14:modId xmlns:p14="http://schemas.microsoft.com/office/powerpoint/2010/main" val="11808381"/>
              </p:ext>
            </p:extLst>
          </p:nvPr>
        </p:nvGraphicFramePr>
        <p:xfrm>
          <a:off x="1158240" y="1036320"/>
          <a:ext cx="10546081" cy="5013960"/>
        </p:xfrm>
        <a:graphic>
          <a:graphicData uri="http://schemas.openxmlformats.org/drawingml/2006/table">
            <a:tbl>
              <a:tblPr firstRow="1" bandRow="1">
                <a:tableStyleId>{5C22544A-7EE6-4342-B048-85BDC9FD1C3A}</a:tableStyleId>
              </a:tblPr>
              <a:tblGrid>
                <a:gridCol w="1757680">
                  <a:extLst>
                    <a:ext uri="{9D8B030D-6E8A-4147-A177-3AD203B41FA5}">
                      <a16:colId xmlns:a16="http://schemas.microsoft.com/office/drawing/2014/main" val="1861278833"/>
                    </a:ext>
                  </a:extLst>
                </a:gridCol>
                <a:gridCol w="1757680">
                  <a:extLst>
                    <a:ext uri="{9D8B030D-6E8A-4147-A177-3AD203B41FA5}">
                      <a16:colId xmlns:a16="http://schemas.microsoft.com/office/drawing/2014/main" val="4108047774"/>
                    </a:ext>
                  </a:extLst>
                </a:gridCol>
                <a:gridCol w="2277334">
                  <a:extLst>
                    <a:ext uri="{9D8B030D-6E8A-4147-A177-3AD203B41FA5}">
                      <a16:colId xmlns:a16="http://schemas.microsoft.com/office/drawing/2014/main" val="3843588751"/>
                    </a:ext>
                  </a:extLst>
                </a:gridCol>
                <a:gridCol w="1610438">
                  <a:extLst>
                    <a:ext uri="{9D8B030D-6E8A-4147-A177-3AD203B41FA5}">
                      <a16:colId xmlns:a16="http://schemas.microsoft.com/office/drawing/2014/main" val="915849544"/>
                    </a:ext>
                  </a:extLst>
                </a:gridCol>
                <a:gridCol w="1580941">
                  <a:extLst>
                    <a:ext uri="{9D8B030D-6E8A-4147-A177-3AD203B41FA5}">
                      <a16:colId xmlns:a16="http://schemas.microsoft.com/office/drawing/2014/main" val="2180896247"/>
                    </a:ext>
                  </a:extLst>
                </a:gridCol>
                <a:gridCol w="1562008">
                  <a:extLst>
                    <a:ext uri="{9D8B030D-6E8A-4147-A177-3AD203B41FA5}">
                      <a16:colId xmlns:a16="http://schemas.microsoft.com/office/drawing/2014/main" val="1849240853"/>
                    </a:ext>
                  </a:extLst>
                </a:gridCol>
              </a:tblGrid>
              <a:tr h="624840">
                <a:tc>
                  <a:txBody>
                    <a:bodyPr/>
                    <a:lstStyle/>
                    <a:p>
                      <a:r>
                        <a:rPr lang="en-US" dirty="0"/>
                        <a:t>TITLE</a:t>
                      </a:r>
                    </a:p>
                  </a:txBody>
                  <a:tcPr/>
                </a:tc>
                <a:tc>
                  <a:txBody>
                    <a:bodyPr/>
                    <a:lstStyle/>
                    <a:p>
                      <a:r>
                        <a:rPr lang="en-US" dirty="0"/>
                        <a:t>USER STORY</a:t>
                      </a:r>
                    </a:p>
                  </a:txBody>
                  <a:tcPr/>
                </a:tc>
                <a:tc>
                  <a:txBody>
                    <a:bodyPr/>
                    <a:lstStyle/>
                    <a:p>
                      <a:r>
                        <a:rPr lang="en-US" dirty="0"/>
                        <a:t>ACCEPTANCE CRITERIA</a:t>
                      </a:r>
                    </a:p>
                  </a:txBody>
                  <a:tcPr/>
                </a:tc>
                <a:tc>
                  <a:txBody>
                    <a:bodyPr/>
                    <a:lstStyle/>
                    <a:p>
                      <a:r>
                        <a:rPr lang="en-US" dirty="0"/>
                        <a:t>PRIORTIY</a:t>
                      </a:r>
                    </a:p>
                  </a:txBody>
                  <a:tcPr/>
                </a:tc>
                <a:tc>
                  <a:txBody>
                    <a:bodyPr/>
                    <a:lstStyle/>
                    <a:p>
                      <a:r>
                        <a:rPr lang="en-US" dirty="0"/>
                        <a:t>ESTIMATION</a:t>
                      </a:r>
                    </a:p>
                  </a:txBody>
                  <a:tcPr/>
                </a:tc>
                <a:tc>
                  <a:txBody>
                    <a:bodyPr/>
                    <a:lstStyle/>
                    <a:p>
                      <a:r>
                        <a:rPr lang="en-US" dirty="0"/>
                        <a:t>DESCRIPTION</a:t>
                      </a:r>
                    </a:p>
                  </a:txBody>
                  <a:tcPr/>
                </a:tc>
                <a:extLst>
                  <a:ext uri="{0D108BD9-81ED-4DB2-BD59-A6C34878D82A}">
                    <a16:rowId xmlns:a16="http://schemas.microsoft.com/office/drawing/2014/main" val="3028919099"/>
                  </a:ext>
                </a:extLst>
              </a:tr>
              <a:tr h="4373880">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Apply promo codes and discounts.</a:t>
                      </a:r>
                    </a:p>
                  </a:txBody>
                  <a:tcPr/>
                </a:tc>
                <a:tc>
                  <a:txBody>
                    <a:bodyPr/>
                    <a:lstStyle/>
                    <a:p>
                      <a:endParaRPr lang="en-US" sz="1600" dirty="0"/>
                    </a:p>
                    <a:p>
                      <a:endParaRPr lang="en-US" sz="1600" dirty="0"/>
                    </a:p>
                    <a:p>
                      <a:endParaRPr lang="en-US" sz="1600" dirty="0"/>
                    </a:p>
                    <a:p>
                      <a:endParaRPr lang="en-US" sz="1600" dirty="0"/>
                    </a:p>
                    <a:p>
                      <a:r>
                        <a:rPr lang="en-US" sz="1600" dirty="0"/>
                        <a:t>As a user, I want to apply promo codes during checkout, so that I can receive discounts and save money.</a:t>
                      </a:r>
                    </a:p>
                  </a:txBody>
                  <a:tcPr/>
                </a:tc>
                <a:tc>
                  <a:txBody>
                    <a:bodyPr/>
                    <a:lstStyle/>
                    <a:p>
                      <a:pPr marL="342900" indent="-342900">
                        <a:buFont typeface="+mj-lt"/>
                        <a:buAutoNum type="arabicPeriod"/>
                      </a:pPr>
                      <a:r>
                        <a:rPr lang="en-US" sz="1600" dirty="0"/>
                        <a:t>Users can enter a promo code at checkout.</a:t>
                      </a:r>
                    </a:p>
                    <a:p>
                      <a:pPr marL="342900" indent="-342900">
                        <a:buFont typeface="+mj-lt"/>
                        <a:buAutoNum type="arabicPeriod"/>
                      </a:pPr>
                      <a:r>
                        <a:rPr lang="en-US" sz="1600" dirty="0"/>
                        <a:t>The system validates the promo code and applies the discount.</a:t>
                      </a:r>
                    </a:p>
                    <a:p>
                      <a:pPr marL="342900" indent="-342900">
                        <a:buFont typeface="+mj-lt"/>
                        <a:buAutoNum type="arabicPeriod"/>
                      </a:pPr>
                      <a:r>
                        <a:rPr lang="en-US" sz="1600" dirty="0"/>
                        <a:t>Invalid or expired promo codes show an error.</a:t>
                      </a:r>
                    </a:p>
                    <a:p>
                      <a:pPr marL="342900" indent="-342900">
                        <a:buFont typeface="+mj-lt"/>
                        <a:buAutoNum type="arabicPeriod"/>
                      </a:pPr>
                      <a:r>
                        <a:rPr lang="en-US" sz="1600" dirty="0"/>
                        <a:t>The final amount reflects the discounted price.</a:t>
                      </a:r>
                    </a:p>
                    <a:p>
                      <a:pPr marL="342900" indent="-342900">
                        <a:buFont typeface="+mj-lt"/>
                        <a:buAutoNum type="arabicPeriod"/>
                      </a:pPr>
                      <a:r>
                        <a:rPr lang="en-US" sz="1600" dirty="0"/>
                        <a:t>The applied promo code is displayed in the order summary.</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MEDIUM</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3 Story Points</a:t>
                      </a:r>
                    </a:p>
                  </a:txBody>
                  <a:tcPr/>
                </a:tc>
                <a:tc>
                  <a:txBody>
                    <a:bodyPr/>
                    <a:lstStyle/>
                    <a:p>
                      <a:endParaRPr lang="en-US" sz="1600" dirty="0"/>
                    </a:p>
                    <a:p>
                      <a:endParaRPr lang="en-US" sz="1600" dirty="0"/>
                    </a:p>
                    <a:p>
                      <a:r>
                        <a:rPr lang="en-US" sz="1600" dirty="0"/>
                        <a:t>This feature enables users to apply promotional codes to reduce the total cost of their orders, encouraging repeated usage and customer satisfaction.</a:t>
                      </a:r>
                    </a:p>
                    <a:p>
                      <a:endParaRPr lang="en-US" sz="1600" dirty="0"/>
                    </a:p>
                  </a:txBody>
                  <a:tcPr/>
                </a:tc>
                <a:extLst>
                  <a:ext uri="{0D108BD9-81ED-4DB2-BD59-A6C34878D82A}">
                    <a16:rowId xmlns:a16="http://schemas.microsoft.com/office/drawing/2014/main" val="268559776"/>
                  </a:ext>
                </a:extLst>
              </a:tr>
            </a:tbl>
          </a:graphicData>
        </a:graphic>
      </p:graphicFrame>
    </p:spTree>
    <p:extLst>
      <p:ext uri="{BB962C8B-B14F-4D97-AF65-F5344CB8AC3E}">
        <p14:creationId xmlns:p14="http://schemas.microsoft.com/office/powerpoint/2010/main" val="3596231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A7088-B234-760C-9FA9-0CDE0F54633A}"/>
              </a:ext>
            </a:extLst>
          </p:cNvPr>
          <p:cNvSpPr>
            <a:spLocks noGrp="1"/>
          </p:cNvSpPr>
          <p:nvPr>
            <p:ph type="title"/>
          </p:nvPr>
        </p:nvSpPr>
        <p:spPr>
          <a:xfrm>
            <a:off x="1097280" y="286603"/>
            <a:ext cx="10058400" cy="532003"/>
          </a:xfrm>
        </p:spPr>
        <p:txBody>
          <a:bodyPr>
            <a:normAutofit/>
          </a:bodyPr>
          <a:lstStyle/>
          <a:p>
            <a:r>
              <a:rPr lang="en-US" sz="3200" dirty="0">
                <a:solidFill>
                  <a:schemeClr val="accent2"/>
                </a:solidFill>
              </a:rPr>
              <a:t>USER STORY 4 – Add to Cart and Place Order </a:t>
            </a:r>
          </a:p>
        </p:txBody>
      </p:sp>
      <p:graphicFrame>
        <p:nvGraphicFramePr>
          <p:cNvPr id="4" name="Content Placeholder 3">
            <a:extLst>
              <a:ext uri="{FF2B5EF4-FFF2-40B4-BE49-F238E27FC236}">
                <a16:creationId xmlns:a16="http://schemas.microsoft.com/office/drawing/2014/main" id="{249A3AAD-E364-3FE3-8DCA-79E30DE7902E}"/>
              </a:ext>
            </a:extLst>
          </p:cNvPr>
          <p:cNvGraphicFramePr>
            <a:graphicFrameLocks noGrp="1"/>
          </p:cNvGraphicFramePr>
          <p:nvPr>
            <p:ph idx="1"/>
            <p:extLst>
              <p:ext uri="{D42A27DB-BD31-4B8C-83A1-F6EECF244321}">
                <p14:modId xmlns:p14="http://schemas.microsoft.com/office/powerpoint/2010/main" val="1151511031"/>
              </p:ext>
            </p:extLst>
          </p:nvPr>
        </p:nvGraphicFramePr>
        <p:xfrm>
          <a:off x="1219516" y="1005840"/>
          <a:ext cx="10510929" cy="5020491"/>
        </p:xfrm>
        <a:graphic>
          <a:graphicData uri="http://schemas.openxmlformats.org/drawingml/2006/table">
            <a:tbl>
              <a:tblPr firstRow="1" bandRow="1">
                <a:tableStyleId>{5C22544A-7EE6-4342-B048-85BDC9FD1C3A}</a:tableStyleId>
              </a:tblPr>
              <a:tblGrid>
                <a:gridCol w="1628495">
                  <a:extLst>
                    <a:ext uri="{9D8B030D-6E8A-4147-A177-3AD203B41FA5}">
                      <a16:colId xmlns:a16="http://schemas.microsoft.com/office/drawing/2014/main" val="449787211"/>
                    </a:ext>
                  </a:extLst>
                </a:gridCol>
                <a:gridCol w="1776487">
                  <a:extLst>
                    <a:ext uri="{9D8B030D-6E8A-4147-A177-3AD203B41FA5}">
                      <a16:colId xmlns:a16="http://schemas.microsoft.com/office/drawing/2014/main" val="962908550"/>
                    </a:ext>
                  </a:extLst>
                </a:gridCol>
                <a:gridCol w="2179077">
                  <a:extLst>
                    <a:ext uri="{9D8B030D-6E8A-4147-A177-3AD203B41FA5}">
                      <a16:colId xmlns:a16="http://schemas.microsoft.com/office/drawing/2014/main" val="4048260574"/>
                    </a:ext>
                  </a:extLst>
                </a:gridCol>
                <a:gridCol w="1648295">
                  <a:extLst>
                    <a:ext uri="{9D8B030D-6E8A-4147-A177-3AD203B41FA5}">
                      <a16:colId xmlns:a16="http://schemas.microsoft.com/office/drawing/2014/main" val="2883647940"/>
                    </a:ext>
                  </a:extLst>
                </a:gridCol>
                <a:gridCol w="1585245">
                  <a:extLst>
                    <a:ext uri="{9D8B030D-6E8A-4147-A177-3AD203B41FA5}">
                      <a16:colId xmlns:a16="http://schemas.microsoft.com/office/drawing/2014/main" val="250968077"/>
                    </a:ext>
                  </a:extLst>
                </a:gridCol>
                <a:gridCol w="1693330">
                  <a:extLst>
                    <a:ext uri="{9D8B030D-6E8A-4147-A177-3AD203B41FA5}">
                      <a16:colId xmlns:a16="http://schemas.microsoft.com/office/drawing/2014/main" val="4021077899"/>
                    </a:ext>
                  </a:extLst>
                </a:gridCol>
              </a:tblGrid>
              <a:tr h="646904">
                <a:tc>
                  <a:txBody>
                    <a:bodyPr/>
                    <a:lstStyle/>
                    <a:p>
                      <a:r>
                        <a:rPr lang="en-US" dirty="0"/>
                        <a:t>TITLE</a:t>
                      </a:r>
                    </a:p>
                  </a:txBody>
                  <a:tcPr/>
                </a:tc>
                <a:tc>
                  <a:txBody>
                    <a:bodyPr/>
                    <a:lstStyle/>
                    <a:p>
                      <a:r>
                        <a:rPr lang="en-US" dirty="0"/>
                        <a:t>USER STORY</a:t>
                      </a:r>
                    </a:p>
                  </a:txBody>
                  <a:tcPr/>
                </a:tc>
                <a:tc>
                  <a:txBody>
                    <a:bodyPr/>
                    <a:lstStyle/>
                    <a:p>
                      <a:r>
                        <a:rPr lang="en-US" dirty="0"/>
                        <a:t>ACCEPTANCE CRITERIA</a:t>
                      </a:r>
                    </a:p>
                  </a:txBody>
                  <a:tcPr/>
                </a:tc>
                <a:tc>
                  <a:txBody>
                    <a:bodyPr/>
                    <a:lstStyle/>
                    <a:p>
                      <a:r>
                        <a:rPr lang="en-US" dirty="0"/>
                        <a:t>PRIORITY</a:t>
                      </a:r>
                    </a:p>
                  </a:txBody>
                  <a:tcPr/>
                </a:tc>
                <a:tc>
                  <a:txBody>
                    <a:bodyPr/>
                    <a:lstStyle/>
                    <a:p>
                      <a:r>
                        <a:rPr lang="en-US" dirty="0"/>
                        <a:t>ESTIMATION</a:t>
                      </a:r>
                    </a:p>
                  </a:txBody>
                  <a:tcPr/>
                </a:tc>
                <a:tc>
                  <a:txBody>
                    <a:bodyPr/>
                    <a:lstStyle/>
                    <a:p>
                      <a:r>
                        <a:rPr lang="en-US" dirty="0"/>
                        <a:t>DESCRIPTION</a:t>
                      </a:r>
                    </a:p>
                  </a:txBody>
                  <a:tcPr/>
                </a:tc>
                <a:extLst>
                  <a:ext uri="{0D108BD9-81ED-4DB2-BD59-A6C34878D82A}">
                    <a16:rowId xmlns:a16="http://schemas.microsoft.com/office/drawing/2014/main" val="28028360"/>
                  </a:ext>
                </a:extLst>
              </a:tr>
              <a:tr h="4373587">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Add to cart and place order</a:t>
                      </a:r>
                    </a:p>
                  </a:txBody>
                  <a:tcPr/>
                </a:tc>
                <a:tc>
                  <a:txBody>
                    <a:bodyPr/>
                    <a:lstStyle/>
                    <a:p>
                      <a:endParaRPr lang="en-US" sz="1600" dirty="0"/>
                    </a:p>
                    <a:p>
                      <a:endParaRPr lang="en-US" sz="1600" dirty="0"/>
                    </a:p>
                    <a:p>
                      <a:endParaRPr lang="en-US" sz="1600" dirty="0"/>
                    </a:p>
                    <a:p>
                      <a:endParaRPr lang="en-US" sz="1600" dirty="0"/>
                    </a:p>
                    <a:p>
                      <a:r>
                        <a:rPr lang="en-US" sz="1600" dirty="0"/>
                        <a:t>As a user, I want to add selected items to my cart and place an order, so that I can easily purchase food.</a:t>
                      </a:r>
                    </a:p>
                  </a:txBody>
                  <a:tcPr/>
                </a:tc>
                <a:tc>
                  <a:txBody>
                    <a:bodyPr/>
                    <a:lstStyle/>
                    <a:p>
                      <a:pPr marL="342900" indent="-342900">
                        <a:buFont typeface="+mj-lt"/>
                        <a:buAutoNum type="arabicPeriod"/>
                      </a:pPr>
                      <a:r>
                        <a:rPr lang="en-US" sz="1600" dirty="0"/>
                        <a:t>Users can add or remove items from the cart.</a:t>
                      </a:r>
                    </a:p>
                    <a:p>
                      <a:pPr marL="342900" indent="-342900">
                        <a:buFont typeface="+mj-lt"/>
                        <a:buAutoNum type="arabicPeriod"/>
                      </a:pPr>
                      <a:r>
                        <a:rPr lang="en-US" sz="1600" dirty="0"/>
                        <a:t>The cart shows item details, quantity, and total price.</a:t>
                      </a:r>
                    </a:p>
                    <a:p>
                      <a:pPr marL="342900" indent="-342900">
                        <a:buFont typeface="+mj-lt"/>
                        <a:buAutoNum type="arabicPeriod"/>
                      </a:pPr>
                      <a:r>
                        <a:rPr lang="en-US" sz="1600" dirty="0"/>
                        <a:t>Users can edit quantities in the cart.</a:t>
                      </a:r>
                    </a:p>
                    <a:p>
                      <a:pPr marL="342900" indent="-342900">
                        <a:buFont typeface="+mj-lt"/>
                        <a:buAutoNum type="arabicPeriod"/>
                      </a:pPr>
                      <a:r>
                        <a:rPr lang="en-US" sz="1600" dirty="0"/>
                        <a:t>Users can proceed to checkout with the selected items.</a:t>
                      </a:r>
                    </a:p>
                    <a:p>
                      <a:pPr marL="342900" indent="-342900">
                        <a:buFont typeface="+mj-lt"/>
                        <a:buAutoNum type="arabicPeriod"/>
                      </a:pPr>
                      <a:r>
                        <a:rPr lang="en-US" sz="1600" dirty="0"/>
                        <a:t>A confirmation message appears after successfully placing the order.</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HIGH</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  8 Story Points</a:t>
                      </a:r>
                    </a:p>
                  </a:txBody>
                  <a:tcPr/>
                </a:tc>
                <a:tc>
                  <a:txBody>
                    <a:bodyPr/>
                    <a:lstStyle/>
                    <a:p>
                      <a:endParaRPr lang="en-US" sz="1600" dirty="0"/>
                    </a:p>
                    <a:p>
                      <a:endParaRPr lang="en-US" sz="1600" dirty="0"/>
                    </a:p>
                    <a:p>
                      <a:endParaRPr lang="en-US" sz="1600" dirty="0"/>
                    </a:p>
                    <a:p>
                      <a:r>
                        <a:rPr lang="en-US" sz="1600" dirty="0"/>
                        <a:t>This feature helps users manage their streamline the checkout process, providing a smooth and intuitive ordering experience.</a:t>
                      </a:r>
                    </a:p>
                  </a:txBody>
                  <a:tcPr/>
                </a:tc>
                <a:extLst>
                  <a:ext uri="{0D108BD9-81ED-4DB2-BD59-A6C34878D82A}">
                    <a16:rowId xmlns:a16="http://schemas.microsoft.com/office/drawing/2014/main" val="994885754"/>
                  </a:ext>
                </a:extLst>
              </a:tr>
            </a:tbl>
          </a:graphicData>
        </a:graphic>
      </p:graphicFrame>
    </p:spTree>
    <p:extLst>
      <p:ext uri="{BB962C8B-B14F-4D97-AF65-F5344CB8AC3E}">
        <p14:creationId xmlns:p14="http://schemas.microsoft.com/office/powerpoint/2010/main" val="398440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EAFF9-761A-AD36-D5F8-CF3E6716AC46}"/>
              </a:ext>
            </a:extLst>
          </p:cNvPr>
          <p:cNvSpPr>
            <a:spLocks noGrp="1"/>
          </p:cNvSpPr>
          <p:nvPr>
            <p:ph type="title"/>
          </p:nvPr>
        </p:nvSpPr>
        <p:spPr>
          <a:xfrm>
            <a:off x="984069" y="286604"/>
            <a:ext cx="10171611" cy="601670"/>
          </a:xfrm>
        </p:spPr>
        <p:txBody>
          <a:bodyPr>
            <a:normAutofit/>
          </a:bodyPr>
          <a:lstStyle/>
          <a:p>
            <a:r>
              <a:rPr lang="en-US" sz="3200" dirty="0">
                <a:solidFill>
                  <a:schemeClr val="accent2"/>
                </a:solidFill>
              </a:rPr>
              <a:t>USER STORY 5 – Track Order and Status</a:t>
            </a:r>
          </a:p>
        </p:txBody>
      </p:sp>
      <p:graphicFrame>
        <p:nvGraphicFramePr>
          <p:cNvPr id="4" name="Content Placeholder 3">
            <a:extLst>
              <a:ext uri="{FF2B5EF4-FFF2-40B4-BE49-F238E27FC236}">
                <a16:creationId xmlns:a16="http://schemas.microsoft.com/office/drawing/2014/main" id="{F383CCCB-D165-5418-9C2A-E3A3FF600A64}"/>
              </a:ext>
            </a:extLst>
          </p:cNvPr>
          <p:cNvGraphicFramePr>
            <a:graphicFrameLocks noGrp="1"/>
          </p:cNvGraphicFramePr>
          <p:nvPr>
            <p:ph idx="1"/>
            <p:extLst>
              <p:ext uri="{D42A27DB-BD31-4B8C-83A1-F6EECF244321}">
                <p14:modId xmlns:p14="http://schemas.microsoft.com/office/powerpoint/2010/main" val="3863593095"/>
              </p:ext>
            </p:extLst>
          </p:nvPr>
        </p:nvGraphicFramePr>
        <p:xfrm>
          <a:off x="1088571" y="1018904"/>
          <a:ext cx="10607039" cy="5033413"/>
        </p:xfrm>
        <a:graphic>
          <a:graphicData uri="http://schemas.openxmlformats.org/drawingml/2006/table">
            <a:tbl>
              <a:tblPr firstRow="1" bandRow="1">
                <a:tableStyleId>{5C22544A-7EE6-4342-B048-85BDC9FD1C3A}</a:tableStyleId>
              </a:tblPr>
              <a:tblGrid>
                <a:gridCol w="1775209">
                  <a:extLst>
                    <a:ext uri="{9D8B030D-6E8A-4147-A177-3AD203B41FA5}">
                      <a16:colId xmlns:a16="http://schemas.microsoft.com/office/drawing/2014/main" val="2623945411"/>
                    </a:ext>
                  </a:extLst>
                </a:gridCol>
                <a:gridCol w="1766366">
                  <a:extLst>
                    <a:ext uri="{9D8B030D-6E8A-4147-A177-3AD203B41FA5}">
                      <a16:colId xmlns:a16="http://schemas.microsoft.com/office/drawing/2014/main" val="1812291555"/>
                    </a:ext>
                  </a:extLst>
                </a:gridCol>
                <a:gridCol w="2458631">
                  <a:extLst>
                    <a:ext uri="{9D8B030D-6E8A-4147-A177-3AD203B41FA5}">
                      <a16:colId xmlns:a16="http://schemas.microsoft.com/office/drawing/2014/main" val="3940655577"/>
                    </a:ext>
                  </a:extLst>
                </a:gridCol>
                <a:gridCol w="1410789">
                  <a:extLst>
                    <a:ext uri="{9D8B030D-6E8A-4147-A177-3AD203B41FA5}">
                      <a16:colId xmlns:a16="http://schemas.microsoft.com/office/drawing/2014/main" val="874426270"/>
                    </a:ext>
                  </a:extLst>
                </a:gridCol>
                <a:gridCol w="1489656">
                  <a:extLst>
                    <a:ext uri="{9D8B030D-6E8A-4147-A177-3AD203B41FA5}">
                      <a16:colId xmlns:a16="http://schemas.microsoft.com/office/drawing/2014/main" val="4257865146"/>
                    </a:ext>
                  </a:extLst>
                </a:gridCol>
                <a:gridCol w="1706388">
                  <a:extLst>
                    <a:ext uri="{9D8B030D-6E8A-4147-A177-3AD203B41FA5}">
                      <a16:colId xmlns:a16="http://schemas.microsoft.com/office/drawing/2014/main" val="2288475828"/>
                    </a:ext>
                  </a:extLst>
                </a:gridCol>
              </a:tblGrid>
              <a:tr h="552853">
                <a:tc>
                  <a:txBody>
                    <a:bodyPr/>
                    <a:lstStyle/>
                    <a:p>
                      <a:r>
                        <a:rPr lang="en-US" dirty="0"/>
                        <a:t>TITLE</a:t>
                      </a:r>
                    </a:p>
                  </a:txBody>
                  <a:tcPr/>
                </a:tc>
                <a:tc>
                  <a:txBody>
                    <a:bodyPr/>
                    <a:lstStyle/>
                    <a:p>
                      <a:r>
                        <a:rPr lang="en-US" dirty="0"/>
                        <a:t>USER STORY</a:t>
                      </a:r>
                    </a:p>
                  </a:txBody>
                  <a:tcPr/>
                </a:tc>
                <a:tc>
                  <a:txBody>
                    <a:bodyPr/>
                    <a:lstStyle/>
                    <a:p>
                      <a:r>
                        <a:rPr lang="en-US" dirty="0"/>
                        <a:t>ACCEPTANCE CRITERIA</a:t>
                      </a:r>
                    </a:p>
                  </a:txBody>
                  <a:tcPr/>
                </a:tc>
                <a:tc>
                  <a:txBody>
                    <a:bodyPr/>
                    <a:lstStyle/>
                    <a:p>
                      <a:r>
                        <a:rPr lang="en-US" dirty="0"/>
                        <a:t>PRIORITY</a:t>
                      </a:r>
                    </a:p>
                  </a:txBody>
                  <a:tcPr/>
                </a:tc>
                <a:tc>
                  <a:txBody>
                    <a:bodyPr/>
                    <a:lstStyle/>
                    <a:p>
                      <a:r>
                        <a:rPr lang="en-US" dirty="0"/>
                        <a:t>ESTIMATION</a:t>
                      </a:r>
                    </a:p>
                  </a:txBody>
                  <a:tcPr/>
                </a:tc>
                <a:tc>
                  <a:txBody>
                    <a:bodyPr/>
                    <a:lstStyle/>
                    <a:p>
                      <a:r>
                        <a:rPr lang="en-US" dirty="0"/>
                        <a:t>DESCRIPTION</a:t>
                      </a:r>
                    </a:p>
                  </a:txBody>
                  <a:tcPr/>
                </a:tc>
                <a:extLst>
                  <a:ext uri="{0D108BD9-81ED-4DB2-BD59-A6C34878D82A}">
                    <a16:rowId xmlns:a16="http://schemas.microsoft.com/office/drawing/2014/main" val="1417608312"/>
                  </a:ext>
                </a:extLst>
              </a:tr>
              <a:tr h="4384906">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Track order and status.</a:t>
                      </a:r>
                    </a:p>
                  </a:txBody>
                  <a:tcPr/>
                </a:tc>
                <a:tc>
                  <a:txBody>
                    <a:bodyPr/>
                    <a:lstStyle/>
                    <a:p>
                      <a:endParaRPr lang="en-US" sz="1600" dirty="0"/>
                    </a:p>
                    <a:p>
                      <a:endParaRPr lang="en-US" sz="1600" dirty="0"/>
                    </a:p>
                    <a:p>
                      <a:endParaRPr lang="en-US" sz="1600" dirty="0"/>
                    </a:p>
                    <a:p>
                      <a:endParaRPr lang="en-US" sz="1600" dirty="0"/>
                    </a:p>
                    <a:p>
                      <a:r>
                        <a:rPr lang="en-US" sz="1600" dirty="0"/>
                        <a:t>As a user, I want to track the status of my order, so that I can stay informed about when my food will be delivered.</a:t>
                      </a:r>
                    </a:p>
                  </a:txBody>
                  <a:tcPr/>
                </a:tc>
                <a:tc>
                  <a:txBody>
                    <a:bodyPr/>
                    <a:lstStyle/>
                    <a:p>
                      <a:pPr marL="342900" indent="-342900">
                        <a:buFont typeface="+mj-lt"/>
                        <a:buAutoNum type="arabicPeriod"/>
                      </a:pPr>
                      <a:r>
                        <a:rPr lang="en-US" sz="1600" dirty="0"/>
                        <a:t>Users can view the order’s current status (received, preparing, out for delivery, delivered).</a:t>
                      </a:r>
                    </a:p>
                    <a:p>
                      <a:pPr marL="342900" indent="-342900">
                        <a:buFont typeface="+mj-lt"/>
                        <a:buAutoNum type="arabicPeriod"/>
                      </a:pPr>
                      <a:r>
                        <a:rPr lang="en-US" sz="1600" dirty="0"/>
                        <a:t>Real time updates are displayed as the order progresses.</a:t>
                      </a:r>
                    </a:p>
                    <a:p>
                      <a:pPr marL="342900" indent="-342900">
                        <a:buFont typeface="+mj-lt"/>
                        <a:buAutoNum type="arabicPeriod"/>
                      </a:pPr>
                      <a:r>
                        <a:rPr lang="en-US" sz="1600" dirty="0"/>
                        <a:t>The delivery time estimate is shown and updated if delayed.</a:t>
                      </a:r>
                    </a:p>
                    <a:p>
                      <a:pPr marL="342900" indent="-342900">
                        <a:buFont typeface="+mj-lt"/>
                        <a:buAutoNum type="arabicPeriod"/>
                      </a:pPr>
                      <a:r>
                        <a:rPr lang="en-US" sz="1600" dirty="0"/>
                        <a:t>A map view shows the delivery person’s location in real time.</a:t>
                      </a:r>
                    </a:p>
                    <a:p>
                      <a:pPr marL="342900" indent="-342900">
                        <a:buFont typeface="+mj-lt"/>
                        <a:buAutoNum type="arabicPeriod"/>
                      </a:pPr>
                      <a:r>
                        <a:rPr lang="en-US" sz="1600" dirty="0"/>
                        <a:t>Users receive notification when the status changes.</a:t>
                      </a:r>
                    </a:p>
                    <a:p>
                      <a:pPr marL="342900" indent="-342900">
                        <a:buFont typeface="+mj-lt"/>
                        <a:buAutoNum type="arabicPeriod"/>
                      </a:pPr>
                      <a:endParaRPr lang="en-US" sz="1600" dirty="0"/>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MEDIUM</a:t>
                      </a:r>
                    </a:p>
                  </a:txBody>
                  <a:tcPr/>
                </a:tc>
                <a:tc>
                  <a:txBody>
                    <a:bodyPr/>
                    <a:lstStyle/>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5 Story Points</a:t>
                      </a:r>
                    </a:p>
                  </a:txBody>
                  <a:tcPr/>
                </a:tc>
                <a:tc>
                  <a:txBody>
                    <a:bodyPr/>
                    <a:lstStyle/>
                    <a:p>
                      <a:endParaRPr lang="en-US" sz="1600" dirty="0"/>
                    </a:p>
                    <a:p>
                      <a:endParaRPr lang="en-US" sz="1600" dirty="0"/>
                    </a:p>
                    <a:p>
                      <a:r>
                        <a:rPr lang="en-US" sz="1600" dirty="0"/>
                        <a:t>This feature allows users to track their order at every stage, ensuring they stay informed and prepared. It improves user experience by providing transparency and timely updates during the delivery process.</a:t>
                      </a:r>
                    </a:p>
                  </a:txBody>
                  <a:tcPr/>
                </a:tc>
                <a:extLst>
                  <a:ext uri="{0D108BD9-81ED-4DB2-BD59-A6C34878D82A}">
                    <a16:rowId xmlns:a16="http://schemas.microsoft.com/office/drawing/2014/main" val="1533455176"/>
                  </a:ext>
                </a:extLst>
              </a:tr>
            </a:tbl>
          </a:graphicData>
        </a:graphic>
      </p:graphicFrame>
    </p:spTree>
    <p:extLst>
      <p:ext uri="{BB962C8B-B14F-4D97-AF65-F5344CB8AC3E}">
        <p14:creationId xmlns:p14="http://schemas.microsoft.com/office/powerpoint/2010/main" val="147886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F3767-17DC-1714-E865-C8EBA7529A5E}"/>
              </a:ext>
            </a:extLst>
          </p:cNvPr>
          <p:cNvSpPr>
            <a:spLocks noGrp="1"/>
          </p:cNvSpPr>
          <p:nvPr>
            <p:ph type="title"/>
          </p:nvPr>
        </p:nvSpPr>
        <p:spPr>
          <a:xfrm>
            <a:off x="1097280" y="424205"/>
            <a:ext cx="10058400" cy="1319753"/>
          </a:xfrm>
        </p:spPr>
        <p:txBody>
          <a:bodyPr>
            <a:normAutofit/>
          </a:bodyPr>
          <a:lstStyle/>
          <a:p>
            <a:r>
              <a:rPr lang="en-US" sz="2800" b="1" dirty="0">
                <a:solidFill>
                  <a:schemeClr val="accent2"/>
                </a:solidFill>
              </a:rPr>
              <a:t>TOPIC 2 - Create a Use Case Diagram &amp; Activity Diagram for the food ordering app</a:t>
            </a:r>
          </a:p>
        </p:txBody>
      </p:sp>
      <p:sp>
        <p:nvSpPr>
          <p:cNvPr id="3" name="Content Placeholder 2">
            <a:extLst>
              <a:ext uri="{FF2B5EF4-FFF2-40B4-BE49-F238E27FC236}">
                <a16:creationId xmlns:a16="http://schemas.microsoft.com/office/drawing/2014/main" id="{B6C58B90-2C84-A45E-8BFA-D3D42DF5AAC7}"/>
              </a:ext>
            </a:extLst>
          </p:cNvPr>
          <p:cNvSpPr>
            <a:spLocks noGrp="1"/>
          </p:cNvSpPr>
          <p:nvPr>
            <p:ph idx="1"/>
          </p:nvPr>
        </p:nvSpPr>
        <p:spPr>
          <a:xfrm>
            <a:off x="993585" y="1960774"/>
            <a:ext cx="3059942" cy="4157221"/>
          </a:xfrm>
        </p:spPr>
        <p:txBody>
          <a:bodyPr>
            <a:normAutofit/>
          </a:bodyPr>
          <a:lstStyle/>
          <a:p>
            <a:r>
              <a:rPr lang="en-US" b="1" u="sng" dirty="0"/>
              <a:t>USE CASE DIAGRAM</a:t>
            </a:r>
            <a:r>
              <a:rPr lang="en-US" b="1" dirty="0"/>
              <a:t> : </a:t>
            </a:r>
          </a:p>
          <a:p>
            <a:pPr>
              <a:buFont typeface="Wingdings" panose="05000000000000000000" pitchFamily="2" charset="2"/>
              <a:buChar char="Ø"/>
            </a:pPr>
            <a:r>
              <a:rPr lang="en-US" dirty="0"/>
              <a:t> </a:t>
            </a:r>
            <a:r>
              <a:rPr lang="en-US" sz="1800" dirty="0"/>
              <a:t>The customer interacts with most use cases – browsing restaurants, viewing menus, placing orders, making payments, tracking and receiving orders.</a:t>
            </a:r>
          </a:p>
          <a:p>
            <a:pPr>
              <a:buFont typeface="Wingdings" panose="05000000000000000000" pitchFamily="2" charset="2"/>
              <a:buChar char="Ø"/>
            </a:pPr>
            <a:r>
              <a:rPr lang="en-US" sz="1800" dirty="0"/>
              <a:t>The admin manages the menu and updates order statuses.</a:t>
            </a:r>
          </a:p>
          <a:p>
            <a:pPr>
              <a:buFont typeface="Wingdings" panose="05000000000000000000" pitchFamily="2" charset="2"/>
              <a:buChar char="Ø"/>
            </a:pPr>
            <a:r>
              <a:rPr lang="en-US" sz="1800" dirty="0"/>
              <a:t>The payment service handles secure payments and is connected only to the make payment use case</a:t>
            </a:r>
            <a:r>
              <a:rPr lang="en-US" dirty="0"/>
              <a:t>.</a:t>
            </a:r>
          </a:p>
          <a:p>
            <a:endParaRPr lang="en-US" b="1" u="sng" dirty="0"/>
          </a:p>
        </p:txBody>
      </p:sp>
      <p:pic>
        <p:nvPicPr>
          <p:cNvPr id="7" name="Picture 6">
            <a:extLst>
              <a:ext uri="{FF2B5EF4-FFF2-40B4-BE49-F238E27FC236}">
                <a16:creationId xmlns:a16="http://schemas.microsoft.com/office/drawing/2014/main" id="{7DA07074-C3C4-1EA4-6C96-26956BBBE447}"/>
              </a:ext>
            </a:extLst>
          </p:cNvPr>
          <p:cNvPicPr>
            <a:picLocks noChangeAspect="1"/>
          </p:cNvPicPr>
          <p:nvPr/>
        </p:nvPicPr>
        <p:blipFill>
          <a:blip r:embed="rId2"/>
          <a:stretch>
            <a:fillRect/>
          </a:stretch>
        </p:blipFill>
        <p:spPr>
          <a:xfrm>
            <a:off x="4270342" y="1960773"/>
            <a:ext cx="7484883" cy="4157221"/>
          </a:xfrm>
          <a:prstGeom prst="rect">
            <a:avLst/>
          </a:prstGeom>
        </p:spPr>
      </p:pic>
    </p:spTree>
    <p:extLst>
      <p:ext uri="{BB962C8B-B14F-4D97-AF65-F5344CB8AC3E}">
        <p14:creationId xmlns:p14="http://schemas.microsoft.com/office/powerpoint/2010/main" val="95059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B1AE-EB5F-585F-0BC2-BAE29E03BB61}"/>
              </a:ext>
            </a:extLst>
          </p:cNvPr>
          <p:cNvSpPr>
            <a:spLocks noGrp="1"/>
          </p:cNvSpPr>
          <p:nvPr>
            <p:ph type="title"/>
          </p:nvPr>
        </p:nvSpPr>
        <p:spPr>
          <a:xfrm>
            <a:off x="1097280" y="286604"/>
            <a:ext cx="10058400" cy="1457355"/>
          </a:xfrm>
        </p:spPr>
        <p:txBody>
          <a:bodyPr>
            <a:normAutofit/>
          </a:bodyPr>
          <a:lstStyle/>
          <a:p>
            <a:r>
              <a:rPr lang="en-US" sz="3600" dirty="0">
                <a:solidFill>
                  <a:schemeClr val="accent2"/>
                </a:solidFill>
              </a:rPr>
              <a:t>Create an Activity Diagram for the Food Ordering App</a:t>
            </a:r>
          </a:p>
        </p:txBody>
      </p:sp>
      <p:sp>
        <p:nvSpPr>
          <p:cNvPr id="3" name="Content Placeholder 2">
            <a:extLst>
              <a:ext uri="{FF2B5EF4-FFF2-40B4-BE49-F238E27FC236}">
                <a16:creationId xmlns:a16="http://schemas.microsoft.com/office/drawing/2014/main" id="{4730BA62-CFD4-9FB6-1266-9E0B5F1168C1}"/>
              </a:ext>
            </a:extLst>
          </p:cNvPr>
          <p:cNvSpPr>
            <a:spLocks noGrp="1"/>
          </p:cNvSpPr>
          <p:nvPr>
            <p:ph idx="1"/>
          </p:nvPr>
        </p:nvSpPr>
        <p:spPr>
          <a:xfrm>
            <a:off x="1097282" y="2102176"/>
            <a:ext cx="2833696" cy="3766917"/>
          </a:xfrm>
        </p:spPr>
        <p:txBody>
          <a:bodyPr/>
          <a:lstStyle/>
          <a:p>
            <a:r>
              <a:rPr lang="en-US" dirty="0"/>
              <a:t> </a:t>
            </a:r>
            <a:r>
              <a:rPr lang="en-US" b="1" u="sng" dirty="0"/>
              <a:t>ACTIVITY DIAGRAM</a:t>
            </a:r>
            <a:r>
              <a:rPr lang="en-US" dirty="0"/>
              <a:t>:</a:t>
            </a:r>
          </a:p>
          <a:p>
            <a:pPr>
              <a:buFont typeface="Wingdings" panose="05000000000000000000" pitchFamily="2" charset="2"/>
              <a:buChar char="Ø"/>
            </a:pPr>
            <a:r>
              <a:rPr lang="en-US" dirty="0"/>
              <a:t> The diagram starts when user </a:t>
            </a:r>
            <a:r>
              <a:rPr lang="en-US" sz="1800" dirty="0"/>
              <a:t>opens the app.</a:t>
            </a:r>
          </a:p>
          <a:p>
            <a:pPr>
              <a:buFont typeface="Wingdings" panose="05000000000000000000" pitchFamily="2" charset="2"/>
              <a:buChar char="Ø"/>
            </a:pPr>
            <a:r>
              <a:rPr lang="en-US" sz="1800" dirty="0"/>
              <a:t>Each step is connected by arrows showing the flow.</a:t>
            </a:r>
          </a:p>
          <a:p>
            <a:pPr>
              <a:buFont typeface="Wingdings" panose="05000000000000000000" pitchFamily="2" charset="2"/>
              <a:buChar char="Ø"/>
            </a:pPr>
            <a:r>
              <a:rPr lang="en-US" sz="1800" dirty="0"/>
              <a:t>A decision point handles payment failures.</a:t>
            </a:r>
          </a:p>
          <a:p>
            <a:pPr>
              <a:buFont typeface="Wingdings" panose="05000000000000000000" pitchFamily="2" charset="2"/>
              <a:buChar char="Ø"/>
            </a:pPr>
            <a:r>
              <a:rPr lang="en-US" sz="1800" dirty="0"/>
              <a:t>The process </a:t>
            </a:r>
            <a:r>
              <a:rPr lang="en-US" dirty="0"/>
              <a:t>ends when the food is successfully delivered. </a:t>
            </a:r>
          </a:p>
          <a:p>
            <a:pPr marL="0" indent="0">
              <a:buNone/>
            </a:pPr>
            <a:endParaRPr lang="en-US" dirty="0"/>
          </a:p>
        </p:txBody>
      </p:sp>
      <p:pic>
        <p:nvPicPr>
          <p:cNvPr id="5" name="Picture 4">
            <a:extLst>
              <a:ext uri="{FF2B5EF4-FFF2-40B4-BE49-F238E27FC236}">
                <a16:creationId xmlns:a16="http://schemas.microsoft.com/office/drawing/2014/main" id="{CCD25F03-5591-CAEA-4C54-F51A1BDC10D1}"/>
              </a:ext>
            </a:extLst>
          </p:cNvPr>
          <p:cNvPicPr>
            <a:picLocks noChangeAspect="1"/>
          </p:cNvPicPr>
          <p:nvPr/>
        </p:nvPicPr>
        <p:blipFill>
          <a:blip r:embed="rId2"/>
          <a:stretch>
            <a:fillRect/>
          </a:stretch>
        </p:blipFill>
        <p:spPr>
          <a:xfrm>
            <a:off x="4072379" y="1913642"/>
            <a:ext cx="7616857" cy="4336330"/>
          </a:xfrm>
          <a:prstGeom prst="rect">
            <a:avLst/>
          </a:prstGeom>
        </p:spPr>
      </p:pic>
    </p:spTree>
    <p:extLst>
      <p:ext uri="{BB962C8B-B14F-4D97-AF65-F5344CB8AC3E}">
        <p14:creationId xmlns:p14="http://schemas.microsoft.com/office/powerpoint/2010/main" val="180159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85D3C-7260-2291-FCD0-EAAFA3CEFFBE}"/>
              </a:ext>
            </a:extLst>
          </p:cNvPr>
          <p:cNvSpPr>
            <a:spLocks noGrp="1"/>
          </p:cNvSpPr>
          <p:nvPr>
            <p:ph type="title"/>
          </p:nvPr>
        </p:nvSpPr>
        <p:spPr>
          <a:xfrm>
            <a:off x="1097280" y="556181"/>
            <a:ext cx="10058400" cy="1216058"/>
          </a:xfrm>
        </p:spPr>
        <p:txBody>
          <a:bodyPr>
            <a:normAutofit/>
          </a:bodyPr>
          <a:lstStyle/>
          <a:p>
            <a:r>
              <a:rPr lang="en-US" sz="2800" dirty="0">
                <a:solidFill>
                  <a:schemeClr val="accent2"/>
                </a:solidFill>
              </a:rPr>
              <a:t>TOPIC 3 – Document an API Request – Response flow by analyzing a postman collection</a:t>
            </a:r>
          </a:p>
        </p:txBody>
      </p:sp>
      <p:sp>
        <p:nvSpPr>
          <p:cNvPr id="3" name="Content Placeholder 2">
            <a:extLst>
              <a:ext uri="{FF2B5EF4-FFF2-40B4-BE49-F238E27FC236}">
                <a16:creationId xmlns:a16="http://schemas.microsoft.com/office/drawing/2014/main" id="{6E7CB735-1246-D7E8-0740-EBE6E64C138E}"/>
              </a:ext>
            </a:extLst>
          </p:cNvPr>
          <p:cNvSpPr>
            <a:spLocks noGrp="1"/>
          </p:cNvSpPr>
          <p:nvPr>
            <p:ph idx="1"/>
          </p:nvPr>
        </p:nvSpPr>
        <p:spPr>
          <a:xfrm>
            <a:off x="1097280" y="1847653"/>
            <a:ext cx="10058400" cy="4260915"/>
          </a:xfrm>
        </p:spPr>
        <p:txBody>
          <a:bodyPr>
            <a:normAutofit fontScale="85000" lnSpcReduction="20000"/>
          </a:bodyPr>
          <a:lstStyle/>
          <a:p>
            <a:r>
              <a:rPr lang="en-US" b="1" dirty="0"/>
              <a:t> API Request-Response flow:</a:t>
            </a:r>
            <a:endParaRPr lang="en-US" b="1" u="sng" dirty="0"/>
          </a:p>
          <a:p>
            <a:pPr marL="457200" indent="-457200">
              <a:buFont typeface="+mj-lt"/>
              <a:buAutoNum type="arabicPeriod"/>
            </a:pPr>
            <a:r>
              <a:rPr lang="en-US" dirty="0"/>
              <a:t>Client sends the request.</a:t>
            </a:r>
          </a:p>
          <a:p>
            <a:pPr marL="457200" indent="-457200">
              <a:buFont typeface="+mj-lt"/>
              <a:buAutoNum type="arabicPeriod"/>
            </a:pPr>
            <a:r>
              <a:rPr lang="en-US" dirty="0"/>
              <a:t>Server processes the request.</a:t>
            </a:r>
          </a:p>
          <a:p>
            <a:pPr marL="457200" indent="-457200">
              <a:buFont typeface="+mj-lt"/>
              <a:buAutoNum type="arabicPeriod"/>
            </a:pPr>
            <a:r>
              <a:rPr lang="en-US" dirty="0"/>
              <a:t>Server sends the response.</a:t>
            </a:r>
          </a:p>
          <a:p>
            <a:pPr marL="0" indent="0">
              <a:buNone/>
            </a:pPr>
            <a:r>
              <a:rPr lang="en-US" b="1" dirty="0"/>
              <a:t>POSTMAN:</a:t>
            </a:r>
          </a:p>
          <a:p>
            <a:pPr marL="0" indent="0">
              <a:buNone/>
            </a:pPr>
            <a:r>
              <a:rPr lang="en-US" dirty="0">
                <a:solidFill>
                  <a:schemeClr val="tx1">
                    <a:lumMod val="65000"/>
                    <a:lumOff val="35000"/>
                  </a:schemeClr>
                </a:solidFill>
              </a:rPr>
              <a:t>Postman is a widely used tool that simplifies APIs testing and validation</a:t>
            </a:r>
          </a:p>
          <a:p>
            <a:pPr marL="0" indent="0">
              <a:buNone/>
            </a:pPr>
            <a:r>
              <a:rPr lang="en-US" b="1" dirty="0"/>
              <a:t>Steps to document API Request-Response flow:</a:t>
            </a:r>
          </a:p>
          <a:p>
            <a:pPr marL="457200" indent="-457200">
              <a:buFont typeface="+mj-lt"/>
              <a:buAutoNum type="arabicPeriod"/>
            </a:pPr>
            <a:r>
              <a:rPr lang="en-US" dirty="0"/>
              <a:t>Open the postman collection.</a:t>
            </a:r>
          </a:p>
          <a:p>
            <a:pPr>
              <a:buFont typeface="Arial" panose="020B0604020202020204" pitchFamily="34" charset="0"/>
              <a:buChar char="•"/>
            </a:pPr>
            <a:r>
              <a:rPr lang="en-US" dirty="0"/>
              <a:t>        Select the relevant collection (e.g. Food ordering app).</a:t>
            </a:r>
          </a:p>
          <a:p>
            <a:pPr>
              <a:buFont typeface="Arial" panose="020B0604020202020204" pitchFamily="34" charset="0"/>
              <a:buChar char="•"/>
            </a:pPr>
            <a:r>
              <a:rPr lang="en-US" dirty="0"/>
              <a:t>        Review each request: endpoint, method (get, post…), headers, parameters, and body.</a:t>
            </a:r>
          </a:p>
          <a:p>
            <a:pPr marL="457200" indent="-457200">
              <a:buAutoNum type="arabicPeriod" startAt="2"/>
            </a:pPr>
            <a:r>
              <a:rPr lang="en-US" dirty="0"/>
              <a:t>Choose an API endpoint to document</a:t>
            </a:r>
          </a:p>
          <a:p>
            <a:pPr>
              <a:buFont typeface="Arial" panose="020B0604020202020204" pitchFamily="34" charset="0"/>
              <a:buChar char="•"/>
            </a:pPr>
            <a:r>
              <a:rPr lang="en-US" dirty="0"/>
              <a:t>        for example, document the place order API.</a:t>
            </a:r>
          </a:p>
          <a:p>
            <a:pPr marL="457200" indent="-457200">
              <a:buFont typeface="+mj-lt"/>
              <a:buAutoNum type="arabicPeriod"/>
            </a:pPr>
            <a:endParaRPr lang="en-US" dirty="0"/>
          </a:p>
        </p:txBody>
      </p:sp>
    </p:spTree>
    <p:extLst>
      <p:ext uri="{BB962C8B-B14F-4D97-AF65-F5344CB8AC3E}">
        <p14:creationId xmlns:p14="http://schemas.microsoft.com/office/powerpoint/2010/main" val="42770959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2217</TotalTime>
  <Words>1807</Words>
  <Application>Microsoft Office PowerPoint</Application>
  <PresentationFormat>Widescreen</PresentationFormat>
  <Paragraphs>363</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Retrospect</vt:lpstr>
      <vt:lpstr>OFFLINE EXERCISES</vt:lpstr>
      <vt:lpstr>TOPIC 1: Write five user stories for an online food ordering app with clear acceptance criteria User Story 1 – User Registration and Logging</vt:lpstr>
      <vt:lpstr>USER STORY 2 – Browse Restaurants and Menu</vt:lpstr>
      <vt:lpstr>USER STORY 3 – Apply Promo codes and Discounts</vt:lpstr>
      <vt:lpstr>USER STORY 4 – Add to Cart and Place Order </vt:lpstr>
      <vt:lpstr>USER STORY 5 – Track Order and Status</vt:lpstr>
      <vt:lpstr>TOPIC 2 - Create a Use Case Diagram &amp; Activity Diagram for the food ordering app</vt:lpstr>
      <vt:lpstr>Create an Activity Diagram for the Food Ordering App</vt:lpstr>
      <vt:lpstr>TOPIC 3 – Document an API Request – Response flow by analyzing a postman collection</vt:lpstr>
      <vt:lpstr>Sample API Documentation</vt:lpstr>
      <vt:lpstr>BODY(JSON):</vt:lpstr>
      <vt:lpstr>Workflow steps:</vt:lpstr>
      <vt:lpstr>  TOPIC 4 – Prepare a mock product backlog with prioritized user stories and tasks </vt:lpstr>
      <vt:lpstr>PowerPoint Presentation</vt:lpstr>
      <vt:lpstr>Prioritization Reasoning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Pavithra Manikandan</dc:creator>
  <cp:lastModifiedBy>Pavithra Manikandan</cp:lastModifiedBy>
  <cp:revision>5</cp:revision>
  <dcterms:created xsi:type="dcterms:W3CDTF">2025-09-16T10:34:52Z</dcterms:created>
  <dcterms:modified xsi:type="dcterms:W3CDTF">2025-09-19T17:34:09Z</dcterms:modified>
</cp:coreProperties>
</file>