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4" r:id="rId6"/>
    <p:sldId id="296" r:id="rId7"/>
    <p:sldId id="278" r:id="rId8"/>
    <p:sldId id="295" r:id="rId9"/>
    <p:sldId id="298" r:id="rId10"/>
    <p:sldId id="266" r:id="rId11"/>
    <p:sldId id="30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458"/>
    <a:srgbClr val="000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blue and yellow background&#10;&#10;Description automatically generated">
            <a:extLst>
              <a:ext uri="{FF2B5EF4-FFF2-40B4-BE49-F238E27FC236}">
                <a16:creationId xmlns:a16="http://schemas.microsoft.com/office/drawing/2014/main" id="{9F0769B0-3E0D-2B5D-7D70-18C29D5D84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2A660-7B64-15AF-DD1C-77F093E278E5}"/>
              </a:ext>
            </a:extLst>
          </p:cNvPr>
          <p:cNvSpPr txBox="1"/>
          <p:nvPr/>
        </p:nvSpPr>
        <p:spPr>
          <a:xfrm>
            <a:off x="1219200" y="125853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latin typeface="Cooper Black" panose="0208090404030B020404" pitchFamily="18" charset="0"/>
            </a:endParaRPr>
          </a:p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BANK LOAN ANALYSIS PRESENTATION</a:t>
            </a:r>
            <a:endParaRPr lang="en-AE" sz="5400" b="1" dirty="0">
              <a:solidFill>
                <a:schemeClr val="tx1">
                  <a:lumMod val="95000"/>
                  <a:lumOff val="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6" name="Picture 15" descr="A blue and gray building with a dollar sign">
            <a:extLst>
              <a:ext uri="{FF2B5EF4-FFF2-40B4-BE49-F238E27FC236}">
                <a16:creationId xmlns:a16="http://schemas.microsoft.com/office/drawing/2014/main" id="{116F9934-3F84-AB8F-7CB2-40C1A2747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51" y="1919748"/>
            <a:ext cx="3303639" cy="30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344129"/>
            <a:ext cx="10682237" cy="1238865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sz="2400" b="1" u="sng" dirty="0">
                <a:latin typeface="Bodoni MT Black" panose="02070A03080606020203" pitchFamily="18" charset="0"/>
              </a:rPr>
              <a:t>MENTOR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800" b="1" u="sng" dirty="0">
                <a:latin typeface="+mn-lt"/>
              </a:rPr>
              <a:t>DIPTI SINHA</a:t>
            </a:r>
            <a:endParaRPr lang="en-US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995949"/>
            <a:ext cx="10682237" cy="4247536"/>
          </a:xfrm>
          <a:noFill/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sz="2600" b="1" u="sng" dirty="0">
                <a:latin typeface="Bodoni MT Black" panose="02070A03080606020203" pitchFamily="18" charset="0"/>
              </a:rPr>
              <a:t>GROUP MEMBERS</a:t>
            </a:r>
          </a:p>
          <a:p>
            <a:pPr marL="137160" lvl="0" indent="0" algn="ctr">
              <a:buNone/>
            </a:pPr>
            <a:r>
              <a:rPr lang="en-US" sz="2600" b="1" dirty="0"/>
              <a:t>ANIKET DEVRUKHKAR</a:t>
            </a:r>
          </a:p>
          <a:p>
            <a:pPr marL="137160" lvl="0" indent="0" algn="ctr">
              <a:buNone/>
            </a:pPr>
            <a:r>
              <a:rPr lang="en-US" sz="2600" b="1" dirty="0"/>
              <a:t>OSAMA AFTAB</a:t>
            </a:r>
          </a:p>
          <a:p>
            <a:pPr marL="137160" lvl="0" indent="0" algn="ctr">
              <a:buNone/>
            </a:pPr>
            <a:r>
              <a:rPr lang="en-US" sz="2600" b="1" dirty="0"/>
              <a:t>PAVITHRA M V</a:t>
            </a:r>
          </a:p>
          <a:p>
            <a:pPr marL="137160" lvl="0" indent="0" algn="ctr">
              <a:buNone/>
            </a:pPr>
            <a:r>
              <a:rPr lang="en-US" sz="2600" b="1" dirty="0"/>
              <a:t>SHANUF CHOUGULE</a:t>
            </a:r>
          </a:p>
          <a:p>
            <a:pPr marL="137160" algn="ctr"/>
            <a:r>
              <a:rPr lang="en-US" sz="2600" b="1" dirty="0"/>
              <a:t>NAZNEEN SIDDIQUA</a:t>
            </a:r>
          </a:p>
          <a:p>
            <a:pPr marL="137160" algn="ctr"/>
            <a:r>
              <a:rPr lang="en-US" sz="2600" b="1" dirty="0"/>
              <a:t>ANILKUMAR DAGADA</a:t>
            </a:r>
          </a:p>
          <a:p>
            <a:pPr marL="137160" algn="ctr"/>
            <a:endParaRPr lang="en-US" sz="2400" b="1" dirty="0"/>
          </a:p>
          <a:p>
            <a:pPr marL="137160" lvl="0" indent="0">
              <a:buNone/>
            </a:pPr>
            <a:endParaRPr lang="en-US" sz="2400" b="1" dirty="0"/>
          </a:p>
          <a:p>
            <a:pPr algn="ctr"/>
            <a:endParaRPr lang="en-US" sz="24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CA5F78-C37D-9286-6B16-98CDEBCC720F}"/>
              </a:ext>
            </a:extLst>
          </p:cNvPr>
          <p:cNvCxnSpPr/>
          <p:nvPr/>
        </p:nvCxnSpPr>
        <p:spPr>
          <a:xfrm>
            <a:off x="422787" y="233516"/>
            <a:ext cx="0" cy="6390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F32C0F-E774-6511-DAF3-069B94EFDB48}"/>
              </a:ext>
            </a:extLst>
          </p:cNvPr>
          <p:cNvCxnSpPr/>
          <p:nvPr/>
        </p:nvCxnSpPr>
        <p:spPr>
          <a:xfrm>
            <a:off x="432619" y="226142"/>
            <a:ext cx="11552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80A46-65F0-4C78-DB29-5CA6F0E0F4AF}"/>
              </a:ext>
            </a:extLst>
          </p:cNvPr>
          <p:cNvCxnSpPr/>
          <p:nvPr/>
        </p:nvCxnSpPr>
        <p:spPr>
          <a:xfrm>
            <a:off x="11985523" y="233516"/>
            <a:ext cx="0" cy="6390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2CB7E0-EEE7-CB17-ED88-7D9232BCFDCA}"/>
              </a:ext>
            </a:extLst>
          </p:cNvPr>
          <p:cNvCxnSpPr/>
          <p:nvPr/>
        </p:nvCxnSpPr>
        <p:spPr>
          <a:xfrm>
            <a:off x="432619" y="6624484"/>
            <a:ext cx="11552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FC5AB64-1041-1D7E-F445-0B8FE1B4C2C7}"/>
              </a:ext>
            </a:extLst>
          </p:cNvPr>
          <p:cNvSpPr txBox="1"/>
          <p:nvPr/>
        </p:nvSpPr>
        <p:spPr>
          <a:xfrm>
            <a:off x="1302775" y="0"/>
            <a:ext cx="938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+mj-lt"/>
              </a:rPr>
              <a:t>EXCEL DASHB0ARD</a:t>
            </a:r>
            <a:endParaRPr lang="en-AE" sz="3200" b="1" u="sng" dirty="0">
              <a:latin typeface="+mj-lt"/>
            </a:endParaRPr>
          </a:p>
        </p:txBody>
      </p:sp>
      <p:pic>
        <p:nvPicPr>
          <p:cNvPr id="3" name="Picture 2" descr="A screenshot of a financial dashboard&#10;&#10;Description automatically generated">
            <a:extLst>
              <a:ext uri="{FF2B5EF4-FFF2-40B4-BE49-F238E27FC236}">
                <a16:creationId xmlns:a16="http://schemas.microsoft.com/office/drawing/2014/main" id="{2BFAEE50-64FD-DE5F-4323-7AB89F299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656449"/>
            <a:ext cx="11877368" cy="60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077359C1-419F-65D8-BBDC-8ABA84A7D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650132"/>
            <a:ext cx="12113342" cy="6094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C5AB64-1041-1D7E-F445-0B8FE1B4C2C7}"/>
              </a:ext>
            </a:extLst>
          </p:cNvPr>
          <p:cNvSpPr txBox="1"/>
          <p:nvPr/>
        </p:nvSpPr>
        <p:spPr>
          <a:xfrm>
            <a:off x="1302775" y="0"/>
            <a:ext cx="938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+mj-lt"/>
              </a:rPr>
              <a:t>TABLEAU DASHBOARD</a:t>
            </a:r>
            <a:endParaRPr lang="en-AE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FC5AB64-1041-1D7E-F445-0B8FE1B4C2C7}"/>
              </a:ext>
            </a:extLst>
          </p:cNvPr>
          <p:cNvSpPr txBox="1"/>
          <p:nvPr/>
        </p:nvSpPr>
        <p:spPr>
          <a:xfrm>
            <a:off x="1302775" y="0"/>
            <a:ext cx="938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+mj-lt"/>
              </a:rPr>
              <a:t>POWER BI DASHBOARD</a:t>
            </a:r>
            <a:endParaRPr lang="en-AE" sz="3200" b="1" u="sng" dirty="0">
              <a:latin typeface="+mj-l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1576CFB-E354-963F-6596-5D4EE6F1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678426"/>
            <a:ext cx="12054347" cy="60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83" y="119934"/>
            <a:ext cx="10515600" cy="381758"/>
          </a:xfrm>
          <a:noFill/>
        </p:spPr>
        <p:txBody>
          <a:bodyPr anchor="ctr"/>
          <a:lstStyle/>
          <a:p>
            <a:r>
              <a:rPr lang="en-US" b="1" u="sng" dirty="0"/>
              <a:t>KeyTAKEAWAYS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CBC91-9ED7-E245-7BA7-1C87264B20EE}"/>
              </a:ext>
            </a:extLst>
          </p:cNvPr>
          <p:cNvSpPr/>
          <p:nvPr/>
        </p:nvSpPr>
        <p:spPr>
          <a:xfrm>
            <a:off x="-69574" y="-1"/>
            <a:ext cx="3451871" cy="6303963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46C809D-E0A6-7730-9F21-2CFCB97B0836}"/>
              </a:ext>
            </a:extLst>
          </p:cNvPr>
          <p:cNvSpPr/>
          <p:nvPr/>
        </p:nvSpPr>
        <p:spPr>
          <a:xfrm>
            <a:off x="357809" y="792444"/>
            <a:ext cx="2994987" cy="484632"/>
          </a:xfrm>
          <a:prstGeom prst="homePlate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rgbClr val="000458"/>
                </a:solidFill>
              </a:rPr>
              <a:t>LOAN GRADES</a:t>
            </a:r>
            <a:endParaRPr lang="en-AE" b="1" i="1" u="sng" dirty="0">
              <a:solidFill>
                <a:srgbClr val="000458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D1AC3304-B589-1069-5796-05FEF914335F}"/>
              </a:ext>
            </a:extLst>
          </p:cNvPr>
          <p:cNvSpPr/>
          <p:nvPr/>
        </p:nvSpPr>
        <p:spPr>
          <a:xfrm>
            <a:off x="357809" y="2690504"/>
            <a:ext cx="2994987" cy="484632"/>
          </a:xfrm>
          <a:prstGeom prst="homePlate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rgbClr val="000458"/>
                </a:solidFill>
              </a:rPr>
              <a:t>LOAN STATUS</a:t>
            </a:r>
            <a:endParaRPr lang="en-AE" b="1" i="1" u="sng" dirty="0">
              <a:solidFill>
                <a:srgbClr val="000458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6BD969F-1B1E-B5F3-B240-4D378D52EA9D}"/>
              </a:ext>
            </a:extLst>
          </p:cNvPr>
          <p:cNvSpPr/>
          <p:nvPr/>
        </p:nvSpPr>
        <p:spPr>
          <a:xfrm>
            <a:off x="357810" y="3622631"/>
            <a:ext cx="2994986" cy="484632"/>
          </a:xfrm>
          <a:prstGeom prst="homePlate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rgbClr val="000458"/>
                </a:solidFill>
              </a:rPr>
              <a:t>HOME OWNERSHIP</a:t>
            </a:r>
            <a:endParaRPr lang="en-AE" b="1" i="1" u="sng" dirty="0">
              <a:solidFill>
                <a:srgbClr val="000458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03CA795-23A2-C3E0-D169-F76DB8EB7B96}"/>
              </a:ext>
            </a:extLst>
          </p:cNvPr>
          <p:cNvSpPr/>
          <p:nvPr/>
        </p:nvSpPr>
        <p:spPr>
          <a:xfrm>
            <a:off x="357810" y="4626199"/>
            <a:ext cx="2994984" cy="484632"/>
          </a:xfrm>
          <a:prstGeom prst="homePlate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rgbClr val="000458"/>
                </a:solidFill>
              </a:rPr>
              <a:t>VERIFICATION STATUS</a:t>
            </a:r>
            <a:endParaRPr lang="en-AE" b="1" i="1" u="sng" dirty="0">
              <a:solidFill>
                <a:srgbClr val="000458"/>
              </a:solidFill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A2D047B-8D44-D0EB-EDCF-B5290105FD45}"/>
              </a:ext>
            </a:extLst>
          </p:cNvPr>
          <p:cNvSpPr/>
          <p:nvPr/>
        </p:nvSpPr>
        <p:spPr>
          <a:xfrm>
            <a:off x="357809" y="5567338"/>
            <a:ext cx="2994985" cy="484632"/>
          </a:xfrm>
          <a:prstGeom prst="homePlate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rgbClr val="000458"/>
                </a:solidFill>
              </a:rPr>
              <a:t>YEAR-WISE LOAN AMOUNT</a:t>
            </a:r>
            <a:endParaRPr lang="en-AE" b="1" i="1" u="sng" dirty="0">
              <a:solidFill>
                <a:srgbClr val="000458"/>
              </a:solidFill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810C41D-C834-3576-2931-A7EAF7E8E620}"/>
              </a:ext>
            </a:extLst>
          </p:cNvPr>
          <p:cNvSpPr/>
          <p:nvPr/>
        </p:nvSpPr>
        <p:spPr>
          <a:xfrm>
            <a:off x="357809" y="1758378"/>
            <a:ext cx="2994987" cy="484632"/>
          </a:xfrm>
          <a:prstGeom prst="homePlate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rgbClr val="000458"/>
                </a:solidFill>
              </a:rPr>
              <a:t>STATEWISE LOAN ACTIVITY</a:t>
            </a:r>
            <a:endParaRPr lang="en-AE" b="1" i="1" u="sng" dirty="0">
              <a:solidFill>
                <a:srgbClr val="00045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DE273-785F-2C77-9CCF-B43600D7FDFD}"/>
              </a:ext>
            </a:extLst>
          </p:cNvPr>
          <p:cNvSpPr txBox="1"/>
          <p:nvPr/>
        </p:nvSpPr>
        <p:spPr>
          <a:xfrm>
            <a:off x="3598607" y="865483"/>
            <a:ext cx="8593393" cy="338554"/>
          </a:xfrm>
          <a:prstGeom prst="rect">
            <a:avLst/>
          </a:prstGeom>
          <a:solidFill>
            <a:srgbClr val="00045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Grade B has the highest number of loans, followed by grade A &amp; C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26731-9BF5-8A23-5F45-B528E1FACBDA}"/>
              </a:ext>
            </a:extLst>
          </p:cNvPr>
          <p:cNvSpPr txBox="1"/>
          <p:nvPr/>
        </p:nvSpPr>
        <p:spPr>
          <a:xfrm>
            <a:off x="3598604" y="1846762"/>
            <a:ext cx="8593393" cy="338554"/>
          </a:xfrm>
          <a:prstGeom prst="rect">
            <a:avLst/>
          </a:prstGeom>
          <a:solidFill>
            <a:srgbClr val="00045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Fluctuation is observed across various states, indicating varying loan activities over time.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45396-05AA-5EDB-C03E-CDFF0E6F364E}"/>
              </a:ext>
            </a:extLst>
          </p:cNvPr>
          <p:cNvSpPr txBox="1"/>
          <p:nvPr/>
        </p:nvSpPr>
        <p:spPr>
          <a:xfrm>
            <a:off x="3598607" y="2763543"/>
            <a:ext cx="8593393" cy="338554"/>
          </a:xfrm>
          <a:prstGeom prst="rect">
            <a:avLst/>
          </a:prstGeom>
          <a:solidFill>
            <a:srgbClr val="00045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Majority of loans are current followed by fully </a:t>
            </a:r>
            <a:r>
              <a:rPr lang="en-US" sz="1600" b="1" dirty="0" err="1">
                <a:solidFill>
                  <a:schemeClr val="bg1"/>
                </a:solidFill>
              </a:rPr>
              <a:t>paids</a:t>
            </a:r>
            <a:r>
              <a:rPr lang="en-US" sz="1600" b="1" dirty="0">
                <a:solidFill>
                  <a:schemeClr val="bg1"/>
                </a:solidFill>
              </a:rPr>
              <a:t> , charged offs being significantly lower.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2C638-24B7-D908-238A-74165071BBF8}"/>
              </a:ext>
            </a:extLst>
          </p:cNvPr>
          <p:cNvSpPr txBox="1"/>
          <p:nvPr/>
        </p:nvSpPr>
        <p:spPr>
          <a:xfrm>
            <a:off x="3598607" y="3695670"/>
            <a:ext cx="8593393" cy="338554"/>
          </a:xfrm>
          <a:prstGeom prst="rect">
            <a:avLst/>
          </a:prstGeom>
          <a:solidFill>
            <a:srgbClr val="00045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Mortgage holders tend to have more recent last payments compared to those who rent or own.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7872F-7DBD-F19E-D10F-D2C7343FF0E3}"/>
              </a:ext>
            </a:extLst>
          </p:cNvPr>
          <p:cNvSpPr txBox="1"/>
          <p:nvPr/>
        </p:nvSpPr>
        <p:spPr>
          <a:xfrm>
            <a:off x="3598605" y="4699238"/>
            <a:ext cx="8593395" cy="338554"/>
          </a:xfrm>
          <a:prstGeom prst="rect">
            <a:avLst/>
          </a:prstGeom>
          <a:solidFill>
            <a:srgbClr val="00045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Verified loans have higher amount of payments when compared to non- verified.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C764F0-EECA-BB02-4F58-D750E9B8C0C3}"/>
              </a:ext>
            </a:extLst>
          </p:cNvPr>
          <p:cNvSpPr txBox="1"/>
          <p:nvPr/>
        </p:nvSpPr>
        <p:spPr>
          <a:xfrm>
            <a:off x="3598604" y="5567338"/>
            <a:ext cx="8593393" cy="584775"/>
          </a:xfrm>
          <a:prstGeom prst="rect">
            <a:avLst/>
          </a:prstGeom>
          <a:solidFill>
            <a:srgbClr val="00045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There is a clear upward trend in loan amount from 2007 to 2014, indicating growth in lending over the years.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6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5762"/>
          </a:xfrm>
          <a:noFill/>
        </p:spPr>
        <p:txBody>
          <a:bodyPr anchor="ctr"/>
          <a:lstStyle/>
          <a:p>
            <a:r>
              <a:rPr lang="en-US" b="1" u="sng" dirty="0"/>
              <a:t>PRECAUTIONS &amp; IMPROVEMENTS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41AC41-013A-88B6-803C-F8CF18E50372}"/>
              </a:ext>
            </a:extLst>
          </p:cNvPr>
          <p:cNvSpPr/>
          <p:nvPr/>
        </p:nvSpPr>
        <p:spPr>
          <a:xfrm>
            <a:off x="6547055" y="4105378"/>
            <a:ext cx="4564626" cy="131823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MONITOR HIGH-RISK REGIONS 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Focus on regions with higher risk grades to mitigate potential defaults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389CE79-2637-B0BD-C87A-762E95470835}"/>
              </a:ext>
            </a:extLst>
          </p:cNvPr>
          <p:cNvSpPr/>
          <p:nvPr/>
        </p:nvSpPr>
        <p:spPr>
          <a:xfrm>
            <a:off x="656303" y="3105722"/>
            <a:ext cx="4564626" cy="131823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ANALYZE STATE TRENDS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Investigate states with fluctuations to understand underlying causes</a:t>
            </a:r>
            <a:endParaRPr lang="en-AE" sz="1800" dirty="0">
              <a:solidFill>
                <a:schemeClr val="bg1">
                  <a:lumMod val="6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FE86F6-6804-748E-D71B-FC240B134D6C}"/>
              </a:ext>
            </a:extLst>
          </p:cNvPr>
          <p:cNvSpPr/>
          <p:nvPr/>
        </p:nvSpPr>
        <p:spPr>
          <a:xfrm>
            <a:off x="656303" y="4764493"/>
            <a:ext cx="4564626" cy="131823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SUPPORT HOMEOWNERS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Address reasons behind late payments or charge-offs among homeowners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DF1B20-DD0B-B1FA-4DBF-88EFAA2555F3}"/>
              </a:ext>
            </a:extLst>
          </p:cNvPr>
          <p:cNvSpPr/>
          <p:nvPr/>
        </p:nvSpPr>
        <p:spPr>
          <a:xfrm>
            <a:off x="6469627" y="1815498"/>
            <a:ext cx="4719482" cy="131823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ENHANCE VERIFICATION PROCESS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Strengthen verification processes as non-verified users show different payment behaviors</a:t>
            </a:r>
            <a:endParaRPr lang="en-AE" sz="1800" b="1" dirty="0">
              <a:solidFill>
                <a:schemeClr val="bg1">
                  <a:lumMod val="50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DEB2BD-526E-6E46-3389-64E0FB7E2BE1}"/>
              </a:ext>
            </a:extLst>
          </p:cNvPr>
          <p:cNvSpPr/>
          <p:nvPr/>
        </p:nvSpPr>
        <p:spPr>
          <a:xfrm>
            <a:off x="656303" y="1386304"/>
            <a:ext cx="4564626" cy="131823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ENSURE CAPITAL RESERVES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Prepare for increasing loan demand by maintaining sufficient capital reserves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9214-A509-847D-B361-D9EF1B9B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45"/>
            <a:ext cx="10515600" cy="633359"/>
          </a:xfrm>
        </p:spPr>
        <p:txBody>
          <a:bodyPr/>
          <a:lstStyle/>
          <a:p>
            <a:r>
              <a:rPr lang="en-US" b="1" u="sng" dirty="0"/>
              <a:t>SUMMARY</a:t>
            </a:r>
            <a:endParaRPr lang="en-AE" b="1" u="sng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42FC3DF-6F08-910F-D38D-C57D79555D5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914400"/>
            <a:ext cx="109656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masis MT Pro" panose="02040504050005020304" pitchFamily="18" charset="0"/>
              </a:rPr>
              <a:t>The dashboard provides a comprehensive overview of bank loan data, including key metrics, various charts, and tables. It covers aspects such as interest rates, total applicants, loan amounts and debt-to-income ratios.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111111"/>
                </a:solidFill>
                <a:effectLst/>
                <a:latin typeface="Amasis MT Pro" panose="02040504050005020304" pitchFamily="18" charset="0"/>
              </a:rPr>
              <a:t>There are nearly 39,717 applicants with total amount of loan being taken out $446M.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11111"/>
                </a:solidFill>
                <a:latin typeface="Amasis MT Pro" panose="02040504050005020304" pitchFamily="18" charset="0"/>
              </a:rPr>
              <a:t>The average loan interest is 12.02% with 13.32 being average DTI (Debt-To-Income) Ratio.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11111"/>
                </a:solidFill>
                <a:latin typeface="Amasis MT Pro" panose="02040504050005020304" pitchFamily="18" charset="0"/>
              </a:rPr>
              <a:t>The total loan amount has increased over the years reaching $261M in 2011, indicating the increase in lending.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11111"/>
                </a:solidFill>
                <a:latin typeface="Amasis MT Pro" panose="02040504050005020304" pitchFamily="18" charset="0"/>
              </a:rPr>
              <a:t>Different loans activities are observed across all states with California being the state with highest loan activity.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11111"/>
                </a:solidFill>
                <a:latin typeface="Amasis MT Pro" panose="02040504050005020304" pitchFamily="18" charset="0"/>
              </a:rPr>
              <a:t>Breakdown of revol bal by grades and subgrades is observed, Grades B &amp;C have the highest revol-bal.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11111"/>
                </a:solidFill>
                <a:latin typeface="Amasis MT Pro" panose="02040504050005020304" pitchFamily="18" charset="0"/>
              </a:rPr>
              <a:t>Verified payments methods are significantly higher to non-verified payments.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11111"/>
                </a:solidFill>
                <a:latin typeface="Amasis MT Pro" panose="02040504050005020304" pitchFamily="18" charset="0"/>
              </a:rPr>
              <a:t>The highest number of loan repayment is done by Rent and Mortgage categories which shows higher reliance on home equity loans.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1111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1111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11111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14105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piece of paper with a blue background&#10;&#10;Description automatically generated">
            <a:extLst>
              <a:ext uri="{FF2B5EF4-FFF2-40B4-BE49-F238E27FC236}">
                <a16:creationId xmlns:a16="http://schemas.microsoft.com/office/drawing/2014/main" id="{0057FCFD-31B5-DEFC-4728-A4839BB2BD1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F24825-E6CB-AEC0-9284-7303BD81C3D7}"/>
              </a:ext>
            </a:extLst>
          </p:cNvPr>
          <p:cNvSpPr txBox="1"/>
          <p:nvPr/>
        </p:nvSpPr>
        <p:spPr>
          <a:xfrm>
            <a:off x="1877961" y="252689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erlin Sans FB Demi" panose="020E0802020502020306" pitchFamily="34" charset="0"/>
              </a:rPr>
              <a:t>THANK YOU</a:t>
            </a:r>
            <a:endParaRPr lang="en-AE" sz="60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{7FB59100-CBE6-43B8-BE47-7CA94AF56B42}tf55661986_win32</Template>
  <TotalTime>1286</TotalTime>
  <Words>380</Words>
  <Application>Microsoft Office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ADLaM Display</vt:lpstr>
      <vt:lpstr>Amasis MT Pro</vt:lpstr>
      <vt:lpstr>Amasis MT Pro Black</vt:lpstr>
      <vt:lpstr>Aptos</vt:lpstr>
      <vt:lpstr>Arial</vt:lpstr>
      <vt:lpstr>Berlin Sans FB Demi</vt:lpstr>
      <vt:lpstr>Bodoni MT Black</vt:lpstr>
      <vt:lpstr>Calibri</vt:lpstr>
      <vt:lpstr>Calibri Light</vt:lpstr>
      <vt:lpstr>Cooper Black</vt:lpstr>
      <vt:lpstr>Wingdings</vt:lpstr>
      <vt:lpstr>Custom</vt:lpstr>
      <vt:lpstr>PowerPoint Presentation</vt:lpstr>
      <vt:lpstr>MENTOR  DIPTI SINHA</vt:lpstr>
      <vt:lpstr>PowerPoint Presentation</vt:lpstr>
      <vt:lpstr>PowerPoint Presentation</vt:lpstr>
      <vt:lpstr>PowerPoint Presentation</vt:lpstr>
      <vt:lpstr>KeyTAKEAWAYS</vt:lpstr>
      <vt:lpstr>PRECAUTIONS &amp; IMPROVEMENTS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Shanuf Chougle</dc:creator>
  <cp:lastModifiedBy>Shanuf Chougle</cp:lastModifiedBy>
  <cp:revision>4</cp:revision>
  <dcterms:created xsi:type="dcterms:W3CDTF">2024-09-24T05:45:33Z</dcterms:created>
  <dcterms:modified xsi:type="dcterms:W3CDTF">2024-09-25T17:54:17Z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