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4"/>
  </p:sldMasterIdLst>
  <p:notesMasterIdLst>
    <p:notesMasterId r:id="rId14"/>
  </p:notesMasterIdLst>
  <p:handoutMasterIdLst>
    <p:handoutMasterId r:id="rId15"/>
  </p:handoutMasterIdLst>
  <p:sldIdLst>
    <p:sldId id="257" r:id="rId5"/>
    <p:sldId id="258" r:id="rId6"/>
    <p:sldId id="273" r:id="rId7"/>
    <p:sldId id="262" r:id="rId8"/>
    <p:sldId id="267" r:id="rId9"/>
    <p:sldId id="269" r:id="rId10"/>
    <p:sldId id="270" r:id="rId11"/>
    <p:sldId id="266" r:id="rId12"/>
    <p:sldId id="27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notesViewPr>
    <p:cSldViewPr snapToGrid="0">
      <p:cViewPr varScale="1">
        <p:scale>
          <a:sx n="83" d="100"/>
          <a:sy n="83" d="100"/>
        </p:scale>
        <p:origin x="2406"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4560B6B-963E-45AD-B18D-9DA3469D83C9}" type="datetimeFigureOut">
              <a:rPr lang="en-US" smtClean="0"/>
              <a:t>8/15/2024</a:t>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9B61BEE-A6B4-49DE-8859-2A55F155C514}" type="slidenum">
              <a:rPr lang="en-US" smtClean="0"/>
              <a:t>‹#›</a:t>
            </a:fld>
            <a:endParaRPr lang="en-US"/>
          </a:p>
        </p:txBody>
      </p:sp>
    </p:spTree>
    <p:extLst>
      <p:ext uri="{BB962C8B-B14F-4D97-AF65-F5344CB8AC3E}">
        <p14:creationId xmlns:p14="http://schemas.microsoft.com/office/powerpoint/2010/main" val="3784930815"/>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D2A0D-6B45-4215-8A49-D14849101A69}" type="datetimeFigureOut">
              <a:rPr lang="en-US" smtClean="0"/>
              <a:t>8/15/2024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E6A182-AF03-4CC8-94DC-C0726DF52A64}" type="slidenum">
              <a:rPr lang="en-US" smtClean="0"/>
              <a:t>‹#›</a:t>
            </a:fld>
            <a:endParaRPr lang="en-US"/>
          </a:p>
        </p:txBody>
      </p:sp>
    </p:spTree>
    <p:extLst>
      <p:ext uri="{BB962C8B-B14F-4D97-AF65-F5344CB8AC3E}">
        <p14:creationId xmlns:p14="http://schemas.microsoft.com/office/powerpoint/2010/main" val="33036401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96E6A182-AF03-4CC8-94DC-C0726DF52A64}" type="slidenum">
              <a:rPr lang="en-US" smtClean="0"/>
              <a:t>1</a:t>
            </a:fld>
            <a:endParaRPr lang="en-US"/>
          </a:p>
        </p:txBody>
      </p:sp>
    </p:spTree>
    <p:extLst>
      <p:ext uri="{BB962C8B-B14F-4D97-AF65-F5344CB8AC3E}">
        <p14:creationId xmlns:p14="http://schemas.microsoft.com/office/powerpoint/2010/main" val="1337753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8" name="Date Placeholder 27"/>
          <p:cNvSpPr>
            <a:spLocks noGrp="1"/>
          </p:cNvSpPr>
          <p:nvPr>
            <p:ph type="dt" sz="half" idx="10"/>
          </p:nvPr>
        </p:nvSpPr>
        <p:spPr/>
        <p:txBody>
          <a:bodyPr/>
          <a:lstStyle/>
          <a:p>
            <a:fld id="{8AE1E626-6EB7-4D9A-AD4A-B54D1684CAD1}" type="datetime1">
              <a:rPr lang="en-US" smtClean="0"/>
              <a:t>8/15/2024</a:t>
            </a:fld>
            <a:endParaRPr lang="en-US"/>
          </a:p>
        </p:txBody>
      </p:sp>
      <p:sp>
        <p:nvSpPr>
          <p:cNvPr id="17" name="Footer Placeholder 16"/>
          <p:cNvSpPr>
            <a:spLocks noGrp="1"/>
          </p:cNvSpPr>
          <p:nvPr>
            <p:ph type="ftr" sz="quarter" idx="11"/>
          </p:nvPr>
        </p:nvSpPr>
        <p:spPr/>
        <p:txBody>
          <a:bodyPr/>
          <a:lstStyle/>
          <a:p>
            <a:endParaRPr lang="en-US"/>
          </a:p>
        </p:txBody>
      </p:sp>
      <p:sp>
        <p:nvSpPr>
          <p:cNvPr id="29" name="Slide Number Placeholder 28"/>
          <p:cNvSpPr>
            <a:spLocks noGrp="1"/>
          </p:cNvSpPr>
          <p:nvPr>
            <p:ph type="sldNum" sz="quarter" idx="12"/>
          </p:nvPr>
        </p:nvSpPr>
        <p:spPr/>
        <p:txBody>
          <a:bodyPr/>
          <a:lstStyle/>
          <a:p>
            <a:fld id="{401CF334-2D5C-4859-84A6-CA7E6E43FAEB}" type="slidenum">
              <a:rPr lang="en-US" smtClean="0"/>
              <a:t>‹#›</a:t>
            </a:fld>
            <a:endParaRPr lang="en-US"/>
          </a:p>
        </p:txBody>
      </p:sp>
      <p:sp>
        <p:nvSpPr>
          <p:cNvPr id="9"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8"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solidFill>
                  <a:schemeClr val="accent2"/>
                </a:soli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23860287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9932EDF-E99E-4C68-AFCB-7A835B309D6D}"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endParaRPr kumimoji="0" lang="en-US" dirty="0"/>
          </a:p>
        </p:txBody>
      </p:sp>
    </p:spTree>
    <p:extLst>
      <p:ext uri="{BB962C8B-B14F-4D97-AF65-F5344CB8AC3E}">
        <p14:creationId xmlns:p14="http://schemas.microsoft.com/office/powerpoint/2010/main" val="2203361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F82D85F-A551-4C69-800A-8CFFA2306A88}"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Tree>
    <p:extLst>
      <p:ext uri="{BB962C8B-B14F-4D97-AF65-F5344CB8AC3E}">
        <p14:creationId xmlns:p14="http://schemas.microsoft.com/office/powerpoint/2010/main" val="64351850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3BD24A36-10EA-4DE5-9251-C62AA44714D2}"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01CF334-2D5C-4859-84A6-CA7E6E43FAEB}" type="slidenum">
              <a:rPr lang="en-US" smtClean="0"/>
              <a:t>‹#›</a:t>
            </a:fld>
            <a:endParaRPr lang="en-US"/>
          </a:p>
        </p:txBody>
      </p:sp>
      <p:sp>
        <p:nvSpPr>
          <p:cNvPr id="3" name="Content Placeholder 2"/>
          <p:cNvSpPr>
            <a:spLocks noGrp="1"/>
          </p:cNvSpPr>
          <p:nvPr>
            <p:ph idx="1"/>
          </p:nvPr>
        </p:nvSpPr>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9201580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5E95A85-13CC-45EA-B1A6-5B8E77AB646B}" type="datetime1">
              <a:rPr lang="en-US" smtClean="0"/>
              <a:t>8/15/2024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a:xfrm>
            <a:off x="10566400" y="6416676"/>
            <a:ext cx="1016000" cy="365125"/>
          </a:xfrm>
        </p:spPr>
        <p:txBody>
          <a:bodyPr/>
          <a:lstStyle/>
          <a:p>
            <a:fld id="{401CF334-2D5C-4859-84A6-CA7E6E43FAEB}" type="slidenum">
              <a:rPr lang="en-US" smtClean="0"/>
              <a:t>‹#›</a:t>
            </a:fld>
            <a:endParaRPr lang="en-US"/>
          </a:p>
        </p:txBody>
      </p:sp>
      <p:sp>
        <p:nvSpPr>
          <p:cNvPr id="8" name="Subtitle 8"/>
          <p:cNvSpPr>
            <a:spLocks noGrp="1"/>
          </p:cNvSpPr>
          <p:nvPr>
            <p:ph type="subTitle" idx="1"/>
          </p:nvPr>
        </p:nvSpPr>
        <p:spPr>
          <a:xfrm>
            <a:off x="562707" y="2320335"/>
            <a:ext cx="8534400" cy="1752600"/>
          </a:xfrm>
        </p:spPr>
        <p:txBody>
          <a:bodyPr/>
          <a:lstStyle>
            <a:lvl1pPr marL="0" indent="0" algn="l">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7" name="Title 7"/>
          <p:cNvSpPr>
            <a:spLocks noGrp="1"/>
          </p:cNvSpPr>
          <p:nvPr>
            <p:ph type="ctrTitle"/>
          </p:nvPr>
        </p:nvSpPr>
        <p:spPr>
          <a:xfrm>
            <a:off x="562707" y="288339"/>
            <a:ext cx="10972800" cy="1828800"/>
          </a:xfrm>
        </p:spPr>
        <p:txBody>
          <a:bodyPr vert="horz" lIns="45720" tIns="0" rIns="45720" bIns="0" anchor="b">
            <a:normAutofit/>
            <a:scene3d>
              <a:camera prst="orthographicFront"/>
              <a:lightRig rig="soft" dir="t">
                <a:rot lat="0" lon="0" rev="17220000"/>
              </a:lightRig>
            </a:scene3d>
            <a:sp3d prstMaterial="softEdge">
              <a:bevelT w="38100" h="38100"/>
            </a:sp3d>
          </a:bodyPr>
          <a:lstStyle>
            <a:lvl1pPr algn="l">
              <a:defRPr sz="4800" b="1" cap="all" baseline="0">
                <a:ln w="6350">
                  <a:noFill/>
                </a:ln>
                <a:gradFill>
                  <a:gsLst>
                    <a:gs pos="0">
                      <a:schemeClr val="accent1">
                        <a:tint val="73000"/>
                        <a:satMod val="145000"/>
                      </a:schemeClr>
                    </a:gs>
                    <a:gs pos="73000">
                      <a:schemeClr val="accent1">
                        <a:tint val="73000"/>
                        <a:satMod val="145000"/>
                      </a:schemeClr>
                    </a:gs>
                    <a:gs pos="100000">
                      <a:schemeClr val="accent1">
                        <a:tint val="83000"/>
                        <a:satMod val="143000"/>
                      </a:schemeClr>
                    </a:gs>
                  </a:gsLst>
                  <a:lin ang="4800000" scaled="1"/>
                </a:gradFill>
                <a:effectLst>
                  <a:outerShdw blurRad="127000" dist="200000" dir="2700000" algn="tl" rotWithShape="0">
                    <a:srgbClr val="000000">
                      <a:alpha val="30000"/>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42263355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4B71815-F531-4787-BA2A-626422C133AD}" type="datetime1">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2"/>
          </p:nvPr>
        </p:nvSpPr>
        <p:spPr>
          <a:xfrm>
            <a:off x="6197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Content Placeholder 2"/>
          <p:cNvSpPr>
            <a:spLocks noGrp="1"/>
          </p:cNvSpPr>
          <p:nvPr>
            <p:ph sz="half" idx="1"/>
          </p:nvPr>
        </p:nvSpPr>
        <p:spPr>
          <a:xfrm>
            <a:off x="609600" y="1600201"/>
            <a:ext cx="5384800" cy="4525963"/>
          </a:xfrm>
        </p:spPr>
        <p:txBody>
          <a:bodyPr/>
          <a:lstStyle>
            <a:lvl1pPr>
              <a:defRPr sz="2600"/>
            </a:lvl1pPr>
            <a:lvl2pPr>
              <a:defRPr sz="2400"/>
            </a:lvl2pPr>
            <a:lvl3pPr>
              <a:defRPr sz="2000"/>
            </a:lvl3pPr>
            <a:lvl4pPr>
              <a:defRPr sz="18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33183838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Date Placeholder 6"/>
          <p:cNvSpPr>
            <a:spLocks noGrp="1"/>
          </p:cNvSpPr>
          <p:nvPr>
            <p:ph type="dt" sz="half" idx="10"/>
          </p:nvPr>
        </p:nvSpPr>
        <p:spPr/>
        <p:txBody>
          <a:bodyPr/>
          <a:lstStyle/>
          <a:p>
            <a:fld id="{56C4885B-3C5C-43BB-9862-47948E5DF551}" type="datetime1">
              <a:rPr lang="en-US" smtClean="0"/>
              <a:t>8/15/2024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01CF334-2D5C-4859-84A6-CA7E6E43FAEB}" type="slidenum">
              <a:rPr lang="en-US" smtClean="0"/>
              <a:t>‹#›</a:t>
            </a:fld>
            <a:endParaRPr lang="en-US"/>
          </a:p>
        </p:txBody>
      </p:sp>
      <p:sp>
        <p:nvSpPr>
          <p:cNvPr id="6" name="Content Placeholder 5"/>
          <p:cNvSpPr>
            <a:spLocks noGrp="1"/>
          </p:cNvSpPr>
          <p:nvPr>
            <p:ph sz="quarter" idx="4"/>
          </p:nvPr>
        </p:nvSpPr>
        <p:spPr>
          <a:xfrm>
            <a:off x="6193368" y="2362201"/>
            <a:ext cx="5389033"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Text Placeholder 3"/>
          <p:cNvSpPr>
            <a:spLocks noGrp="1"/>
          </p:cNvSpPr>
          <p:nvPr>
            <p:ph type="body" sz="half" idx="3"/>
          </p:nvPr>
        </p:nvSpPr>
        <p:spPr>
          <a:xfrm>
            <a:off x="6193368" y="1535113"/>
            <a:ext cx="5389033"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5" name="Content Placeholder 4"/>
          <p:cNvSpPr>
            <a:spLocks noGrp="1"/>
          </p:cNvSpPr>
          <p:nvPr>
            <p:ph sz="quarter" idx="2"/>
          </p:nvPr>
        </p:nvSpPr>
        <p:spPr>
          <a:xfrm>
            <a:off x="609600" y="2362201"/>
            <a:ext cx="5386917" cy="3763963"/>
          </a:xfrm>
        </p:spPr>
        <p:txBody>
          <a:bodyPr/>
          <a:lstStyle>
            <a:lvl1pPr>
              <a:defRPr sz="2400"/>
            </a:lvl1pPr>
            <a:lvl2pPr>
              <a:defRPr sz="2000"/>
            </a:lvl2pPr>
            <a:lvl3pPr>
              <a:defRPr sz="1800"/>
            </a:lvl3pPr>
            <a:lvl4pPr>
              <a:defRPr sz="1600"/>
            </a:lvl4pPr>
            <a:lvl5pPr>
              <a:defRPr sz="16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1"/>
          </p:nvPr>
        </p:nvSpPr>
        <p:spPr>
          <a:xfrm>
            <a:off x="609600" y="1535113"/>
            <a:ext cx="5386917" cy="750887"/>
          </a:xfrm>
        </p:spPr>
        <p:txBody>
          <a:bodyPr anchor="ctr"/>
          <a:lstStyle>
            <a:lvl1pPr marL="0" indent="0">
              <a:buNone/>
              <a:defRPr sz="2400" b="0" cap="all" baseline="0">
                <a:solidFill>
                  <a:schemeClr val="tx1"/>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2" name="Title 1"/>
          <p:cNvSpPr>
            <a:spLocks noGrp="1"/>
          </p:cNvSpPr>
          <p:nvPr>
            <p:ph type="title"/>
          </p:nvPr>
        </p:nvSpPr>
        <p:spPr>
          <a:xfrm>
            <a:off x="609600" y="273050"/>
            <a:ext cx="10972800" cy="1143000"/>
          </a:xfrm>
        </p:spPr>
        <p:txBody>
          <a:bodyPr anchor="ctr"/>
          <a:lstStyle>
            <a:lvl1pPr>
              <a:defRPr/>
            </a:lvl1pPr>
          </a:lstStyle>
          <a:p>
            <a:r>
              <a:rPr kumimoji="0" lang="en-US"/>
              <a:t>Click to edit Master title style</a:t>
            </a:r>
          </a:p>
        </p:txBody>
      </p:sp>
    </p:spTree>
    <p:extLst>
      <p:ext uri="{BB962C8B-B14F-4D97-AF65-F5344CB8AC3E}">
        <p14:creationId xmlns:p14="http://schemas.microsoft.com/office/powerpoint/2010/main" val="2741844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fld id="{9703B6AF-AB61-4D8E-B7B7-705C5ACEBBCC}" type="datetime1">
              <a:rPr lang="en-US" smtClean="0"/>
              <a:t>8/15/2024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01CF334-2D5C-4859-84A6-CA7E6E43FAEB}" type="slidenum">
              <a:rPr lang="en-US" smtClean="0"/>
              <a:t>‹#›</a:t>
            </a:fld>
            <a:endParaRPr lang="en-US"/>
          </a:p>
        </p:txBody>
      </p:sp>
      <p:sp>
        <p:nvSpPr>
          <p:cNvPr id="2" name="Title 1"/>
          <p:cNvSpPr>
            <a:spLocks noGrp="1"/>
          </p:cNvSpPr>
          <p:nvPr>
            <p:ph type="title"/>
          </p:nvPr>
        </p:nvSpPr>
        <p:spPr/>
        <p:txBody>
          <a:bodyPr/>
          <a:lstStyle/>
          <a:p>
            <a:r>
              <a:rPr kumimoji="0" lang="en-US"/>
              <a:t>Click to edit Master title style</a:t>
            </a:r>
          </a:p>
        </p:txBody>
      </p:sp>
    </p:spTree>
    <p:extLst>
      <p:ext uri="{BB962C8B-B14F-4D97-AF65-F5344CB8AC3E}">
        <p14:creationId xmlns:p14="http://schemas.microsoft.com/office/powerpoint/2010/main" val="179320826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9B3EC9A-B094-4092-8061-75D86CB34931}" type="datetime1">
              <a:rPr lang="en-US" smtClean="0"/>
              <a:t>8/15/2024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01CF334-2D5C-4859-84A6-CA7E6E43FAEB}" type="slidenum">
              <a:rPr lang="en-US" smtClean="0"/>
              <a:t>‹#›</a:t>
            </a:fld>
            <a:endParaRPr lang="en-US"/>
          </a:p>
        </p:txBody>
      </p:sp>
    </p:spTree>
    <p:extLst>
      <p:ext uri="{BB962C8B-B14F-4D97-AF65-F5344CB8AC3E}">
        <p14:creationId xmlns:p14="http://schemas.microsoft.com/office/powerpoint/2010/main" val="40777685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64E1AEED-2323-4359-853E-316DF6600362}" type="datetime1">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4" name="Content Placeholder 3"/>
          <p:cNvSpPr>
            <a:spLocks noGrp="1"/>
          </p:cNvSpPr>
          <p:nvPr>
            <p:ph sz="half" idx="1"/>
          </p:nvPr>
        </p:nvSpPr>
        <p:spPr>
          <a:xfrm>
            <a:off x="4766733" y="273051"/>
            <a:ext cx="6815667" cy="5853113"/>
          </a:xfrm>
        </p:spPr>
        <p:txBody>
          <a:bodyPr/>
          <a:lstStyle>
            <a:lvl1pPr>
              <a:defRPr sz="2600"/>
            </a:lvl1pPr>
            <a:lvl2pPr>
              <a:defRPr sz="2400"/>
            </a:lvl2pPr>
            <a:lvl3pPr>
              <a:defRPr sz="2200"/>
            </a:lvl3pPr>
            <a:lvl4pPr>
              <a:defRPr sz="2000"/>
            </a:lvl4pPr>
            <a:lvl5pPr>
              <a:defRPr sz="1800"/>
            </a:lvl5p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3" name="Text Placeholder 2"/>
          <p:cNvSpPr>
            <a:spLocks noGrp="1"/>
          </p:cNvSpPr>
          <p:nvPr>
            <p:ph type="body" idx="2"/>
          </p:nvPr>
        </p:nvSpPr>
        <p:spPr>
          <a:xfrm>
            <a:off x="609601" y="1524001"/>
            <a:ext cx="4011084" cy="4602163"/>
          </a:xfrm>
        </p:spPr>
        <p:txBody>
          <a:bodyPr/>
          <a:lstStyle>
            <a:lvl1pPr marL="0"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609601" y="273050"/>
            <a:ext cx="4011084" cy="1162050"/>
          </a:xfrm>
        </p:spPr>
        <p:txBody>
          <a:bodyPr vert="horz" anchor="b">
            <a:normAutofit/>
            <a:sp3d prstMaterial="softEdge"/>
          </a:bodyPr>
          <a:lstStyle>
            <a:lvl1pPr algn="l">
              <a:buNone/>
              <a:defRPr sz="2200" b="1">
                <a:ln w="6350">
                  <a:noFill/>
                </a:ln>
                <a:solidFill>
                  <a:schemeClr val="accent2"/>
                </a:solidFill>
                <a:effectLst>
                  <a:outerShdw blurRad="38100" dist="38100" dir="2700000" algn="tl">
                    <a:srgbClr val="000000">
                      <a:alpha val="43137"/>
                    </a:srgbClr>
                  </a:outerShdw>
                </a:effectLst>
              </a:defRPr>
            </a:lvl1pPr>
          </a:lstStyle>
          <a:p>
            <a:r>
              <a:rPr kumimoji="0" lang="en-US"/>
              <a:t>Click to edit Master title style</a:t>
            </a:r>
            <a:endParaRPr kumimoji="0" lang="en-US" dirty="0"/>
          </a:p>
        </p:txBody>
      </p:sp>
    </p:spTree>
    <p:extLst>
      <p:ext uri="{BB962C8B-B14F-4D97-AF65-F5344CB8AC3E}">
        <p14:creationId xmlns:p14="http://schemas.microsoft.com/office/powerpoint/2010/main" val="7775046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5" name="Date Placeholder 4"/>
          <p:cNvSpPr>
            <a:spLocks noGrp="1"/>
          </p:cNvSpPr>
          <p:nvPr>
            <p:ph type="dt" sz="half" idx="10"/>
          </p:nvPr>
        </p:nvSpPr>
        <p:spPr/>
        <p:txBody>
          <a:bodyPr/>
          <a:lstStyle/>
          <a:p>
            <a:fld id="{333AC2DF-F1FD-4724-A563-92BADFC82ECC}" type="datetime1">
              <a:rPr lang="en-US" smtClean="0"/>
              <a:t>8/15/2024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01CF334-2D5C-4859-84A6-CA7E6E43FAEB}" type="slidenum">
              <a:rPr lang="en-US" smtClean="0"/>
              <a:t>‹#›</a:t>
            </a:fld>
            <a:endParaRPr lang="en-US"/>
          </a:p>
        </p:txBody>
      </p:sp>
      <p:sp>
        <p:nvSpPr>
          <p:cNvPr id="3" name="Picture Placeholder 2"/>
          <p:cNvSpPr>
            <a:spLocks noGrp="1"/>
          </p:cNvSpPr>
          <p:nvPr>
            <p:ph type="pic" idx="1"/>
          </p:nvPr>
        </p:nvSpPr>
        <p:spPr>
          <a:xfrm>
            <a:off x="2438400" y="1831975"/>
            <a:ext cx="7315200" cy="3962400"/>
          </a:xfrm>
          <a:solidFill>
            <a:schemeClr val="bg2">
              <a:lumMod val="20000"/>
              <a:lumOff val="80000"/>
            </a:schemeClr>
          </a:solidFill>
          <a:ln w="44450" cap="sq" cmpd="sng" algn="ctr">
            <a:solidFill>
              <a:srgbClr val="FFFFFF"/>
            </a:solidFill>
            <a:prstDash val="solid"/>
            <a:miter lim="800000"/>
          </a:ln>
          <a:effectLst>
            <a:outerShdw blurRad="190500" dist="228600" dir="2700000" sy="90000">
              <a:srgbClr val="000000">
                <a:alpha val="25000"/>
              </a:srgbClr>
            </a:outerShdw>
          </a:effectLst>
          <a:scene3d>
            <a:camera prst="orthographicFront">
              <a:rot lat="0" lon="0" rev="0"/>
            </a:camera>
            <a:lightRig rig="balanced" dir="tr">
              <a:rot lat="0" lon="0" rev="2700000"/>
            </a:lightRig>
          </a:scene3d>
          <a:sp3d prstMaterial="matte">
            <a:contourClr>
              <a:schemeClr val="tx2">
                <a:shade val="50000"/>
              </a:schemeClr>
            </a:contourClr>
          </a:sp3d>
        </p:spPr>
        <p:style>
          <a:lnRef idx="3">
            <a:schemeClr val="lt1"/>
          </a:lnRef>
          <a:fillRef idx="1">
            <a:schemeClr val="accent1"/>
          </a:fillRef>
          <a:effectRef idx="1">
            <a:schemeClr val="accent1"/>
          </a:effectRef>
          <a:fontRef idx="minor">
            <a:schemeClr val="lt1"/>
          </a:fontRef>
        </p:style>
        <p:txBody>
          <a:bodyPr anchor="t"/>
          <a:lstStyle>
            <a:lvl1pPr marL="0" indent="0" algn="l" rtl="0" eaLnBrk="1" latinLnBrk="0" hangingPunct="1">
              <a:buNone/>
              <a:defRPr sz="3200"/>
            </a:lvl1pPr>
          </a:lstStyle>
          <a:p>
            <a:pPr marL="0" algn="l" rtl="0" eaLnBrk="1" latinLnBrk="0" hangingPunct="1"/>
            <a:r>
              <a:rPr kumimoji="0" lang="en-US">
                <a:solidFill>
                  <a:schemeClr val="lt1"/>
                </a:solidFill>
                <a:latin typeface="+mn-lt"/>
                <a:ea typeface="+mn-ea"/>
                <a:cs typeface="+mn-cs"/>
              </a:rPr>
              <a:t>Click icon to add picture</a:t>
            </a:r>
            <a:endParaRPr kumimoji="0" lang="en-US" dirty="0">
              <a:solidFill>
                <a:schemeClr val="lt1"/>
              </a:solidFill>
              <a:latin typeface="+mn-lt"/>
              <a:ea typeface="+mn-ea"/>
              <a:cs typeface="+mn-cs"/>
            </a:endParaRPr>
          </a:p>
        </p:txBody>
      </p:sp>
      <p:sp>
        <p:nvSpPr>
          <p:cNvPr id="4" name="Text Placeholder 3"/>
          <p:cNvSpPr>
            <a:spLocks noGrp="1"/>
          </p:cNvSpPr>
          <p:nvPr>
            <p:ph type="body" sz="half" idx="2"/>
          </p:nvPr>
        </p:nvSpPr>
        <p:spPr>
          <a:xfrm>
            <a:off x="2438400" y="1166787"/>
            <a:ext cx="7315200" cy="530352"/>
          </a:xfrm>
        </p:spPr>
        <p:txBody>
          <a:bodyPr lIns="45720" tIns="45720" rIns="45720" anchor="t"/>
          <a:lstStyle>
            <a:lvl1pPr marL="0" indent="0" algn="ctr">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2" name="Title 1"/>
          <p:cNvSpPr>
            <a:spLocks noGrp="1"/>
          </p:cNvSpPr>
          <p:nvPr>
            <p:ph type="title"/>
          </p:nvPr>
        </p:nvSpPr>
        <p:spPr>
          <a:xfrm>
            <a:off x="2438400" y="609600"/>
            <a:ext cx="7315200" cy="522288"/>
          </a:xfrm>
        </p:spPr>
        <p:txBody>
          <a:bodyPr lIns="45720" rIns="45720" bIns="0" anchor="b">
            <a:sp3d prstMaterial="softEdge"/>
          </a:bodyPr>
          <a:lstStyle>
            <a:lvl1pPr algn="ctr">
              <a:buNone/>
              <a:defRPr sz="2000" b="1"/>
            </a:lvl1pPr>
          </a:lstStyle>
          <a:p>
            <a:r>
              <a:rPr kumimoji="0" lang="en-US"/>
              <a:t>Click to edit Master title style</a:t>
            </a:r>
            <a:endParaRPr kumimoji="0" lang="en-US" dirty="0"/>
          </a:p>
        </p:txBody>
      </p:sp>
    </p:spTree>
    <p:extLst>
      <p:ext uri="{BB962C8B-B14F-4D97-AF65-F5344CB8AC3E}">
        <p14:creationId xmlns:p14="http://schemas.microsoft.com/office/powerpoint/2010/main" val="31446699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Ref idx="1003">
        <a:schemeClr val="bg2"/>
      </p:bgRef>
    </p:bg>
    <p:spTree>
      <p:nvGrpSpPr>
        <p:cNvPr id="1" name=""/>
        <p:cNvGrpSpPr/>
        <p:nvPr/>
      </p:nvGrpSpPr>
      <p:grpSpPr>
        <a:xfrm>
          <a:off x="0" y="0"/>
          <a:ext cx="0" cy="0"/>
          <a:chOff x="0" y="0"/>
          <a:chExt cx="0" cy="0"/>
        </a:xfrm>
      </p:grpSpPr>
      <p:sp>
        <p:nvSpPr>
          <p:cNvPr id="14" name="Date Placeholder 13"/>
          <p:cNvSpPr>
            <a:spLocks noGrp="1"/>
          </p:cNvSpPr>
          <p:nvPr>
            <p:ph type="dt" sz="half" idx="2"/>
          </p:nvPr>
        </p:nvSpPr>
        <p:spPr>
          <a:xfrm>
            <a:off x="609600" y="6416676"/>
            <a:ext cx="2844800" cy="365125"/>
          </a:xfrm>
          <a:prstGeom prst="rect">
            <a:avLst/>
          </a:prstGeom>
        </p:spPr>
        <p:txBody>
          <a:bodyPr vert="horz" anchor="b"/>
          <a:lstStyle>
            <a:lvl1pPr algn="l" eaLnBrk="1" latinLnBrk="0" hangingPunct="1">
              <a:defRPr kumimoji="0" sz="1200">
                <a:solidFill>
                  <a:schemeClr val="tx1">
                    <a:shade val="50000"/>
                  </a:schemeClr>
                </a:solidFill>
              </a:defRPr>
            </a:lvl1pPr>
          </a:lstStyle>
          <a:p>
            <a:fld id="{8D20E2CF-D74B-4B51-899A-DCEA821C90C7}" type="datetime1">
              <a:rPr lang="en-US" smtClean="0"/>
              <a:t>8/15/2024</a:t>
            </a:fld>
            <a:endParaRPr lang="en-US"/>
          </a:p>
        </p:txBody>
      </p:sp>
      <p:sp>
        <p:nvSpPr>
          <p:cNvPr id="3" name="Footer Placeholder 2"/>
          <p:cNvSpPr>
            <a:spLocks noGrp="1"/>
          </p:cNvSpPr>
          <p:nvPr>
            <p:ph type="ftr" sz="quarter" idx="3"/>
          </p:nvPr>
        </p:nvSpPr>
        <p:spPr>
          <a:xfrm>
            <a:off x="4165600" y="6416676"/>
            <a:ext cx="3860800" cy="365125"/>
          </a:xfrm>
          <a:prstGeom prst="rect">
            <a:avLst/>
          </a:prstGeom>
        </p:spPr>
        <p:txBody>
          <a:bodyPr vert="horz" anchor="b"/>
          <a:lstStyle>
            <a:lvl1pPr algn="ctr" eaLnBrk="1" latinLnBrk="0" hangingPunct="1">
              <a:defRPr kumimoji="0" sz="1200">
                <a:solidFill>
                  <a:schemeClr val="tx1">
                    <a:shade val="50000"/>
                  </a:schemeClr>
                </a:solidFill>
              </a:defRPr>
            </a:lvl1pPr>
          </a:lstStyle>
          <a:p>
            <a:endParaRPr lang="en-US"/>
          </a:p>
        </p:txBody>
      </p:sp>
      <p:sp>
        <p:nvSpPr>
          <p:cNvPr id="23" name="Slide Number Placeholder 22"/>
          <p:cNvSpPr>
            <a:spLocks noGrp="1"/>
          </p:cNvSpPr>
          <p:nvPr>
            <p:ph type="sldNum" sz="quarter" idx="4"/>
          </p:nvPr>
        </p:nvSpPr>
        <p:spPr>
          <a:xfrm>
            <a:off x="10566400" y="6416676"/>
            <a:ext cx="1016000" cy="365125"/>
          </a:xfrm>
          <a:prstGeom prst="rect">
            <a:avLst/>
          </a:prstGeom>
        </p:spPr>
        <p:txBody>
          <a:bodyPr vert="horz" lIns="0" rIns="0" anchor="b"/>
          <a:lstStyle>
            <a:lvl1pPr algn="r" eaLnBrk="1" latinLnBrk="0" hangingPunct="1">
              <a:defRPr kumimoji="0" sz="1200">
                <a:solidFill>
                  <a:schemeClr val="tx1">
                    <a:shade val="50000"/>
                  </a:schemeClr>
                </a:solidFill>
              </a:defRPr>
            </a:lvl1pPr>
          </a:lstStyle>
          <a:p>
            <a:fld id="{401CF334-2D5C-4859-84A6-CA7E6E43FAEB}" type="slidenum">
              <a:rPr lang="en-US" smtClean="0"/>
              <a:t>‹#›</a:t>
            </a:fld>
            <a:endParaRPr lang="en-US"/>
          </a:p>
        </p:txBody>
      </p:sp>
      <p:grpSp>
        <p:nvGrpSpPr>
          <p:cNvPr id="24" name="Group 18"/>
          <p:cNvGrpSpPr>
            <a:grpSpLocks/>
          </p:cNvGrpSpPr>
          <p:nvPr/>
        </p:nvGrpSpPr>
        <p:grpSpPr bwMode="auto">
          <a:xfrm>
            <a:off x="4263969" y="1960564"/>
            <a:ext cx="3762431" cy="4821237"/>
            <a:chOff x="1365" y="355"/>
            <a:chExt cx="3024" cy="3875"/>
          </a:xfrm>
          <a:solidFill>
            <a:schemeClr val="bg2">
              <a:lumMod val="50000"/>
              <a:alpha val="20000"/>
            </a:schemeClr>
          </a:solidFill>
        </p:grpSpPr>
        <p:sp>
          <p:nvSpPr>
            <p:cNvPr id="25" name="Freeform 2"/>
            <p:cNvSpPr>
              <a:spLocks/>
            </p:cNvSpPr>
            <p:nvPr/>
          </p:nvSpPr>
          <p:spPr bwMode="auto">
            <a:xfrm>
              <a:off x="2835" y="586"/>
              <a:ext cx="88" cy="1121"/>
            </a:xfrm>
            <a:custGeom>
              <a:avLst/>
              <a:gdLst>
                <a:gd name="T0" fmla="*/ 0 w 88"/>
                <a:gd name="T1" fmla="*/ 1120 h 1121"/>
                <a:gd name="T2" fmla="*/ 0 w 88"/>
                <a:gd name="T3" fmla="*/ 0 h 1121"/>
                <a:gd name="T4" fmla="*/ 87 w 88"/>
                <a:gd name="T5" fmla="*/ 0 h 1121"/>
                <a:gd name="T6" fmla="*/ 87 w 88"/>
                <a:gd name="T7" fmla="*/ 1085 h 1121"/>
                <a:gd name="T8" fmla="*/ 0 w 88"/>
                <a:gd name="T9" fmla="*/ 1120 h 1121"/>
              </a:gdLst>
              <a:ahLst/>
              <a:cxnLst>
                <a:cxn ang="0">
                  <a:pos x="T0" y="T1"/>
                </a:cxn>
                <a:cxn ang="0">
                  <a:pos x="T2" y="T3"/>
                </a:cxn>
                <a:cxn ang="0">
                  <a:pos x="T4" y="T5"/>
                </a:cxn>
                <a:cxn ang="0">
                  <a:pos x="T6" y="T7"/>
                </a:cxn>
                <a:cxn ang="0">
                  <a:pos x="T8" y="T9"/>
                </a:cxn>
              </a:cxnLst>
              <a:rect l="0" t="0" r="r" b="b"/>
              <a:pathLst>
                <a:path w="88" h="1121">
                  <a:moveTo>
                    <a:pt x="0" y="1120"/>
                  </a:moveTo>
                  <a:lnTo>
                    <a:pt x="0" y="0"/>
                  </a:lnTo>
                  <a:lnTo>
                    <a:pt x="87" y="0"/>
                  </a:lnTo>
                  <a:lnTo>
                    <a:pt x="87" y="1085"/>
                  </a:lnTo>
                  <a:lnTo>
                    <a:pt x="0" y="1120"/>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 name="Freeform 3"/>
            <p:cNvSpPr>
              <a:spLocks/>
            </p:cNvSpPr>
            <p:nvPr/>
          </p:nvSpPr>
          <p:spPr bwMode="auto">
            <a:xfrm>
              <a:off x="2834" y="1900"/>
              <a:ext cx="84" cy="363"/>
            </a:xfrm>
            <a:custGeom>
              <a:avLst/>
              <a:gdLst>
                <a:gd name="T0" fmla="*/ 0 w 84"/>
                <a:gd name="T1" fmla="*/ 29 h 363"/>
                <a:gd name="T2" fmla="*/ 83 w 84"/>
                <a:gd name="T3" fmla="*/ 0 h 363"/>
                <a:gd name="T4" fmla="*/ 74 w 84"/>
                <a:gd name="T5" fmla="*/ 329 h 363"/>
                <a:gd name="T6" fmla="*/ 0 w 84"/>
                <a:gd name="T7" fmla="*/ 362 h 363"/>
                <a:gd name="T8" fmla="*/ 0 w 84"/>
                <a:gd name="T9" fmla="*/ 29 h 363"/>
              </a:gdLst>
              <a:ahLst/>
              <a:cxnLst>
                <a:cxn ang="0">
                  <a:pos x="T0" y="T1"/>
                </a:cxn>
                <a:cxn ang="0">
                  <a:pos x="T2" y="T3"/>
                </a:cxn>
                <a:cxn ang="0">
                  <a:pos x="T4" y="T5"/>
                </a:cxn>
                <a:cxn ang="0">
                  <a:pos x="T6" y="T7"/>
                </a:cxn>
                <a:cxn ang="0">
                  <a:pos x="T8" y="T9"/>
                </a:cxn>
              </a:cxnLst>
              <a:rect l="0" t="0" r="r" b="b"/>
              <a:pathLst>
                <a:path w="84" h="363">
                  <a:moveTo>
                    <a:pt x="0" y="29"/>
                  </a:moveTo>
                  <a:lnTo>
                    <a:pt x="83" y="0"/>
                  </a:lnTo>
                  <a:lnTo>
                    <a:pt x="74" y="329"/>
                  </a:lnTo>
                  <a:lnTo>
                    <a:pt x="0" y="362"/>
                  </a:lnTo>
                  <a:lnTo>
                    <a:pt x="0" y="2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7" name="Freeform 4"/>
            <p:cNvSpPr>
              <a:spLocks/>
            </p:cNvSpPr>
            <p:nvPr/>
          </p:nvSpPr>
          <p:spPr bwMode="auto">
            <a:xfrm>
              <a:off x="2825" y="2493"/>
              <a:ext cx="84" cy="249"/>
            </a:xfrm>
            <a:custGeom>
              <a:avLst/>
              <a:gdLst>
                <a:gd name="T0" fmla="*/ 2 w 84"/>
                <a:gd name="T1" fmla="*/ 213 h 249"/>
                <a:gd name="T2" fmla="*/ 0 w 84"/>
                <a:gd name="T3" fmla="*/ 28 h 249"/>
                <a:gd name="T4" fmla="*/ 83 w 84"/>
                <a:gd name="T5" fmla="*/ 0 h 249"/>
                <a:gd name="T6" fmla="*/ 72 w 84"/>
                <a:gd name="T7" fmla="*/ 248 h 249"/>
                <a:gd name="T8" fmla="*/ 2 w 84"/>
                <a:gd name="T9" fmla="*/ 213 h 249"/>
              </a:gdLst>
              <a:ahLst/>
              <a:cxnLst>
                <a:cxn ang="0">
                  <a:pos x="T0" y="T1"/>
                </a:cxn>
                <a:cxn ang="0">
                  <a:pos x="T2" y="T3"/>
                </a:cxn>
                <a:cxn ang="0">
                  <a:pos x="T4" y="T5"/>
                </a:cxn>
                <a:cxn ang="0">
                  <a:pos x="T6" y="T7"/>
                </a:cxn>
                <a:cxn ang="0">
                  <a:pos x="T8" y="T9"/>
                </a:cxn>
              </a:cxnLst>
              <a:rect l="0" t="0" r="r" b="b"/>
              <a:pathLst>
                <a:path w="84" h="249">
                  <a:moveTo>
                    <a:pt x="2" y="213"/>
                  </a:moveTo>
                  <a:lnTo>
                    <a:pt x="0" y="28"/>
                  </a:lnTo>
                  <a:lnTo>
                    <a:pt x="83" y="0"/>
                  </a:lnTo>
                  <a:lnTo>
                    <a:pt x="72" y="248"/>
                  </a:lnTo>
                  <a:lnTo>
                    <a:pt x="2" y="21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Freeform 5"/>
            <p:cNvSpPr>
              <a:spLocks/>
            </p:cNvSpPr>
            <p:nvPr/>
          </p:nvSpPr>
          <p:spPr bwMode="auto">
            <a:xfrm>
              <a:off x="2831" y="2965"/>
              <a:ext cx="52" cy="232"/>
            </a:xfrm>
            <a:custGeom>
              <a:avLst/>
              <a:gdLst>
                <a:gd name="T0" fmla="*/ 13 w 52"/>
                <a:gd name="T1" fmla="*/ 204 h 232"/>
                <a:gd name="T2" fmla="*/ 0 w 52"/>
                <a:gd name="T3" fmla="*/ 0 h 232"/>
                <a:gd name="T4" fmla="*/ 51 w 52"/>
                <a:gd name="T5" fmla="*/ 26 h 232"/>
                <a:gd name="T6" fmla="*/ 47 w 52"/>
                <a:gd name="T7" fmla="*/ 231 h 232"/>
                <a:gd name="T8" fmla="*/ 13 w 52"/>
                <a:gd name="T9" fmla="*/ 204 h 232"/>
              </a:gdLst>
              <a:ahLst/>
              <a:cxnLst>
                <a:cxn ang="0">
                  <a:pos x="T0" y="T1"/>
                </a:cxn>
                <a:cxn ang="0">
                  <a:pos x="T2" y="T3"/>
                </a:cxn>
                <a:cxn ang="0">
                  <a:pos x="T4" y="T5"/>
                </a:cxn>
                <a:cxn ang="0">
                  <a:pos x="T6" y="T7"/>
                </a:cxn>
                <a:cxn ang="0">
                  <a:pos x="T8" y="T9"/>
                </a:cxn>
              </a:cxnLst>
              <a:rect l="0" t="0" r="r" b="b"/>
              <a:pathLst>
                <a:path w="52" h="232">
                  <a:moveTo>
                    <a:pt x="13" y="204"/>
                  </a:moveTo>
                  <a:lnTo>
                    <a:pt x="0" y="0"/>
                  </a:lnTo>
                  <a:lnTo>
                    <a:pt x="51" y="26"/>
                  </a:lnTo>
                  <a:lnTo>
                    <a:pt x="47" y="231"/>
                  </a:lnTo>
                  <a:lnTo>
                    <a:pt x="13" y="20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Freeform 6"/>
            <p:cNvSpPr>
              <a:spLocks/>
            </p:cNvSpPr>
            <p:nvPr/>
          </p:nvSpPr>
          <p:spPr bwMode="auto">
            <a:xfrm>
              <a:off x="2851" y="3354"/>
              <a:ext cx="36" cy="133"/>
            </a:xfrm>
            <a:custGeom>
              <a:avLst/>
              <a:gdLst>
                <a:gd name="T0" fmla="*/ 4 w 36"/>
                <a:gd name="T1" fmla="*/ 101 h 133"/>
                <a:gd name="T2" fmla="*/ 0 w 36"/>
                <a:gd name="T3" fmla="*/ 0 h 133"/>
                <a:gd name="T4" fmla="*/ 35 w 36"/>
                <a:gd name="T5" fmla="*/ 20 h 133"/>
                <a:gd name="T6" fmla="*/ 28 w 36"/>
                <a:gd name="T7" fmla="*/ 132 h 133"/>
                <a:gd name="T8" fmla="*/ 4 w 36"/>
                <a:gd name="T9" fmla="*/ 101 h 133"/>
              </a:gdLst>
              <a:ahLst/>
              <a:cxnLst>
                <a:cxn ang="0">
                  <a:pos x="T0" y="T1"/>
                </a:cxn>
                <a:cxn ang="0">
                  <a:pos x="T2" y="T3"/>
                </a:cxn>
                <a:cxn ang="0">
                  <a:pos x="T4" y="T5"/>
                </a:cxn>
                <a:cxn ang="0">
                  <a:pos x="T6" y="T7"/>
                </a:cxn>
                <a:cxn ang="0">
                  <a:pos x="T8" y="T9"/>
                </a:cxn>
              </a:cxnLst>
              <a:rect l="0" t="0" r="r" b="b"/>
              <a:pathLst>
                <a:path w="36" h="133">
                  <a:moveTo>
                    <a:pt x="4" y="101"/>
                  </a:moveTo>
                  <a:lnTo>
                    <a:pt x="0" y="0"/>
                  </a:lnTo>
                  <a:lnTo>
                    <a:pt x="35" y="20"/>
                  </a:lnTo>
                  <a:lnTo>
                    <a:pt x="28" y="132"/>
                  </a:lnTo>
                  <a:lnTo>
                    <a:pt x="4" y="10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Freeform 7"/>
            <p:cNvSpPr>
              <a:spLocks/>
            </p:cNvSpPr>
            <p:nvPr/>
          </p:nvSpPr>
          <p:spPr bwMode="auto">
            <a:xfrm>
              <a:off x="2851" y="3640"/>
              <a:ext cx="30" cy="590"/>
            </a:xfrm>
            <a:custGeom>
              <a:avLst/>
              <a:gdLst>
                <a:gd name="T0" fmla="*/ 15 w 30"/>
                <a:gd name="T1" fmla="*/ 589 h 590"/>
                <a:gd name="T2" fmla="*/ 0 w 30"/>
                <a:gd name="T3" fmla="*/ 0 h 590"/>
                <a:gd name="T4" fmla="*/ 29 w 30"/>
                <a:gd name="T5" fmla="*/ 37 h 590"/>
                <a:gd name="T6" fmla="*/ 15 w 30"/>
                <a:gd name="T7" fmla="*/ 589 h 590"/>
              </a:gdLst>
              <a:ahLst/>
              <a:cxnLst>
                <a:cxn ang="0">
                  <a:pos x="T0" y="T1"/>
                </a:cxn>
                <a:cxn ang="0">
                  <a:pos x="T2" y="T3"/>
                </a:cxn>
                <a:cxn ang="0">
                  <a:pos x="T4" y="T5"/>
                </a:cxn>
                <a:cxn ang="0">
                  <a:pos x="T6" y="T7"/>
                </a:cxn>
              </a:cxnLst>
              <a:rect l="0" t="0" r="r" b="b"/>
              <a:pathLst>
                <a:path w="30" h="590">
                  <a:moveTo>
                    <a:pt x="15" y="589"/>
                  </a:moveTo>
                  <a:lnTo>
                    <a:pt x="0" y="0"/>
                  </a:lnTo>
                  <a:lnTo>
                    <a:pt x="29" y="37"/>
                  </a:lnTo>
                  <a:lnTo>
                    <a:pt x="15" y="589"/>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Freeform 8"/>
            <p:cNvSpPr>
              <a:spLocks/>
            </p:cNvSpPr>
            <p:nvPr/>
          </p:nvSpPr>
          <p:spPr bwMode="auto">
            <a:xfrm>
              <a:off x="2600" y="3595"/>
              <a:ext cx="233" cy="130"/>
            </a:xfrm>
            <a:custGeom>
              <a:avLst/>
              <a:gdLst>
                <a:gd name="T0" fmla="*/ 0 w 233"/>
                <a:gd name="T1" fmla="*/ 117 h 130"/>
                <a:gd name="T2" fmla="*/ 48 w 233"/>
                <a:gd name="T3" fmla="*/ 101 h 130"/>
                <a:gd name="T4" fmla="*/ 93 w 233"/>
                <a:gd name="T5" fmla="*/ 79 h 130"/>
                <a:gd name="T6" fmla="*/ 146 w 233"/>
                <a:gd name="T7" fmla="*/ 39 h 130"/>
                <a:gd name="T8" fmla="*/ 182 w 233"/>
                <a:gd name="T9" fmla="*/ 0 h 130"/>
                <a:gd name="T10" fmla="*/ 232 w 233"/>
                <a:gd name="T11" fmla="*/ 42 h 130"/>
                <a:gd name="T12" fmla="*/ 188 w 233"/>
                <a:gd name="T13" fmla="*/ 74 h 130"/>
                <a:gd name="T14" fmla="*/ 134 w 233"/>
                <a:gd name="T15" fmla="*/ 110 h 130"/>
                <a:gd name="T16" fmla="*/ 61 w 233"/>
                <a:gd name="T17" fmla="*/ 129 h 130"/>
                <a:gd name="T18" fmla="*/ 0 w 233"/>
                <a:gd name="T19" fmla="*/ 117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33" h="130">
                  <a:moveTo>
                    <a:pt x="0" y="117"/>
                  </a:moveTo>
                  <a:lnTo>
                    <a:pt x="48" y="101"/>
                  </a:lnTo>
                  <a:lnTo>
                    <a:pt x="93" y="79"/>
                  </a:lnTo>
                  <a:lnTo>
                    <a:pt x="146" y="39"/>
                  </a:lnTo>
                  <a:lnTo>
                    <a:pt x="182" y="0"/>
                  </a:lnTo>
                  <a:lnTo>
                    <a:pt x="232" y="42"/>
                  </a:lnTo>
                  <a:lnTo>
                    <a:pt x="188" y="74"/>
                  </a:lnTo>
                  <a:lnTo>
                    <a:pt x="134" y="110"/>
                  </a:lnTo>
                  <a:lnTo>
                    <a:pt x="61" y="129"/>
                  </a:lnTo>
                  <a:lnTo>
                    <a:pt x="0" y="117"/>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Freeform 9"/>
            <p:cNvSpPr>
              <a:spLocks/>
            </p:cNvSpPr>
            <p:nvPr/>
          </p:nvSpPr>
          <p:spPr bwMode="auto">
            <a:xfrm>
              <a:off x="2583" y="2888"/>
              <a:ext cx="465" cy="646"/>
            </a:xfrm>
            <a:custGeom>
              <a:avLst/>
              <a:gdLst>
                <a:gd name="T0" fmla="*/ 359 w 465"/>
                <a:gd name="T1" fmla="*/ 645 h 646"/>
                <a:gd name="T2" fmla="*/ 405 w 465"/>
                <a:gd name="T3" fmla="*/ 616 h 646"/>
                <a:gd name="T4" fmla="*/ 447 w 465"/>
                <a:gd name="T5" fmla="*/ 580 h 646"/>
                <a:gd name="T6" fmla="*/ 460 w 465"/>
                <a:gd name="T7" fmla="*/ 552 h 646"/>
                <a:gd name="T8" fmla="*/ 464 w 465"/>
                <a:gd name="T9" fmla="*/ 515 h 646"/>
                <a:gd name="T10" fmla="*/ 451 w 465"/>
                <a:gd name="T11" fmla="*/ 468 h 646"/>
                <a:gd name="T12" fmla="*/ 424 w 465"/>
                <a:gd name="T13" fmla="*/ 424 h 646"/>
                <a:gd name="T14" fmla="*/ 380 w 465"/>
                <a:gd name="T15" fmla="*/ 385 h 646"/>
                <a:gd name="T16" fmla="*/ 168 w 465"/>
                <a:gd name="T17" fmla="*/ 259 h 646"/>
                <a:gd name="T18" fmla="*/ 133 w 465"/>
                <a:gd name="T19" fmla="*/ 235 h 646"/>
                <a:gd name="T20" fmla="*/ 111 w 465"/>
                <a:gd name="T21" fmla="*/ 208 h 646"/>
                <a:gd name="T22" fmla="*/ 104 w 465"/>
                <a:gd name="T23" fmla="*/ 166 h 646"/>
                <a:gd name="T24" fmla="*/ 117 w 465"/>
                <a:gd name="T25" fmla="*/ 124 h 646"/>
                <a:gd name="T26" fmla="*/ 155 w 465"/>
                <a:gd name="T27" fmla="*/ 95 h 646"/>
                <a:gd name="T28" fmla="*/ 222 w 465"/>
                <a:gd name="T29" fmla="*/ 52 h 646"/>
                <a:gd name="T30" fmla="*/ 124 w 465"/>
                <a:gd name="T31" fmla="*/ 0 h 646"/>
                <a:gd name="T32" fmla="*/ 55 w 465"/>
                <a:gd name="T33" fmla="*/ 41 h 646"/>
                <a:gd name="T34" fmla="*/ 27 w 465"/>
                <a:gd name="T35" fmla="*/ 70 h 646"/>
                <a:gd name="T36" fmla="*/ 2 w 465"/>
                <a:gd name="T37" fmla="*/ 123 h 646"/>
                <a:gd name="T38" fmla="*/ 0 w 465"/>
                <a:gd name="T39" fmla="*/ 189 h 646"/>
                <a:gd name="T40" fmla="*/ 29 w 465"/>
                <a:gd name="T41" fmla="*/ 257 h 646"/>
                <a:gd name="T42" fmla="*/ 78 w 465"/>
                <a:gd name="T43" fmla="*/ 300 h 646"/>
                <a:gd name="T44" fmla="*/ 311 w 465"/>
                <a:gd name="T45" fmla="*/ 442 h 646"/>
                <a:gd name="T46" fmla="*/ 358 w 465"/>
                <a:gd name="T47" fmla="*/ 474 h 646"/>
                <a:gd name="T48" fmla="*/ 375 w 465"/>
                <a:gd name="T49" fmla="*/ 516 h 646"/>
                <a:gd name="T50" fmla="*/ 375 w 465"/>
                <a:gd name="T51" fmla="*/ 550 h 646"/>
                <a:gd name="T52" fmla="*/ 308 w 465"/>
                <a:gd name="T53" fmla="*/ 608 h 646"/>
                <a:gd name="T54" fmla="*/ 359 w 465"/>
                <a:gd name="T55" fmla="*/ 645 h 6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465" h="646">
                  <a:moveTo>
                    <a:pt x="359" y="645"/>
                  </a:moveTo>
                  <a:lnTo>
                    <a:pt x="405" y="616"/>
                  </a:lnTo>
                  <a:lnTo>
                    <a:pt x="447" y="580"/>
                  </a:lnTo>
                  <a:lnTo>
                    <a:pt x="460" y="552"/>
                  </a:lnTo>
                  <a:lnTo>
                    <a:pt x="464" y="515"/>
                  </a:lnTo>
                  <a:lnTo>
                    <a:pt x="451" y="468"/>
                  </a:lnTo>
                  <a:lnTo>
                    <a:pt x="424" y="424"/>
                  </a:lnTo>
                  <a:lnTo>
                    <a:pt x="380" y="385"/>
                  </a:lnTo>
                  <a:lnTo>
                    <a:pt x="168" y="259"/>
                  </a:lnTo>
                  <a:lnTo>
                    <a:pt x="133" y="235"/>
                  </a:lnTo>
                  <a:lnTo>
                    <a:pt x="111" y="208"/>
                  </a:lnTo>
                  <a:lnTo>
                    <a:pt x="104" y="166"/>
                  </a:lnTo>
                  <a:lnTo>
                    <a:pt x="117" y="124"/>
                  </a:lnTo>
                  <a:lnTo>
                    <a:pt x="155" y="95"/>
                  </a:lnTo>
                  <a:lnTo>
                    <a:pt x="222" y="52"/>
                  </a:lnTo>
                  <a:lnTo>
                    <a:pt x="124" y="0"/>
                  </a:lnTo>
                  <a:lnTo>
                    <a:pt x="55" y="41"/>
                  </a:lnTo>
                  <a:lnTo>
                    <a:pt x="27" y="70"/>
                  </a:lnTo>
                  <a:lnTo>
                    <a:pt x="2" y="123"/>
                  </a:lnTo>
                  <a:lnTo>
                    <a:pt x="0" y="189"/>
                  </a:lnTo>
                  <a:lnTo>
                    <a:pt x="29" y="257"/>
                  </a:lnTo>
                  <a:lnTo>
                    <a:pt x="78" y="300"/>
                  </a:lnTo>
                  <a:lnTo>
                    <a:pt x="311" y="442"/>
                  </a:lnTo>
                  <a:lnTo>
                    <a:pt x="358" y="474"/>
                  </a:lnTo>
                  <a:lnTo>
                    <a:pt x="375" y="516"/>
                  </a:lnTo>
                  <a:lnTo>
                    <a:pt x="375" y="550"/>
                  </a:lnTo>
                  <a:lnTo>
                    <a:pt x="308" y="608"/>
                  </a:lnTo>
                  <a:lnTo>
                    <a:pt x="359" y="645"/>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Freeform 10"/>
            <p:cNvSpPr>
              <a:spLocks/>
            </p:cNvSpPr>
            <p:nvPr/>
          </p:nvSpPr>
          <p:spPr bwMode="auto">
            <a:xfrm>
              <a:off x="2966" y="2396"/>
              <a:ext cx="318" cy="422"/>
            </a:xfrm>
            <a:custGeom>
              <a:avLst/>
              <a:gdLst>
                <a:gd name="T0" fmla="*/ 92 w 318"/>
                <a:gd name="T1" fmla="*/ 421 h 422"/>
                <a:gd name="T2" fmla="*/ 163 w 318"/>
                <a:gd name="T3" fmla="*/ 399 h 422"/>
                <a:gd name="T4" fmla="*/ 218 w 318"/>
                <a:gd name="T5" fmla="*/ 357 h 422"/>
                <a:gd name="T6" fmla="*/ 263 w 318"/>
                <a:gd name="T7" fmla="*/ 316 h 422"/>
                <a:gd name="T8" fmla="*/ 300 w 318"/>
                <a:gd name="T9" fmla="*/ 265 h 422"/>
                <a:gd name="T10" fmla="*/ 317 w 318"/>
                <a:gd name="T11" fmla="*/ 203 h 422"/>
                <a:gd name="T12" fmla="*/ 316 w 318"/>
                <a:gd name="T13" fmla="*/ 139 h 422"/>
                <a:gd name="T14" fmla="*/ 299 w 318"/>
                <a:gd name="T15" fmla="*/ 95 h 422"/>
                <a:gd name="T16" fmla="*/ 276 w 318"/>
                <a:gd name="T17" fmla="*/ 64 h 422"/>
                <a:gd name="T18" fmla="*/ 241 w 318"/>
                <a:gd name="T19" fmla="*/ 36 h 422"/>
                <a:gd name="T20" fmla="*/ 218 w 318"/>
                <a:gd name="T21" fmla="*/ 14 h 422"/>
                <a:gd name="T22" fmla="*/ 180 w 318"/>
                <a:gd name="T23" fmla="*/ 0 h 422"/>
                <a:gd name="T24" fmla="*/ 61 w 318"/>
                <a:gd name="T25" fmla="*/ 52 h 422"/>
                <a:gd name="T26" fmla="*/ 106 w 318"/>
                <a:gd name="T27" fmla="*/ 93 h 422"/>
                <a:gd name="T28" fmla="*/ 137 w 318"/>
                <a:gd name="T29" fmla="*/ 130 h 422"/>
                <a:gd name="T30" fmla="*/ 159 w 318"/>
                <a:gd name="T31" fmla="*/ 159 h 422"/>
                <a:gd name="T32" fmla="*/ 176 w 318"/>
                <a:gd name="T33" fmla="*/ 196 h 422"/>
                <a:gd name="T34" fmla="*/ 176 w 318"/>
                <a:gd name="T35" fmla="*/ 246 h 422"/>
                <a:gd name="T36" fmla="*/ 145 w 318"/>
                <a:gd name="T37" fmla="*/ 279 h 422"/>
                <a:gd name="T38" fmla="*/ 105 w 318"/>
                <a:gd name="T39" fmla="*/ 309 h 422"/>
                <a:gd name="T40" fmla="*/ 50 w 318"/>
                <a:gd name="T41" fmla="*/ 342 h 422"/>
                <a:gd name="T42" fmla="*/ 0 w 318"/>
                <a:gd name="T43" fmla="*/ 369 h 422"/>
                <a:gd name="T44" fmla="*/ 92 w 318"/>
                <a:gd name="T45"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Lst>
              <a:rect l="0" t="0" r="r" b="b"/>
              <a:pathLst>
                <a:path w="318" h="422">
                  <a:moveTo>
                    <a:pt x="92" y="421"/>
                  </a:moveTo>
                  <a:lnTo>
                    <a:pt x="163" y="399"/>
                  </a:lnTo>
                  <a:lnTo>
                    <a:pt x="218" y="357"/>
                  </a:lnTo>
                  <a:lnTo>
                    <a:pt x="263" y="316"/>
                  </a:lnTo>
                  <a:lnTo>
                    <a:pt x="300" y="265"/>
                  </a:lnTo>
                  <a:lnTo>
                    <a:pt x="317" y="203"/>
                  </a:lnTo>
                  <a:lnTo>
                    <a:pt x="316" y="139"/>
                  </a:lnTo>
                  <a:lnTo>
                    <a:pt x="299" y="95"/>
                  </a:lnTo>
                  <a:lnTo>
                    <a:pt x="276" y="64"/>
                  </a:lnTo>
                  <a:lnTo>
                    <a:pt x="241" y="36"/>
                  </a:lnTo>
                  <a:lnTo>
                    <a:pt x="218" y="14"/>
                  </a:lnTo>
                  <a:lnTo>
                    <a:pt x="180" y="0"/>
                  </a:lnTo>
                  <a:lnTo>
                    <a:pt x="61" y="52"/>
                  </a:lnTo>
                  <a:lnTo>
                    <a:pt x="106" y="93"/>
                  </a:lnTo>
                  <a:lnTo>
                    <a:pt x="137" y="130"/>
                  </a:lnTo>
                  <a:lnTo>
                    <a:pt x="159" y="159"/>
                  </a:lnTo>
                  <a:lnTo>
                    <a:pt x="176" y="196"/>
                  </a:lnTo>
                  <a:lnTo>
                    <a:pt x="176" y="246"/>
                  </a:lnTo>
                  <a:lnTo>
                    <a:pt x="145" y="279"/>
                  </a:lnTo>
                  <a:lnTo>
                    <a:pt x="105" y="309"/>
                  </a:lnTo>
                  <a:lnTo>
                    <a:pt x="50" y="342"/>
                  </a:lnTo>
                  <a:lnTo>
                    <a:pt x="0" y="369"/>
                  </a:lnTo>
                  <a:lnTo>
                    <a:pt x="92"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1" name="Freeform 11"/>
            <p:cNvSpPr>
              <a:spLocks/>
            </p:cNvSpPr>
            <p:nvPr/>
          </p:nvSpPr>
          <p:spPr bwMode="auto">
            <a:xfrm>
              <a:off x="2308" y="1190"/>
              <a:ext cx="1404" cy="1153"/>
            </a:xfrm>
            <a:custGeom>
              <a:avLst/>
              <a:gdLst>
                <a:gd name="T0" fmla="*/ 466 w 1404"/>
                <a:gd name="T1" fmla="*/ 1084 h 1153"/>
                <a:gd name="T2" fmla="*/ 370 w 1404"/>
                <a:gd name="T3" fmla="*/ 1066 h 1153"/>
                <a:gd name="T4" fmla="*/ 299 w 1404"/>
                <a:gd name="T5" fmla="*/ 1035 h 1153"/>
                <a:gd name="T6" fmla="*/ 257 w 1404"/>
                <a:gd name="T7" fmla="*/ 1002 h 1153"/>
                <a:gd name="T8" fmla="*/ 220 w 1404"/>
                <a:gd name="T9" fmla="*/ 956 h 1153"/>
                <a:gd name="T10" fmla="*/ 209 w 1404"/>
                <a:gd name="T11" fmla="*/ 914 h 1153"/>
                <a:gd name="T12" fmla="*/ 215 w 1404"/>
                <a:gd name="T13" fmla="*/ 873 h 1153"/>
                <a:gd name="T14" fmla="*/ 231 w 1404"/>
                <a:gd name="T15" fmla="*/ 836 h 1153"/>
                <a:gd name="T16" fmla="*/ 273 w 1404"/>
                <a:gd name="T17" fmla="*/ 798 h 1153"/>
                <a:gd name="T18" fmla="*/ 330 w 1404"/>
                <a:gd name="T19" fmla="*/ 774 h 1153"/>
                <a:gd name="T20" fmla="*/ 400 w 1404"/>
                <a:gd name="T21" fmla="*/ 748 h 1153"/>
                <a:gd name="T22" fmla="*/ 1110 w 1404"/>
                <a:gd name="T23" fmla="*/ 499 h 1153"/>
                <a:gd name="T24" fmla="*/ 1207 w 1404"/>
                <a:gd name="T25" fmla="*/ 451 h 1153"/>
                <a:gd name="T26" fmla="*/ 1289 w 1404"/>
                <a:gd name="T27" fmla="*/ 398 h 1153"/>
                <a:gd name="T28" fmla="*/ 1344 w 1404"/>
                <a:gd name="T29" fmla="*/ 356 h 1153"/>
                <a:gd name="T30" fmla="*/ 1381 w 1404"/>
                <a:gd name="T31" fmla="*/ 310 h 1153"/>
                <a:gd name="T32" fmla="*/ 1403 w 1404"/>
                <a:gd name="T33" fmla="*/ 249 h 1153"/>
                <a:gd name="T34" fmla="*/ 1401 w 1404"/>
                <a:gd name="T35" fmla="*/ 185 h 1153"/>
                <a:gd name="T36" fmla="*/ 1386 w 1404"/>
                <a:gd name="T37" fmla="*/ 136 h 1153"/>
                <a:gd name="T38" fmla="*/ 1370 w 1404"/>
                <a:gd name="T39" fmla="*/ 90 h 1153"/>
                <a:gd name="T40" fmla="*/ 1335 w 1404"/>
                <a:gd name="T41" fmla="*/ 55 h 1153"/>
                <a:gd name="T42" fmla="*/ 1280 w 1404"/>
                <a:gd name="T43" fmla="*/ 18 h 1153"/>
                <a:gd name="T44" fmla="*/ 1214 w 1404"/>
                <a:gd name="T45" fmla="*/ 0 h 1153"/>
                <a:gd name="T46" fmla="*/ 1172 w 1404"/>
                <a:gd name="T47" fmla="*/ 4 h 1153"/>
                <a:gd name="T48" fmla="*/ 1111 w 1404"/>
                <a:gd name="T49" fmla="*/ 7 h 1153"/>
                <a:gd name="T50" fmla="*/ 1053 w 1404"/>
                <a:gd name="T51" fmla="*/ 20 h 1153"/>
                <a:gd name="T52" fmla="*/ 989 w 1404"/>
                <a:gd name="T53" fmla="*/ 46 h 1153"/>
                <a:gd name="T54" fmla="*/ 939 w 1404"/>
                <a:gd name="T55" fmla="*/ 79 h 1153"/>
                <a:gd name="T56" fmla="*/ 899 w 1404"/>
                <a:gd name="T57" fmla="*/ 106 h 1153"/>
                <a:gd name="T58" fmla="*/ 878 w 1404"/>
                <a:gd name="T59" fmla="*/ 149 h 1153"/>
                <a:gd name="T60" fmla="*/ 897 w 1404"/>
                <a:gd name="T61" fmla="*/ 187 h 1153"/>
                <a:gd name="T62" fmla="*/ 939 w 1404"/>
                <a:gd name="T63" fmla="*/ 183 h 1153"/>
                <a:gd name="T64" fmla="*/ 987 w 1404"/>
                <a:gd name="T65" fmla="*/ 171 h 1153"/>
                <a:gd name="T66" fmla="*/ 1033 w 1404"/>
                <a:gd name="T67" fmla="*/ 158 h 1153"/>
                <a:gd name="T68" fmla="*/ 1069 w 1404"/>
                <a:gd name="T69" fmla="*/ 150 h 1153"/>
                <a:gd name="T70" fmla="*/ 1111 w 1404"/>
                <a:gd name="T71" fmla="*/ 150 h 1153"/>
                <a:gd name="T72" fmla="*/ 1154 w 1404"/>
                <a:gd name="T73" fmla="*/ 163 h 1153"/>
                <a:gd name="T74" fmla="*/ 1183 w 1404"/>
                <a:gd name="T75" fmla="*/ 204 h 1153"/>
                <a:gd name="T76" fmla="*/ 1179 w 1404"/>
                <a:gd name="T77" fmla="*/ 248 h 1153"/>
                <a:gd name="T78" fmla="*/ 1157 w 1404"/>
                <a:gd name="T79" fmla="*/ 286 h 1153"/>
                <a:gd name="T80" fmla="*/ 1121 w 1404"/>
                <a:gd name="T81" fmla="*/ 323 h 1153"/>
                <a:gd name="T82" fmla="*/ 1047 w 1404"/>
                <a:gd name="T83" fmla="*/ 361 h 1153"/>
                <a:gd name="T84" fmla="*/ 908 w 1404"/>
                <a:gd name="T85" fmla="*/ 415 h 1153"/>
                <a:gd name="T86" fmla="*/ 194 w 1404"/>
                <a:gd name="T87" fmla="*/ 675 h 1153"/>
                <a:gd name="T88" fmla="*/ 123 w 1404"/>
                <a:gd name="T89" fmla="*/ 715 h 1153"/>
                <a:gd name="T90" fmla="*/ 68 w 1404"/>
                <a:gd name="T91" fmla="*/ 763 h 1153"/>
                <a:gd name="T92" fmla="*/ 29 w 1404"/>
                <a:gd name="T93" fmla="*/ 809 h 1153"/>
                <a:gd name="T94" fmla="*/ 6 w 1404"/>
                <a:gd name="T95" fmla="*/ 858 h 1153"/>
                <a:gd name="T96" fmla="*/ 0 w 1404"/>
                <a:gd name="T97" fmla="*/ 912 h 1153"/>
                <a:gd name="T98" fmla="*/ 8 w 1404"/>
                <a:gd name="T99" fmla="*/ 952 h 1153"/>
                <a:gd name="T100" fmla="*/ 22 w 1404"/>
                <a:gd name="T101" fmla="*/ 992 h 1153"/>
                <a:gd name="T102" fmla="*/ 59 w 1404"/>
                <a:gd name="T103" fmla="*/ 1036 h 1153"/>
                <a:gd name="T104" fmla="*/ 127 w 1404"/>
                <a:gd name="T105" fmla="*/ 1095 h 1153"/>
                <a:gd name="T106" fmla="*/ 198 w 1404"/>
                <a:gd name="T107" fmla="*/ 1135 h 1153"/>
                <a:gd name="T108" fmla="*/ 273 w 1404"/>
                <a:gd name="T109" fmla="*/ 1152 h 1153"/>
                <a:gd name="T110" fmla="*/ 466 w 1404"/>
                <a:gd name="T111" fmla="*/ 1084 h 1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404" h="1153">
                  <a:moveTo>
                    <a:pt x="466" y="1084"/>
                  </a:moveTo>
                  <a:lnTo>
                    <a:pt x="370" y="1066"/>
                  </a:lnTo>
                  <a:lnTo>
                    <a:pt x="299" y="1035"/>
                  </a:lnTo>
                  <a:lnTo>
                    <a:pt x="257" y="1002"/>
                  </a:lnTo>
                  <a:lnTo>
                    <a:pt x="220" y="956"/>
                  </a:lnTo>
                  <a:lnTo>
                    <a:pt x="209" y="914"/>
                  </a:lnTo>
                  <a:lnTo>
                    <a:pt x="215" y="873"/>
                  </a:lnTo>
                  <a:lnTo>
                    <a:pt x="231" y="836"/>
                  </a:lnTo>
                  <a:lnTo>
                    <a:pt x="273" y="798"/>
                  </a:lnTo>
                  <a:lnTo>
                    <a:pt x="330" y="774"/>
                  </a:lnTo>
                  <a:lnTo>
                    <a:pt x="400" y="748"/>
                  </a:lnTo>
                  <a:lnTo>
                    <a:pt x="1110" y="499"/>
                  </a:lnTo>
                  <a:lnTo>
                    <a:pt x="1207" y="451"/>
                  </a:lnTo>
                  <a:lnTo>
                    <a:pt x="1289" y="398"/>
                  </a:lnTo>
                  <a:lnTo>
                    <a:pt x="1344" y="356"/>
                  </a:lnTo>
                  <a:lnTo>
                    <a:pt x="1381" y="310"/>
                  </a:lnTo>
                  <a:lnTo>
                    <a:pt x="1403" y="249"/>
                  </a:lnTo>
                  <a:lnTo>
                    <a:pt x="1401" y="185"/>
                  </a:lnTo>
                  <a:lnTo>
                    <a:pt x="1386" y="136"/>
                  </a:lnTo>
                  <a:lnTo>
                    <a:pt x="1370" y="90"/>
                  </a:lnTo>
                  <a:lnTo>
                    <a:pt x="1335" y="55"/>
                  </a:lnTo>
                  <a:lnTo>
                    <a:pt x="1280" y="18"/>
                  </a:lnTo>
                  <a:lnTo>
                    <a:pt x="1214" y="0"/>
                  </a:lnTo>
                  <a:lnTo>
                    <a:pt x="1172" y="4"/>
                  </a:lnTo>
                  <a:lnTo>
                    <a:pt x="1111" y="7"/>
                  </a:lnTo>
                  <a:lnTo>
                    <a:pt x="1053" y="20"/>
                  </a:lnTo>
                  <a:lnTo>
                    <a:pt x="989" y="46"/>
                  </a:lnTo>
                  <a:lnTo>
                    <a:pt x="939" y="79"/>
                  </a:lnTo>
                  <a:lnTo>
                    <a:pt x="899" y="106"/>
                  </a:lnTo>
                  <a:lnTo>
                    <a:pt x="878" y="149"/>
                  </a:lnTo>
                  <a:lnTo>
                    <a:pt x="897" y="187"/>
                  </a:lnTo>
                  <a:lnTo>
                    <a:pt x="939" y="183"/>
                  </a:lnTo>
                  <a:lnTo>
                    <a:pt x="987" y="171"/>
                  </a:lnTo>
                  <a:lnTo>
                    <a:pt x="1033" y="158"/>
                  </a:lnTo>
                  <a:lnTo>
                    <a:pt x="1069" y="150"/>
                  </a:lnTo>
                  <a:lnTo>
                    <a:pt x="1111" y="150"/>
                  </a:lnTo>
                  <a:lnTo>
                    <a:pt x="1154" y="163"/>
                  </a:lnTo>
                  <a:lnTo>
                    <a:pt x="1183" y="204"/>
                  </a:lnTo>
                  <a:lnTo>
                    <a:pt x="1179" y="248"/>
                  </a:lnTo>
                  <a:lnTo>
                    <a:pt x="1157" y="286"/>
                  </a:lnTo>
                  <a:lnTo>
                    <a:pt x="1121" y="323"/>
                  </a:lnTo>
                  <a:lnTo>
                    <a:pt x="1047" y="361"/>
                  </a:lnTo>
                  <a:lnTo>
                    <a:pt x="908" y="415"/>
                  </a:lnTo>
                  <a:lnTo>
                    <a:pt x="194" y="675"/>
                  </a:lnTo>
                  <a:lnTo>
                    <a:pt x="123" y="715"/>
                  </a:lnTo>
                  <a:lnTo>
                    <a:pt x="68" y="763"/>
                  </a:lnTo>
                  <a:lnTo>
                    <a:pt x="29" y="809"/>
                  </a:lnTo>
                  <a:lnTo>
                    <a:pt x="6" y="858"/>
                  </a:lnTo>
                  <a:lnTo>
                    <a:pt x="0" y="912"/>
                  </a:lnTo>
                  <a:lnTo>
                    <a:pt x="8" y="952"/>
                  </a:lnTo>
                  <a:lnTo>
                    <a:pt x="22" y="992"/>
                  </a:lnTo>
                  <a:lnTo>
                    <a:pt x="59" y="1036"/>
                  </a:lnTo>
                  <a:lnTo>
                    <a:pt x="127" y="1095"/>
                  </a:lnTo>
                  <a:lnTo>
                    <a:pt x="198" y="1135"/>
                  </a:lnTo>
                  <a:lnTo>
                    <a:pt x="273" y="1152"/>
                  </a:lnTo>
                  <a:lnTo>
                    <a:pt x="466" y="1084"/>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2" name="Freeform 12"/>
            <p:cNvSpPr>
              <a:spLocks/>
            </p:cNvSpPr>
            <p:nvPr/>
          </p:nvSpPr>
          <p:spPr bwMode="auto">
            <a:xfrm>
              <a:off x="2711" y="3280"/>
              <a:ext cx="368" cy="422"/>
            </a:xfrm>
            <a:custGeom>
              <a:avLst/>
              <a:gdLst>
                <a:gd name="T0" fmla="*/ 367 w 368"/>
                <a:gd name="T1" fmla="*/ 421 h 422"/>
                <a:gd name="T2" fmla="*/ 171 w 368"/>
                <a:gd name="T3" fmla="*/ 340 h 422"/>
                <a:gd name="T4" fmla="*/ 117 w 368"/>
                <a:gd name="T5" fmla="*/ 304 h 422"/>
                <a:gd name="T6" fmla="*/ 73 w 368"/>
                <a:gd name="T7" fmla="*/ 265 h 422"/>
                <a:gd name="T8" fmla="*/ 31 w 368"/>
                <a:gd name="T9" fmla="*/ 219 h 422"/>
                <a:gd name="T10" fmla="*/ 9 w 368"/>
                <a:gd name="T11" fmla="*/ 179 h 422"/>
                <a:gd name="T12" fmla="*/ 0 w 368"/>
                <a:gd name="T13" fmla="*/ 137 h 422"/>
                <a:gd name="T14" fmla="*/ 2 w 368"/>
                <a:gd name="T15" fmla="*/ 95 h 422"/>
                <a:gd name="T16" fmla="*/ 19 w 368"/>
                <a:gd name="T17" fmla="*/ 51 h 422"/>
                <a:gd name="T18" fmla="*/ 44 w 368"/>
                <a:gd name="T19" fmla="*/ 0 h 422"/>
                <a:gd name="T20" fmla="*/ 120 w 368"/>
                <a:gd name="T21" fmla="*/ 52 h 422"/>
                <a:gd name="T22" fmla="*/ 95 w 368"/>
                <a:gd name="T23" fmla="*/ 98 h 422"/>
                <a:gd name="T24" fmla="*/ 95 w 368"/>
                <a:gd name="T25" fmla="*/ 143 h 422"/>
                <a:gd name="T26" fmla="*/ 122 w 368"/>
                <a:gd name="T27" fmla="*/ 191 h 422"/>
                <a:gd name="T28" fmla="*/ 162 w 368"/>
                <a:gd name="T29" fmla="*/ 235 h 422"/>
                <a:gd name="T30" fmla="*/ 223 w 368"/>
                <a:gd name="T31" fmla="*/ 284 h 422"/>
                <a:gd name="T32" fmla="*/ 290 w 368"/>
                <a:gd name="T33" fmla="*/ 317 h 422"/>
                <a:gd name="T34" fmla="*/ 332 w 368"/>
                <a:gd name="T35" fmla="*/ 351 h 422"/>
                <a:gd name="T36" fmla="*/ 351 w 368"/>
                <a:gd name="T37" fmla="*/ 378 h 422"/>
                <a:gd name="T38" fmla="*/ 367 w 368"/>
                <a:gd name="T39" fmla="*/ 421 h 4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68" h="422">
                  <a:moveTo>
                    <a:pt x="367" y="421"/>
                  </a:moveTo>
                  <a:lnTo>
                    <a:pt x="171" y="340"/>
                  </a:lnTo>
                  <a:lnTo>
                    <a:pt x="117" y="304"/>
                  </a:lnTo>
                  <a:lnTo>
                    <a:pt x="73" y="265"/>
                  </a:lnTo>
                  <a:lnTo>
                    <a:pt x="31" y="219"/>
                  </a:lnTo>
                  <a:lnTo>
                    <a:pt x="9" y="179"/>
                  </a:lnTo>
                  <a:lnTo>
                    <a:pt x="0" y="137"/>
                  </a:lnTo>
                  <a:lnTo>
                    <a:pt x="2" y="95"/>
                  </a:lnTo>
                  <a:lnTo>
                    <a:pt x="19" y="51"/>
                  </a:lnTo>
                  <a:lnTo>
                    <a:pt x="44" y="0"/>
                  </a:lnTo>
                  <a:lnTo>
                    <a:pt x="120" y="52"/>
                  </a:lnTo>
                  <a:lnTo>
                    <a:pt x="95" y="98"/>
                  </a:lnTo>
                  <a:lnTo>
                    <a:pt x="95" y="143"/>
                  </a:lnTo>
                  <a:lnTo>
                    <a:pt x="122" y="191"/>
                  </a:lnTo>
                  <a:lnTo>
                    <a:pt x="162" y="235"/>
                  </a:lnTo>
                  <a:lnTo>
                    <a:pt x="223" y="284"/>
                  </a:lnTo>
                  <a:lnTo>
                    <a:pt x="290" y="317"/>
                  </a:lnTo>
                  <a:lnTo>
                    <a:pt x="332" y="351"/>
                  </a:lnTo>
                  <a:lnTo>
                    <a:pt x="351" y="378"/>
                  </a:lnTo>
                  <a:lnTo>
                    <a:pt x="367" y="421"/>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3" name="Freeform 13"/>
            <p:cNvSpPr>
              <a:spLocks/>
            </p:cNvSpPr>
            <p:nvPr/>
          </p:nvSpPr>
          <p:spPr bwMode="auto">
            <a:xfrm>
              <a:off x="2432" y="1792"/>
              <a:ext cx="989" cy="1439"/>
            </a:xfrm>
            <a:custGeom>
              <a:avLst/>
              <a:gdLst>
                <a:gd name="T0" fmla="*/ 525 w 989"/>
                <a:gd name="T1" fmla="*/ 1438 h 1439"/>
                <a:gd name="T2" fmla="*/ 582 w 989"/>
                <a:gd name="T3" fmla="*/ 1409 h 1439"/>
                <a:gd name="T4" fmla="*/ 647 w 989"/>
                <a:gd name="T5" fmla="*/ 1355 h 1439"/>
                <a:gd name="T6" fmla="*/ 670 w 989"/>
                <a:gd name="T7" fmla="*/ 1304 h 1439"/>
                <a:gd name="T8" fmla="*/ 686 w 989"/>
                <a:gd name="T9" fmla="*/ 1255 h 1439"/>
                <a:gd name="T10" fmla="*/ 677 w 989"/>
                <a:gd name="T11" fmla="*/ 1198 h 1439"/>
                <a:gd name="T12" fmla="*/ 637 w 989"/>
                <a:gd name="T13" fmla="*/ 1125 h 1439"/>
                <a:gd name="T14" fmla="*/ 609 w 989"/>
                <a:gd name="T15" fmla="*/ 1092 h 1439"/>
                <a:gd name="T16" fmla="*/ 569 w 989"/>
                <a:gd name="T17" fmla="*/ 1063 h 1439"/>
                <a:gd name="T18" fmla="*/ 259 w 989"/>
                <a:gd name="T19" fmla="*/ 905 h 1439"/>
                <a:gd name="T20" fmla="*/ 201 w 989"/>
                <a:gd name="T21" fmla="*/ 863 h 1439"/>
                <a:gd name="T22" fmla="*/ 177 w 989"/>
                <a:gd name="T23" fmla="*/ 843 h 1439"/>
                <a:gd name="T24" fmla="*/ 160 w 989"/>
                <a:gd name="T25" fmla="*/ 800 h 1439"/>
                <a:gd name="T26" fmla="*/ 171 w 989"/>
                <a:gd name="T27" fmla="*/ 766 h 1439"/>
                <a:gd name="T28" fmla="*/ 215 w 989"/>
                <a:gd name="T29" fmla="*/ 738 h 1439"/>
                <a:gd name="T30" fmla="*/ 294 w 989"/>
                <a:gd name="T31" fmla="*/ 709 h 1439"/>
                <a:gd name="T32" fmla="*/ 780 w 989"/>
                <a:gd name="T33" fmla="*/ 521 h 1439"/>
                <a:gd name="T34" fmla="*/ 856 w 989"/>
                <a:gd name="T35" fmla="*/ 471 h 1439"/>
                <a:gd name="T36" fmla="*/ 918 w 989"/>
                <a:gd name="T37" fmla="*/ 417 h 1439"/>
                <a:gd name="T38" fmla="*/ 953 w 989"/>
                <a:gd name="T39" fmla="*/ 379 h 1439"/>
                <a:gd name="T40" fmla="*/ 984 w 989"/>
                <a:gd name="T41" fmla="*/ 334 h 1439"/>
                <a:gd name="T42" fmla="*/ 988 w 989"/>
                <a:gd name="T43" fmla="*/ 274 h 1439"/>
                <a:gd name="T44" fmla="*/ 972 w 989"/>
                <a:gd name="T45" fmla="*/ 214 h 1439"/>
                <a:gd name="T46" fmla="*/ 953 w 989"/>
                <a:gd name="T47" fmla="*/ 167 h 1439"/>
                <a:gd name="T48" fmla="*/ 920 w 989"/>
                <a:gd name="T49" fmla="*/ 126 h 1439"/>
                <a:gd name="T50" fmla="*/ 875 w 989"/>
                <a:gd name="T51" fmla="*/ 85 h 1439"/>
                <a:gd name="T52" fmla="*/ 828 w 989"/>
                <a:gd name="T53" fmla="*/ 50 h 1439"/>
                <a:gd name="T54" fmla="*/ 803 w 989"/>
                <a:gd name="T55" fmla="*/ 29 h 1439"/>
                <a:gd name="T56" fmla="*/ 756 w 989"/>
                <a:gd name="T57" fmla="*/ 0 h 1439"/>
                <a:gd name="T58" fmla="*/ 588 w 989"/>
                <a:gd name="T59" fmla="*/ 61 h 1439"/>
                <a:gd name="T60" fmla="*/ 649 w 989"/>
                <a:gd name="T61" fmla="*/ 104 h 1439"/>
                <a:gd name="T62" fmla="*/ 694 w 989"/>
                <a:gd name="T63" fmla="*/ 145 h 1439"/>
                <a:gd name="T64" fmla="*/ 739 w 989"/>
                <a:gd name="T65" fmla="*/ 182 h 1439"/>
                <a:gd name="T66" fmla="*/ 780 w 989"/>
                <a:gd name="T67" fmla="*/ 223 h 1439"/>
                <a:gd name="T68" fmla="*/ 803 w 989"/>
                <a:gd name="T69" fmla="*/ 272 h 1439"/>
                <a:gd name="T70" fmla="*/ 787 w 989"/>
                <a:gd name="T71" fmla="*/ 323 h 1439"/>
                <a:gd name="T72" fmla="*/ 729 w 989"/>
                <a:gd name="T73" fmla="*/ 369 h 1439"/>
                <a:gd name="T74" fmla="*/ 639 w 989"/>
                <a:gd name="T75" fmla="*/ 413 h 1439"/>
                <a:gd name="T76" fmla="*/ 212 w 989"/>
                <a:gd name="T77" fmla="*/ 589 h 1439"/>
                <a:gd name="T78" fmla="*/ 160 w 989"/>
                <a:gd name="T79" fmla="*/ 608 h 1439"/>
                <a:gd name="T80" fmla="*/ 88 w 989"/>
                <a:gd name="T81" fmla="*/ 653 h 1439"/>
                <a:gd name="T82" fmla="*/ 43 w 989"/>
                <a:gd name="T83" fmla="*/ 698 h 1439"/>
                <a:gd name="T84" fmla="*/ 9 w 989"/>
                <a:gd name="T85" fmla="*/ 755 h 1439"/>
                <a:gd name="T86" fmla="*/ 0 w 989"/>
                <a:gd name="T87" fmla="*/ 820 h 1439"/>
                <a:gd name="T88" fmla="*/ 10 w 989"/>
                <a:gd name="T89" fmla="*/ 872 h 1439"/>
                <a:gd name="T90" fmla="*/ 40 w 989"/>
                <a:gd name="T91" fmla="*/ 914 h 1439"/>
                <a:gd name="T92" fmla="*/ 84 w 989"/>
                <a:gd name="T93" fmla="*/ 949 h 1439"/>
                <a:gd name="T94" fmla="*/ 159 w 989"/>
                <a:gd name="T95" fmla="*/ 999 h 1439"/>
                <a:gd name="T96" fmla="*/ 487 w 989"/>
                <a:gd name="T97" fmla="*/ 1164 h 1439"/>
                <a:gd name="T98" fmla="*/ 530 w 989"/>
                <a:gd name="T99" fmla="*/ 1197 h 1439"/>
                <a:gd name="T100" fmla="*/ 569 w 989"/>
                <a:gd name="T101" fmla="*/ 1236 h 1439"/>
                <a:gd name="T102" fmla="*/ 557 w 989"/>
                <a:gd name="T103" fmla="*/ 1292 h 1439"/>
                <a:gd name="T104" fmla="*/ 502 w 989"/>
                <a:gd name="T105" fmla="*/ 1354 h 1439"/>
                <a:gd name="T106" fmla="*/ 434 w 989"/>
                <a:gd name="T107" fmla="*/ 1394 h 1439"/>
                <a:gd name="T108" fmla="*/ 525 w 989"/>
                <a:gd name="T109" fmla="*/ 1438 h 143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989" h="1439">
                  <a:moveTo>
                    <a:pt x="525" y="1438"/>
                  </a:moveTo>
                  <a:lnTo>
                    <a:pt x="582" y="1409"/>
                  </a:lnTo>
                  <a:lnTo>
                    <a:pt x="647" y="1355"/>
                  </a:lnTo>
                  <a:lnTo>
                    <a:pt x="670" y="1304"/>
                  </a:lnTo>
                  <a:lnTo>
                    <a:pt x="686" y="1255"/>
                  </a:lnTo>
                  <a:lnTo>
                    <a:pt x="677" y="1198"/>
                  </a:lnTo>
                  <a:lnTo>
                    <a:pt x="637" y="1125"/>
                  </a:lnTo>
                  <a:lnTo>
                    <a:pt x="609" y="1092"/>
                  </a:lnTo>
                  <a:lnTo>
                    <a:pt x="569" y="1063"/>
                  </a:lnTo>
                  <a:lnTo>
                    <a:pt x="259" y="905"/>
                  </a:lnTo>
                  <a:lnTo>
                    <a:pt x="201" y="863"/>
                  </a:lnTo>
                  <a:lnTo>
                    <a:pt x="177" y="843"/>
                  </a:lnTo>
                  <a:lnTo>
                    <a:pt x="160" y="800"/>
                  </a:lnTo>
                  <a:lnTo>
                    <a:pt x="171" y="766"/>
                  </a:lnTo>
                  <a:lnTo>
                    <a:pt x="215" y="738"/>
                  </a:lnTo>
                  <a:lnTo>
                    <a:pt x="294" y="709"/>
                  </a:lnTo>
                  <a:lnTo>
                    <a:pt x="780" y="521"/>
                  </a:lnTo>
                  <a:lnTo>
                    <a:pt x="856" y="471"/>
                  </a:lnTo>
                  <a:lnTo>
                    <a:pt x="918" y="417"/>
                  </a:lnTo>
                  <a:lnTo>
                    <a:pt x="953" y="379"/>
                  </a:lnTo>
                  <a:lnTo>
                    <a:pt x="984" y="334"/>
                  </a:lnTo>
                  <a:lnTo>
                    <a:pt x="988" y="274"/>
                  </a:lnTo>
                  <a:lnTo>
                    <a:pt x="972" y="214"/>
                  </a:lnTo>
                  <a:lnTo>
                    <a:pt x="953" y="167"/>
                  </a:lnTo>
                  <a:lnTo>
                    <a:pt x="920" y="126"/>
                  </a:lnTo>
                  <a:lnTo>
                    <a:pt x="875" y="85"/>
                  </a:lnTo>
                  <a:lnTo>
                    <a:pt x="828" y="50"/>
                  </a:lnTo>
                  <a:lnTo>
                    <a:pt x="803" y="29"/>
                  </a:lnTo>
                  <a:lnTo>
                    <a:pt x="756" y="0"/>
                  </a:lnTo>
                  <a:lnTo>
                    <a:pt x="588" y="61"/>
                  </a:lnTo>
                  <a:lnTo>
                    <a:pt x="649" y="104"/>
                  </a:lnTo>
                  <a:lnTo>
                    <a:pt x="694" y="145"/>
                  </a:lnTo>
                  <a:lnTo>
                    <a:pt x="739" y="182"/>
                  </a:lnTo>
                  <a:lnTo>
                    <a:pt x="780" y="223"/>
                  </a:lnTo>
                  <a:lnTo>
                    <a:pt x="803" y="272"/>
                  </a:lnTo>
                  <a:lnTo>
                    <a:pt x="787" y="323"/>
                  </a:lnTo>
                  <a:lnTo>
                    <a:pt x="729" y="369"/>
                  </a:lnTo>
                  <a:lnTo>
                    <a:pt x="639" y="413"/>
                  </a:lnTo>
                  <a:lnTo>
                    <a:pt x="212" y="589"/>
                  </a:lnTo>
                  <a:lnTo>
                    <a:pt x="160" y="608"/>
                  </a:lnTo>
                  <a:lnTo>
                    <a:pt x="88" y="653"/>
                  </a:lnTo>
                  <a:lnTo>
                    <a:pt x="43" y="698"/>
                  </a:lnTo>
                  <a:lnTo>
                    <a:pt x="9" y="755"/>
                  </a:lnTo>
                  <a:lnTo>
                    <a:pt x="0" y="820"/>
                  </a:lnTo>
                  <a:lnTo>
                    <a:pt x="10" y="872"/>
                  </a:lnTo>
                  <a:lnTo>
                    <a:pt x="40" y="914"/>
                  </a:lnTo>
                  <a:lnTo>
                    <a:pt x="84" y="949"/>
                  </a:lnTo>
                  <a:lnTo>
                    <a:pt x="159" y="999"/>
                  </a:lnTo>
                  <a:lnTo>
                    <a:pt x="487" y="1164"/>
                  </a:lnTo>
                  <a:lnTo>
                    <a:pt x="530" y="1197"/>
                  </a:lnTo>
                  <a:lnTo>
                    <a:pt x="569" y="1236"/>
                  </a:lnTo>
                  <a:lnTo>
                    <a:pt x="557" y="1292"/>
                  </a:lnTo>
                  <a:lnTo>
                    <a:pt x="502" y="1354"/>
                  </a:lnTo>
                  <a:lnTo>
                    <a:pt x="434" y="1394"/>
                  </a:lnTo>
                  <a:lnTo>
                    <a:pt x="525" y="143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4" name="Freeform 14"/>
            <p:cNvSpPr>
              <a:spLocks/>
            </p:cNvSpPr>
            <p:nvPr/>
          </p:nvSpPr>
          <p:spPr bwMode="auto">
            <a:xfrm>
              <a:off x="2100" y="1162"/>
              <a:ext cx="669" cy="582"/>
            </a:xfrm>
            <a:custGeom>
              <a:avLst/>
              <a:gdLst>
                <a:gd name="T0" fmla="*/ 668 w 669"/>
                <a:gd name="T1" fmla="*/ 553 h 582"/>
                <a:gd name="T2" fmla="*/ 668 w 669"/>
                <a:gd name="T3" fmla="*/ 450 h 582"/>
                <a:gd name="T4" fmla="*/ 562 w 669"/>
                <a:gd name="T5" fmla="*/ 435 h 582"/>
                <a:gd name="T6" fmla="*/ 448 w 669"/>
                <a:gd name="T7" fmla="*/ 420 h 582"/>
                <a:gd name="T8" fmla="*/ 367 w 669"/>
                <a:gd name="T9" fmla="*/ 400 h 582"/>
                <a:gd name="T10" fmla="*/ 314 w 669"/>
                <a:gd name="T11" fmla="*/ 378 h 582"/>
                <a:gd name="T12" fmla="*/ 257 w 669"/>
                <a:gd name="T13" fmla="*/ 349 h 582"/>
                <a:gd name="T14" fmla="*/ 220 w 669"/>
                <a:gd name="T15" fmla="*/ 314 h 582"/>
                <a:gd name="T16" fmla="*/ 193 w 669"/>
                <a:gd name="T17" fmla="*/ 274 h 582"/>
                <a:gd name="T18" fmla="*/ 180 w 669"/>
                <a:gd name="T19" fmla="*/ 231 h 582"/>
                <a:gd name="T20" fmla="*/ 180 w 669"/>
                <a:gd name="T21" fmla="*/ 189 h 582"/>
                <a:gd name="T22" fmla="*/ 193 w 669"/>
                <a:gd name="T23" fmla="*/ 165 h 582"/>
                <a:gd name="T24" fmla="*/ 209 w 669"/>
                <a:gd name="T25" fmla="*/ 143 h 582"/>
                <a:gd name="T26" fmla="*/ 255 w 669"/>
                <a:gd name="T27" fmla="*/ 127 h 582"/>
                <a:gd name="T28" fmla="*/ 297 w 669"/>
                <a:gd name="T29" fmla="*/ 127 h 582"/>
                <a:gd name="T30" fmla="*/ 345 w 669"/>
                <a:gd name="T31" fmla="*/ 141 h 582"/>
                <a:gd name="T32" fmla="*/ 396 w 669"/>
                <a:gd name="T33" fmla="*/ 156 h 582"/>
                <a:gd name="T34" fmla="*/ 448 w 669"/>
                <a:gd name="T35" fmla="*/ 163 h 582"/>
                <a:gd name="T36" fmla="*/ 477 w 669"/>
                <a:gd name="T37" fmla="*/ 125 h 582"/>
                <a:gd name="T38" fmla="*/ 464 w 669"/>
                <a:gd name="T39" fmla="*/ 86 h 582"/>
                <a:gd name="T40" fmla="*/ 415 w 669"/>
                <a:gd name="T41" fmla="*/ 42 h 582"/>
                <a:gd name="T42" fmla="*/ 363 w 669"/>
                <a:gd name="T43" fmla="*/ 18 h 582"/>
                <a:gd name="T44" fmla="*/ 319 w 669"/>
                <a:gd name="T45" fmla="*/ 7 h 582"/>
                <a:gd name="T46" fmla="*/ 273 w 669"/>
                <a:gd name="T47" fmla="*/ 2 h 582"/>
                <a:gd name="T48" fmla="*/ 222 w 669"/>
                <a:gd name="T49" fmla="*/ 0 h 582"/>
                <a:gd name="T50" fmla="*/ 176 w 669"/>
                <a:gd name="T51" fmla="*/ 4 h 582"/>
                <a:gd name="T52" fmla="*/ 136 w 669"/>
                <a:gd name="T53" fmla="*/ 15 h 582"/>
                <a:gd name="T54" fmla="*/ 86 w 669"/>
                <a:gd name="T55" fmla="*/ 33 h 582"/>
                <a:gd name="T56" fmla="*/ 50 w 669"/>
                <a:gd name="T57" fmla="*/ 66 h 582"/>
                <a:gd name="T58" fmla="*/ 22 w 669"/>
                <a:gd name="T59" fmla="*/ 99 h 582"/>
                <a:gd name="T60" fmla="*/ 6 w 669"/>
                <a:gd name="T61" fmla="*/ 145 h 582"/>
                <a:gd name="T62" fmla="*/ 0 w 669"/>
                <a:gd name="T63" fmla="*/ 189 h 582"/>
                <a:gd name="T64" fmla="*/ 9 w 669"/>
                <a:gd name="T65" fmla="*/ 237 h 582"/>
                <a:gd name="T66" fmla="*/ 22 w 669"/>
                <a:gd name="T67" fmla="*/ 285 h 582"/>
                <a:gd name="T68" fmla="*/ 50 w 669"/>
                <a:gd name="T69" fmla="*/ 330 h 582"/>
                <a:gd name="T70" fmla="*/ 81 w 669"/>
                <a:gd name="T71" fmla="*/ 375 h 582"/>
                <a:gd name="T72" fmla="*/ 125 w 669"/>
                <a:gd name="T73" fmla="*/ 419 h 582"/>
                <a:gd name="T74" fmla="*/ 169 w 669"/>
                <a:gd name="T75" fmla="*/ 457 h 582"/>
                <a:gd name="T76" fmla="*/ 217 w 669"/>
                <a:gd name="T77" fmla="*/ 488 h 582"/>
                <a:gd name="T78" fmla="*/ 266 w 669"/>
                <a:gd name="T79" fmla="*/ 514 h 582"/>
                <a:gd name="T80" fmla="*/ 310 w 669"/>
                <a:gd name="T81" fmla="*/ 534 h 582"/>
                <a:gd name="T82" fmla="*/ 369 w 669"/>
                <a:gd name="T83" fmla="*/ 549 h 582"/>
                <a:gd name="T84" fmla="*/ 437 w 669"/>
                <a:gd name="T85" fmla="*/ 568 h 582"/>
                <a:gd name="T86" fmla="*/ 516 w 669"/>
                <a:gd name="T87" fmla="*/ 581 h 582"/>
                <a:gd name="T88" fmla="*/ 595 w 669"/>
                <a:gd name="T89" fmla="*/ 577 h 582"/>
                <a:gd name="T90" fmla="*/ 668 w 669"/>
                <a:gd name="T91" fmla="*/ 553 h 5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669" h="582">
                  <a:moveTo>
                    <a:pt x="668" y="553"/>
                  </a:moveTo>
                  <a:lnTo>
                    <a:pt x="668" y="450"/>
                  </a:lnTo>
                  <a:lnTo>
                    <a:pt x="562" y="435"/>
                  </a:lnTo>
                  <a:lnTo>
                    <a:pt x="448" y="420"/>
                  </a:lnTo>
                  <a:lnTo>
                    <a:pt x="367" y="400"/>
                  </a:lnTo>
                  <a:lnTo>
                    <a:pt x="314" y="378"/>
                  </a:lnTo>
                  <a:lnTo>
                    <a:pt x="257" y="349"/>
                  </a:lnTo>
                  <a:lnTo>
                    <a:pt x="220" y="314"/>
                  </a:lnTo>
                  <a:lnTo>
                    <a:pt x="193" y="274"/>
                  </a:lnTo>
                  <a:lnTo>
                    <a:pt x="180" y="231"/>
                  </a:lnTo>
                  <a:lnTo>
                    <a:pt x="180" y="189"/>
                  </a:lnTo>
                  <a:lnTo>
                    <a:pt x="193" y="165"/>
                  </a:lnTo>
                  <a:lnTo>
                    <a:pt x="209" y="143"/>
                  </a:lnTo>
                  <a:lnTo>
                    <a:pt x="255" y="127"/>
                  </a:lnTo>
                  <a:lnTo>
                    <a:pt x="297" y="127"/>
                  </a:lnTo>
                  <a:lnTo>
                    <a:pt x="345" y="141"/>
                  </a:lnTo>
                  <a:lnTo>
                    <a:pt x="396" y="156"/>
                  </a:lnTo>
                  <a:lnTo>
                    <a:pt x="448" y="163"/>
                  </a:lnTo>
                  <a:lnTo>
                    <a:pt x="477" y="125"/>
                  </a:lnTo>
                  <a:lnTo>
                    <a:pt x="464" y="86"/>
                  </a:lnTo>
                  <a:lnTo>
                    <a:pt x="415" y="42"/>
                  </a:lnTo>
                  <a:lnTo>
                    <a:pt x="363" y="18"/>
                  </a:lnTo>
                  <a:lnTo>
                    <a:pt x="319" y="7"/>
                  </a:lnTo>
                  <a:lnTo>
                    <a:pt x="273" y="2"/>
                  </a:lnTo>
                  <a:lnTo>
                    <a:pt x="222" y="0"/>
                  </a:lnTo>
                  <a:lnTo>
                    <a:pt x="176" y="4"/>
                  </a:lnTo>
                  <a:lnTo>
                    <a:pt x="136" y="15"/>
                  </a:lnTo>
                  <a:lnTo>
                    <a:pt x="86" y="33"/>
                  </a:lnTo>
                  <a:lnTo>
                    <a:pt x="50" y="66"/>
                  </a:lnTo>
                  <a:lnTo>
                    <a:pt x="22" y="99"/>
                  </a:lnTo>
                  <a:lnTo>
                    <a:pt x="6" y="145"/>
                  </a:lnTo>
                  <a:lnTo>
                    <a:pt x="0" y="189"/>
                  </a:lnTo>
                  <a:lnTo>
                    <a:pt x="9" y="237"/>
                  </a:lnTo>
                  <a:lnTo>
                    <a:pt x="22" y="285"/>
                  </a:lnTo>
                  <a:lnTo>
                    <a:pt x="50" y="330"/>
                  </a:lnTo>
                  <a:lnTo>
                    <a:pt x="81" y="375"/>
                  </a:lnTo>
                  <a:lnTo>
                    <a:pt x="125" y="419"/>
                  </a:lnTo>
                  <a:lnTo>
                    <a:pt x="169" y="457"/>
                  </a:lnTo>
                  <a:lnTo>
                    <a:pt x="217" y="488"/>
                  </a:lnTo>
                  <a:lnTo>
                    <a:pt x="266" y="514"/>
                  </a:lnTo>
                  <a:lnTo>
                    <a:pt x="310" y="534"/>
                  </a:lnTo>
                  <a:lnTo>
                    <a:pt x="369" y="549"/>
                  </a:lnTo>
                  <a:lnTo>
                    <a:pt x="437" y="568"/>
                  </a:lnTo>
                  <a:lnTo>
                    <a:pt x="516" y="581"/>
                  </a:lnTo>
                  <a:lnTo>
                    <a:pt x="595" y="577"/>
                  </a:lnTo>
                  <a:lnTo>
                    <a:pt x="668" y="553"/>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5" name="Freeform 15"/>
            <p:cNvSpPr>
              <a:spLocks/>
            </p:cNvSpPr>
            <p:nvPr/>
          </p:nvSpPr>
          <p:spPr bwMode="auto">
            <a:xfrm>
              <a:off x="1365" y="583"/>
              <a:ext cx="1413" cy="549"/>
            </a:xfrm>
            <a:custGeom>
              <a:avLst/>
              <a:gdLst>
                <a:gd name="T0" fmla="*/ 1412 w 1413"/>
                <a:gd name="T1" fmla="*/ 548 h 549"/>
                <a:gd name="T2" fmla="*/ 1316 w 1413"/>
                <a:gd name="T3" fmla="*/ 537 h 549"/>
                <a:gd name="T4" fmla="*/ 1237 w 1413"/>
                <a:gd name="T5" fmla="*/ 524 h 549"/>
                <a:gd name="T6" fmla="*/ 1179 w 1413"/>
                <a:gd name="T7" fmla="*/ 511 h 549"/>
                <a:gd name="T8" fmla="*/ 1118 w 1413"/>
                <a:gd name="T9" fmla="*/ 499 h 549"/>
                <a:gd name="T10" fmla="*/ 1060 w 1413"/>
                <a:gd name="T11" fmla="*/ 493 h 549"/>
                <a:gd name="T12" fmla="*/ 1000 w 1413"/>
                <a:gd name="T13" fmla="*/ 495 h 549"/>
                <a:gd name="T14" fmla="*/ 939 w 1413"/>
                <a:gd name="T15" fmla="*/ 499 h 549"/>
                <a:gd name="T16" fmla="*/ 894 w 1413"/>
                <a:gd name="T17" fmla="*/ 482 h 549"/>
                <a:gd name="T18" fmla="*/ 962 w 1413"/>
                <a:gd name="T19" fmla="*/ 440 h 549"/>
                <a:gd name="T20" fmla="*/ 1005 w 1413"/>
                <a:gd name="T21" fmla="*/ 411 h 549"/>
                <a:gd name="T22" fmla="*/ 1043 w 1413"/>
                <a:gd name="T23" fmla="*/ 381 h 549"/>
                <a:gd name="T24" fmla="*/ 1069 w 1413"/>
                <a:gd name="T25" fmla="*/ 348 h 549"/>
                <a:gd name="T26" fmla="*/ 962 w 1413"/>
                <a:gd name="T27" fmla="*/ 383 h 549"/>
                <a:gd name="T28" fmla="*/ 855 w 1413"/>
                <a:gd name="T29" fmla="*/ 418 h 549"/>
                <a:gd name="T30" fmla="*/ 783 w 1413"/>
                <a:gd name="T31" fmla="*/ 436 h 549"/>
                <a:gd name="T32" fmla="*/ 670 w 1413"/>
                <a:gd name="T33" fmla="*/ 449 h 549"/>
                <a:gd name="T34" fmla="*/ 597 w 1413"/>
                <a:gd name="T35" fmla="*/ 449 h 549"/>
                <a:gd name="T36" fmla="*/ 531 w 1413"/>
                <a:gd name="T37" fmla="*/ 444 h 549"/>
                <a:gd name="T38" fmla="*/ 486 w 1413"/>
                <a:gd name="T39" fmla="*/ 427 h 549"/>
                <a:gd name="T40" fmla="*/ 459 w 1413"/>
                <a:gd name="T41" fmla="*/ 407 h 549"/>
                <a:gd name="T42" fmla="*/ 527 w 1413"/>
                <a:gd name="T43" fmla="*/ 389 h 549"/>
                <a:gd name="T44" fmla="*/ 572 w 1413"/>
                <a:gd name="T45" fmla="*/ 365 h 549"/>
                <a:gd name="T46" fmla="*/ 599 w 1413"/>
                <a:gd name="T47" fmla="*/ 339 h 549"/>
                <a:gd name="T48" fmla="*/ 634 w 1413"/>
                <a:gd name="T49" fmla="*/ 308 h 549"/>
                <a:gd name="T50" fmla="*/ 544 w 1413"/>
                <a:gd name="T51" fmla="*/ 334 h 549"/>
                <a:gd name="T52" fmla="*/ 463 w 1413"/>
                <a:gd name="T53" fmla="*/ 348 h 549"/>
                <a:gd name="T54" fmla="*/ 378 w 1413"/>
                <a:gd name="T55" fmla="*/ 356 h 549"/>
                <a:gd name="T56" fmla="*/ 303 w 1413"/>
                <a:gd name="T57" fmla="*/ 352 h 549"/>
                <a:gd name="T58" fmla="*/ 254 w 1413"/>
                <a:gd name="T59" fmla="*/ 334 h 549"/>
                <a:gd name="T60" fmla="*/ 233 w 1413"/>
                <a:gd name="T61" fmla="*/ 312 h 549"/>
                <a:gd name="T62" fmla="*/ 281 w 1413"/>
                <a:gd name="T63" fmla="*/ 291 h 549"/>
                <a:gd name="T64" fmla="*/ 313 w 1413"/>
                <a:gd name="T65" fmla="*/ 269 h 549"/>
                <a:gd name="T66" fmla="*/ 341 w 1413"/>
                <a:gd name="T67" fmla="*/ 244 h 549"/>
                <a:gd name="T68" fmla="*/ 339 w 1413"/>
                <a:gd name="T69" fmla="*/ 229 h 549"/>
                <a:gd name="T70" fmla="*/ 262 w 1413"/>
                <a:gd name="T71" fmla="*/ 246 h 549"/>
                <a:gd name="T72" fmla="*/ 179 w 1413"/>
                <a:gd name="T73" fmla="*/ 255 h 549"/>
                <a:gd name="T74" fmla="*/ 109 w 1413"/>
                <a:gd name="T75" fmla="*/ 254 h 549"/>
                <a:gd name="T76" fmla="*/ 51 w 1413"/>
                <a:gd name="T77" fmla="*/ 244 h 549"/>
                <a:gd name="T78" fmla="*/ 19 w 1413"/>
                <a:gd name="T79" fmla="*/ 229 h 549"/>
                <a:gd name="T80" fmla="*/ 0 w 1413"/>
                <a:gd name="T81" fmla="*/ 205 h 549"/>
                <a:gd name="T82" fmla="*/ 120 w 1413"/>
                <a:gd name="T83" fmla="*/ 187 h 549"/>
                <a:gd name="T84" fmla="*/ 309 w 1413"/>
                <a:gd name="T85" fmla="*/ 156 h 549"/>
                <a:gd name="T86" fmla="*/ 544 w 1413"/>
                <a:gd name="T87" fmla="*/ 119 h 549"/>
                <a:gd name="T88" fmla="*/ 742 w 1413"/>
                <a:gd name="T89" fmla="*/ 71 h 549"/>
                <a:gd name="T90" fmla="*/ 926 w 1413"/>
                <a:gd name="T91" fmla="*/ 26 h 549"/>
                <a:gd name="T92" fmla="*/ 1020 w 1413"/>
                <a:gd name="T93" fmla="*/ 9 h 549"/>
                <a:gd name="T94" fmla="*/ 1098 w 1413"/>
                <a:gd name="T95" fmla="*/ 0 h 549"/>
                <a:gd name="T96" fmla="*/ 1165 w 1413"/>
                <a:gd name="T97" fmla="*/ 2 h 549"/>
                <a:gd name="T98" fmla="*/ 1211 w 1413"/>
                <a:gd name="T99" fmla="*/ 7 h 549"/>
                <a:gd name="T100" fmla="*/ 1254 w 1413"/>
                <a:gd name="T101" fmla="*/ 27 h 549"/>
                <a:gd name="T102" fmla="*/ 1288 w 1413"/>
                <a:gd name="T103" fmla="*/ 71 h 549"/>
                <a:gd name="T104" fmla="*/ 1301 w 1413"/>
                <a:gd name="T105" fmla="*/ 117 h 549"/>
                <a:gd name="T106" fmla="*/ 1316 w 1413"/>
                <a:gd name="T107" fmla="*/ 148 h 549"/>
                <a:gd name="T108" fmla="*/ 1344 w 1413"/>
                <a:gd name="T109" fmla="*/ 159 h 549"/>
                <a:gd name="T110" fmla="*/ 1384 w 1413"/>
                <a:gd name="T111" fmla="*/ 156 h 549"/>
                <a:gd name="T112" fmla="*/ 1412 w 1413"/>
                <a:gd name="T113" fmla="*/ 145 h 549"/>
                <a:gd name="T114" fmla="*/ 1412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1412" y="548"/>
                  </a:moveTo>
                  <a:lnTo>
                    <a:pt x="1316" y="537"/>
                  </a:lnTo>
                  <a:lnTo>
                    <a:pt x="1237" y="524"/>
                  </a:lnTo>
                  <a:lnTo>
                    <a:pt x="1179" y="511"/>
                  </a:lnTo>
                  <a:lnTo>
                    <a:pt x="1118" y="499"/>
                  </a:lnTo>
                  <a:lnTo>
                    <a:pt x="1060" y="493"/>
                  </a:lnTo>
                  <a:lnTo>
                    <a:pt x="1000" y="495"/>
                  </a:lnTo>
                  <a:lnTo>
                    <a:pt x="939" y="499"/>
                  </a:lnTo>
                  <a:lnTo>
                    <a:pt x="894" y="482"/>
                  </a:lnTo>
                  <a:lnTo>
                    <a:pt x="962" y="440"/>
                  </a:lnTo>
                  <a:lnTo>
                    <a:pt x="1005" y="411"/>
                  </a:lnTo>
                  <a:lnTo>
                    <a:pt x="1043" y="381"/>
                  </a:lnTo>
                  <a:lnTo>
                    <a:pt x="1069" y="348"/>
                  </a:lnTo>
                  <a:lnTo>
                    <a:pt x="962" y="383"/>
                  </a:lnTo>
                  <a:lnTo>
                    <a:pt x="855" y="418"/>
                  </a:lnTo>
                  <a:lnTo>
                    <a:pt x="783" y="436"/>
                  </a:lnTo>
                  <a:lnTo>
                    <a:pt x="670" y="449"/>
                  </a:lnTo>
                  <a:lnTo>
                    <a:pt x="597" y="449"/>
                  </a:lnTo>
                  <a:lnTo>
                    <a:pt x="531" y="444"/>
                  </a:lnTo>
                  <a:lnTo>
                    <a:pt x="486" y="427"/>
                  </a:lnTo>
                  <a:lnTo>
                    <a:pt x="459" y="407"/>
                  </a:lnTo>
                  <a:lnTo>
                    <a:pt x="527" y="389"/>
                  </a:lnTo>
                  <a:lnTo>
                    <a:pt x="572" y="365"/>
                  </a:lnTo>
                  <a:lnTo>
                    <a:pt x="599" y="339"/>
                  </a:lnTo>
                  <a:lnTo>
                    <a:pt x="634" y="308"/>
                  </a:lnTo>
                  <a:lnTo>
                    <a:pt x="544" y="334"/>
                  </a:lnTo>
                  <a:lnTo>
                    <a:pt x="463" y="348"/>
                  </a:lnTo>
                  <a:lnTo>
                    <a:pt x="378" y="356"/>
                  </a:lnTo>
                  <a:lnTo>
                    <a:pt x="303" y="352"/>
                  </a:lnTo>
                  <a:lnTo>
                    <a:pt x="254" y="334"/>
                  </a:lnTo>
                  <a:lnTo>
                    <a:pt x="233" y="312"/>
                  </a:lnTo>
                  <a:lnTo>
                    <a:pt x="281" y="291"/>
                  </a:lnTo>
                  <a:lnTo>
                    <a:pt x="313" y="269"/>
                  </a:lnTo>
                  <a:lnTo>
                    <a:pt x="341" y="244"/>
                  </a:lnTo>
                  <a:lnTo>
                    <a:pt x="339" y="229"/>
                  </a:lnTo>
                  <a:lnTo>
                    <a:pt x="262" y="246"/>
                  </a:lnTo>
                  <a:lnTo>
                    <a:pt x="179" y="255"/>
                  </a:lnTo>
                  <a:lnTo>
                    <a:pt x="109" y="254"/>
                  </a:lnTo>
                  <a:lnTo>
                    <a:pt x="51" y="244"/>
                  </a:lnTo>
                  <a:lnTo>
                    <a:pt x="19" y="229"/>
                  </a:lnTo>
                  <a:lnTo>
                    <a:pt x="0" y="205"/>
                  </a:lnTo>
                  <a:lnTo>
                    <a:pt x="120" y="187"/>
                  </a:lnTo>
                  <a:lnTo>
                    <a:pt x="309" y="156"/>
                  </a:lnTo>
                  <a:lnTo>
                    <a:pt x="544" y="119"/>
                  </a:lnTo>
                  <a:lnTo>
                    <a:pt x="742" y="71"/>
                  </a:lnTo>
                  <a:lnTo>
                    <a:pt x="926" y="26"/>
                  </a:lnTo>
                  <a:lnTo>
                    <a:pt x="1020" y="9"/>
                  </a:lnTo>
                  <a:lnTo>
                    <a:pt x="1098" y="0"/>
                  </a:lnTo>
                  <a:lnTo>
                    <a:pt x="1165" y="2"/>
                  </a:lnTo>
                  <a:lnTo>
                    <a:pt x="1211" y="7"/>
                  </a:lnTo>
                  <a:lnTo>
                    <a:pt x="1254" y="27"/>
                  </a:lnTo>
                  <a:lnTo>
                    <a:pt x="1288" y="71"/>
                  </a:lnTo>
                  <a:lnTo>
                    <a:pt x="1301" y="117"/>
                  </a:lnTo>
                  <a:lnTo>
                    <a:pt x="1316" y="148"/>
                  </a:lnTo>
                  <a:lnTo>
                    <a:pt x="1344" y="159"/>
                  </a:lnTo>
                  <a:lnTo>
                    <a:pt x="1384" y="156"/>
                  </a:lnTo>
                  <a:lnTo>
                    <a:pt x="1412" y="145"/>
                  </a:lnTo>
                  <a:lnTo>
                    <a:pt x="1412"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6" name="Oval 16"/>
            <p:cNvSpPr>
              <a:spLocks noChangeArrowheads="1"/>
            </p:cNvSpPr>
            <p:nvPr/>
          </p:nvSpPr>
          <p:spPr bwMode="auto">
            <a:xfrm>
              <a:off x="2785" y="355"/>
              <a:ext cx="187" cy="198"/>
            </a:xfrm>
            <a:prstGeom prst="ellipse">
              <a:avLst/>
            </a:prstGeom>
            <a:grpFill/>
            <a:ln>
              <a:noFill/>
            </a:ln>
            <a:effectLst/>
            <a:extLst>
              <a:ext uri="{91240B29-F687-4F45-9708-019B960494DF}">
                <a14:hiddenLine xmlns:a14="http://schemas.microsoft.com/office/drawing/2010/main" w="9525">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57" name="Freeform 17"/>
            <p:cNvSpPr>
              <a:spLocks/>
            </p:cNvSpPr>
            <p:nvPr/>
          </p:nvSpPr>
          <p:spPr bwMode="auto">
            <a:xfrm>
              <a:off x="2976" y="583"/>
              <a:ext cx="1413" cy="549"/>
            </a:xfrm>
            <a:custGeom>
              <a:avLst/>
              <a:gdLst>
                <a:gd name="T0" fmla="*/ 0 w 1413"/>
                <a:gd name="T1" fmla="*/ 548 h 549"/>
                <a:gd name="T2" fmla="*/ 96 w 1413"/>
                <a:gd name="T3" fmla="*/ 537 h 549"/>
                <a:gd name="T4" fmla="*/ 175 w 1413"/>
                <a:gd name="T5" fmla="*/ 524 h 549"/>
                <a:gd name="T6" fmla="*/ 233 w 1413"/>
                <a:gd name="T7" fmla="*/ 511 h 549"/>
                <a:gd name="T8" fmla="*/ 294 w 1413"/>
                <a:gd name="T9" fmla="*/ 499 h 549"/>
                <a:gd name="T10" fmla="*/ 352 w 1413"/>
                <a:gd name="T11" fmla="*/ 493 h 549"/>
                <a:gd name="T12" fmla="*/ 412 w 1413"/>
                <a:gd name="T13" fmla="*/ 495 h 549"/>
                <a:gd name="T14" fmla="*/ 473 w 1413"/>
                <a:gd name="T15" fmla="*/ 499 h 549"/>
                <a:gd name="T16" fmla="*/ 518 w 1413"/>
                <a:gd name="T17" fmla="*/ 482 h 549"/>
                <a:gd name="T18" fmla="*/ 450 w 1413"/>
                <a:gd name="T19" fmla="*/ 440 h 549"/>
                <a:gd name="T20" fmla="*/ 407 w 1413"/>
                <a:gd name="T21" fmla="*/ 411 h 549"/>
                <a:gd name="T22" fmla="*/ 369 w 1413"/>
                <a:gd name="T23" fmla="*/ 381 h 549"/>
                <a:gd name="T24" fmla="*/ 343 w 1413"/>
                <a:gd name="T25" fmla="*/ 348 h 549"/>
                <a:gd name="T26" fmla="*/ 450 w 1413"/>
                <a:gd name="T27" fmla="*/ 383 h 549"/>
                <a:gd name="T28" fmla="*/ 557 w 1413"/>
                <a:gd name="T29" fmla="*/ 418 h 549"/>
                <a:gd name="T30" fmla="*/ 629 w 1413"/>
                <a:gd name="T31" fmla="*/ 436 h 549"/>
                <a:gd name="T32" fmla="*/ 742 w 1413"/>
                <a:gd name="T33" fmla="*/ 449 h 549"/>
                <a:gd name="T34" fmla="*/ 815 w 1413"/>
                <a:gd name="T35" fmla="*/ 449 h 549"/>
                <a:gd name="T36" fmla="*/ 881 w 1413"/>
                <a:gd name="T37" fmla="*/ 444 h 549"/>
                <a:gd name="T38" fmla="*/ 926 w 1413"/>
                <a:gd name="T39" fmla="*/ 427 h 549"/>
                <a:gd name="T40" fmla="*/ 953 w 1413"/>
                <a:gd name="T41" fmla="*/ 407 h 549"/>
                <a:gd name="T42" fmla="*/ 885 w 1413"/>
                <a:gd name="T43" fmla="*/ 389 h 549"/>
                <a:gd name="T44" fmla="*/ 840 w 1413"/>
                <a:gd name="T45" fmla="*/ 365 h 549"/>
                <a:gd name="T46" fmla="*/ 809 w 1413"/>
                <a:gd name="T47" fmla="*/ 339 h 549"/>
                <a:gd name="T48" fmla="*/ 778 w 1413"/>
                <a:gd name="T49" fmla="*/ 308 h 549"/>
                <a:gd name="T50" fmla="*/ 868 w 1413"/>
                <a:gd name="T51" fmla="*/ 334 h 549"/>
                <a:gd name="T52" fmla="*/ 949 w 1413"/>
                <a:gd name="T53" fmla="*/ 348 h 549"/>
                <a:gd name="T54" fmla="*/ 1034 w 1413"/>
                <a:gd name="T55" fmla="*/ 356 h 549"/>
                <a:gd name="T56" fmla="*/ 1109 w 1413"/>
                <a:gd name="T57" fmla="*/ 352 h 549"/>
                <a:gd name="T58" fmla="*/ 1158 w 1413"/>
                <a:gd name="T59" fmla="*/ 334 h 549"/>
                <a:gd name="T60" fmla="*/ 1179 w 1413"/>
                <a:gd name="T61" fmla="*/ 312 h 549"/>
                <a:gd name="T62" fmla="*/ 1131 w 1413"/>
                <a:gd name="T63" fmla="*/ 291 h 549"/>
                <a:gd name="T64" fmla="*/ 1099 w 1413"/>
                <a:gd name="T65" fmla="*/ 269 h 549"/>
                <a:gd name="T66" fmla="*/ 1071 w 1413"/>
                <a:gd name="T67" fmla="*/ 244 h 549"/>
                <a:gd name="T68" fmla="*/ 1073 w 1413"/>
                <a:gd name="T69" fmla="*/ 229 h 549"/>
                <a:gd name="T70" fmla="*/ 1150 w 1413"/>
                <a:gd name="T71" fmla="*/ 246 h 549"/>
                <a:gd name="T72" fmla="*/ 1233 w 1413"/>
                <a:gd name="T73" fmla="*/ 255 h 549"/>
                <a:gd name="T74" fmla="*/ 1311 w 1413"/>
                <a:gd name="T75" fmla="*/ 253 h 549"/>
                <a:gd name="T76" fmla="*/ 1361 w 1413"/>
                <a:gd name="T77" fmla="*/ 244 h 549"/>
                <a:gd name="T78" fmla="*/ 1393 w 1413"/>
                <a:gd name="T79" fmla="*/ 229 h 549"/>
                <a:gd name="T80" fmla="*/ 1412 w 1413"/>
                <a:gd name="T81" fmla="*/ 205 h 549"/>
                <a:gd name="T82" fmla="*/ 1292 w 1413"/>
                <a:gd name="T83" fmla="*/ 187 h 549"/>
                <a:gd name="T84" fmla="*/ 1087 w 1413"/>
                <a:gd name="T85" fmla="*/ 158 h 549"/>
                <a:gd name="T86" fmla="*/ 868 w 1413"/>
                <a:gd name="T87" fmla="*/ 119 h 549"/>
                <a:gd name="T88" fmla="*/ 670 w 1413"/>
                <a:gd name="T89" fmla="*/ 71 h 549"/>
                <a:gd name="T90" fmla="*/ 486 w 1413"/>
                <a:gd name="T91" fmla="*/ 26 h 549"/>
                <a:gd name="T92" fmla="*/ 392 w 1413"/>
                <a:gd name="T93" fmla="*/ 9 h 549"/>
                <a:gd name="T94" fmla="*/ 314 w 1413"/>
                <a:gd name="T95" fmla="*/ 0 h 549"/>
                <a:gd name="T96" fmla="*/ 247 w 1413"/>
                <a:gd name="T97" fmla="*/ 2 h 549"/>
                <a:gd name="T98" fmla="*/ 201 w 1413"/>
                <a:gd name="T99" fmla="*/ 7 h 549"/>
                <a:gd name="T100" fmla="*/ 158 w 1413"/>
                <a:gd name="T101" fmla="*/ 27 h 549"/>
                <a:gd name="T102" fmla="*/ 124 w 1413"/>
                <a:gd name="T103" fmla="*/ 71 h 549"/>
                <a:gd name="T104" fmla="*/ 111 w 1413"/>
                <a:gd name="T105" fmla="*/ 117 h 549"/>
                <a:gd name="T106" fmla="*/ 96 w 1413"/>
                <a:gd name="T107" fmla="*/ 148 h 549"/>
                <a:gd name="T108" fmla="*/ 68 w 1413"/>
                <a:gd name="T109" fmla="*/ 159 h 549"/>
                <a:gd name="T110" fmla="*/ 28 w 1413"/>
                <a:gd name="T111" fmla="*/ 156 h 549"/>
                <a:gd name="T112" fmla="*/ 0 w 1413"/>
                <a:gd name="T113" fmla="*/ 145 h 549"/>
                <a:gd name="T114" fmla="*/ 0 w 1413"/>
                <a:gd name="T115" fmla="*/ 548 h 5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413" h="549">
                  <a:moveTo>
                    <a:pt x="0" y="548"/>
                  </a:moveTo>
                  <a:lnTo>
                    <a:pt x="96" y="537"/>
                  </a:lnTo>
                  <a:lnTo>
                    <a:pt x="175" y="524"/>
                  </a:lnTo>
                  <a:lnTo>
                    <a:pt x="233" y="511"/>
                  </a:lnTo>
                  <a:lnTo>
                    <a:pt x="294" y="499"/>
                  </a:lnTo>
                  <a:lnTo>
                    <a:pt x="352" y="493"/>
                  </a:lnTo>
                  <a:lnTo>
                    <a:pt x="412" y="495"/>
                  </a:lnTo>
                  <a:lnTo>
                    <a:pt x="473" y="499"/>
                  </a:lnTo>
                  <a:lnTo>
                    <a:pt x="518" y="482"/>
                  </a:lnTo>
                  <a:lnTo>
                    <a:pt x="450" y="440"/>
                  </a:lnTo>
                  <a:lnTo>
                    <a:pt x="407" y="411"/>
                  </a:lnTo>
                  <a:lnTo>
                    <a:pt x="369" y="381"/>
                  </a:lnTo>
                  <a:lnTo>
                    <a:pt x="343" y="348"/>
                  </a:lnTo>
                  <a:lnTo>
                    <a:pt x="450" y="383"/>
                  </a:lnTo>
                  <a:lnTo>
                    <a:pt x="557" y="418"/>
                  </a:lnTo>
                  <a:lnTo>
                    <a:pt x="629" y="436"/>
                  </a:lnTo>
                  <a:lnTo>
                    <a:pt x="742" y="449"/>
                  </a:lnTo>
                  <a:lnTo>
                    <a:pt x="815" y="449"/>
                  </a:lnTo>
                  <a:lnTo>
                    <a:pt x="881" y="444"/>
                  </a:lnTo>
                  <a:lnTo>
                    <a:pt x="926" y="427"/>
                  </a:lnTo>
                  <a:lnTo>
                    <a:pt x="953" y="407"/>
                  </a:lnTo>
                  <a:lnTo>
                    <a:pt x="885" y="389"/>
                  </a:lnTo>
                  <a:lnTo>
                    <a:pt x="840" y="365"/>
                  </a:lnTo>
                  <a:lnTo>
                    <a:pt x="809" y="339"/>
                  </a:lnTo>
                  <a:lnTo>
                    <a:pt x="778" y="308"/>
                  </a:lnTo>
                  <a:lnTo>
                    <a:pt x="868" y="334"/>
                  </a:lnTo>
                  <a:lnTo>
                    <a:pt x="949" y="348"/>
                  </a:lnTo>
                  <a:lnTo>
                    <a:pt x="1034" y="356"/>
                  </a:lnTo>
                  <a:lnTo>
                    <a:pt x="1109" y="352"/>
                  </a:lnTo>
                  <a:lnTo>
                    <a:pt x="1158" y="334"/>
                  </a:lnTo>
                  <a:lnTo>
                    <a:pt x="1179" y="312"/>
                  </a:lnTo>
                  <a:lnTo>
                    <a:pt x="1131" y="291"/>
                  </a:lnTo>
                  <a:lnTo>
                    <a:pt x="1099" y="269"/>
                  </a:lnTo>
                  <a:lnTo>
                    <a:pt x="1071" y="244"/>
                  </a:lnTo>
                  <a:lnTo>
                    <a:pt x="1073" y="229"/>
                  </a:lnTo>
                  <a:lnTo>
                    <a:pt x="1150" y="246"/>
                  </a:lnTo>
                  <a:lnTo>
                    <a:pt x="1233" y="255"/>
                  </a:lnTo>
                  <a:lnTo>
                    <a:pt x="1311" y="253"/>
                  </a:lnTo>
                  <a:lnTo>
                    <a:pt x="1361" y="244"/>
                  </a:lnTo>
                  <a:lnTo>
                    <a:pt x="1393" y="229"/>
                  </a:lnTo>
                  <a:lnTo>
                    <a:pt x="1412" y="205"/>
                  </a:lnTo>
                  <a:lnTo>
                    <a:pt x="1292" y="187"/>
                  </a:lnTo>
                  <a:lnTo>
                    <a:pt x="1087" y="158"/>
                  </a:lnTo>
                  <a:lnTo>
                    <a:pt x="868" y="119"/>
                  </a:lnTo>
                  <a:lnTo>
                    <a:pt x="670" y="71"/>
                  </a:lnTo>
                  <a:lnTo>
                    <a:pt x="486" y="26"/>
                  </a:lnTo>
                  <a:lnTo>
                    <a:pt x="392" y="9"/>
                  </a:lnTo>
                  <a:lnTo>
                    <a:pt x="314" y="0"/>
                  </a:lnTo>
                  <a:lnTo>
                    <a:pt x="247" y="2"/>
                  </a:lnTo>
                  <a:lnTo>
                    <a:pt x="201" y="7"/>
                  </a:lnTo>
                  <a:lnTo>
                    <a:pt x="158" y="27"/>
                  </a:lnTo>
                  <a:lnTo>
                    <a:pt x="124" y="71"/>
                  </a:lnTo>
                  <a:lnTo>
                    <a:pt x="111" y="117"/>
                  </a:lnTo>
                  <a:lnTo>
                    <a:pt x="96" y="148"/>
                  </a:lnTo>
                  <a:lnTo>
                    <a:pt x="68" y="159"/>
                  </a:lnTo>
                  <a:lnTo>
                    <a:pt x="28" y="156"/>
                  </a:lnTo>
                  <a:lnTo>
                    <a:pt x="0" y="145"/>
                  </a:lnTo>
                  <a:lnTo>
                    <a:pt x="0" y="548"/>
                  </a:lnTo>
                </a:path>
              </a:pathLst>
            </a:custGeom>
            <a:grpFill/>
            <a:ln>
              <a:noFill/>
            </a:ln>
            <a:effectLst/>
            <a:extLst>
              <a:ext uri="{91240B29-F687-4F45-9708-019B960494DF}">
                <a14:hiddenLine xmlns:a14="http://schemas.microsoft.com/office/drawing/2010/main" w="9525" cap="rnd">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
        <p:nvSpPr>
          <p:cNvPr id="13" name="Text Placeholder 12"/>
          <p:cNvSpPr>
            <a:spLocks noGrp="1"/>
          </p:cNvSpPr>
          <p:nvPr>
            <p:ph type="body" idx="1"/>
          </p:nvPr>
        </p:nvSpPr>
        <p:spPr>
          <a:xfrm>
            <a:off x="609600" y="1600200"/>
            <a:ext cx="10972800" cy="4709160"/>
          </a:xfrm>
          <a:prstGeom prst="rect">
            <a:avLst/>
          </a:prstGeom>
        </p:spPr>
        <p:txBody>
          <a:bodyPr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itle Placeholder 21"/>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rot lat="0" lon="0" rev="16800000"/>
              </a:lightRig>
            </a:scene3d>
            <a:sp3d prstMaterial="softEdge">
              <a:bevelT w="38100" h="38100"/>
            </a:sp3d>
          </a:bodyPr>
          <a:lstStyle/>
          <a:p>
            <a:r>
              <a:rPr kumimoji="0" lang="en-US"/>
              <a:t>Click to edit Master title style</a:t>
            </a:r>
          </a:p>
        </p:txBody>
      </p:sp>
    </p:spTree>
    <p:extLst>
      <p:ext uri="{BB962C8B-B14F-4D97-AF65-F5344CB8AC3E}">
        <p14:creationId xmlns:p14="http://schemas.microsoft.com/office/powerpoint/2010/main" val="1165621288"/>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hf sldNum="0" hdr="0" ftr="0" dt="0"/>
  <p:txStyles>
    <p:titleStyle>
      <a:lvl1pPr algn="ctr" rtl="0" eaLnBrk="1" latinLnBrk="0" hangingPunct="1">
        <a:spcBef>
          <a:spcPct val="0"/>
        </a:spcBef>
        <a:buNone/>
        <a:defRPr kumimoji="0" sz="4100" b="1" kern="1200" cap="none" baseline="0">
          <a:ln w="6350">
            <a:noFill/>
          </a:ln>
          <a:solidFill>
            <a:schemeClr val="accent2"/>
          </a:solidFill>
          <a:effectLst>
            <a:outerShdw blurRad="114300" dist="101600" dir="2700000" algn="tl" rotWithShape="0">
              <a:srgbClr val="000000">
                <a:alpha val="40000"/>
              </a:srgbClr>
            </a:outerShdw>
          </a:effectLst>
          <a:latin typeface="+mj-lt"/>
          <a:ea typeface="+mj-ea"/>
          <a:cs typeface="+mj-cs"/>
        </a:defRPr>
      </a:lvl1pPr>
    </p:titleStyle>
    <p:bodyStyle>
      <a:lvl1pPr marL="548640" indent="-411480" algn="l" rtl="0" eaLnBrk="1" latinLnBrk="0" hangingPunct="1">
        <a:spcBef>
          <a:spcPct val="20000"/>
        </a:spcBef>
        <a:buClr>
          <a:schemeClr val="bg2"/>
        </a:buClr>
        <a:buSzPct val="65000"/>
        <a:buFont typeface="Wingdings 2"/>
        <a:buChar char=""/>
        <a:defRPr kumimoji="0" sz="2800" kern="1200">
          <a:solidFill>
            <a:schemeClr val="tx1"/>
          </a:solidFill>
          <a:latin typeface="+mn-lt"/>
          <a:ea typeface="+mn-ea"/>
          <a:cs typeface="+mn-cs"/>
        </a:defRPr>
      </a:lvl1pPr>
      <a:lvl2pPr marL="868680" indent="-283464" algn="l" rtl="0" eaLnBrk="1" latinLnBrk="0" hangingPunct="1">
        <a:spcBef>
          <a:spcPct val="20000"/>
        </a:spcBef>
        <a:buClr>
          <a:schemeClr val="bg2"/>
        </a:buClr>
        <a:buSzPct val="80000"/>
        <a:buFont typeface="Wingdings 2"/>
        <a:buChar char=""/>
        <a:defRPr kumimoji="0" sz="2400" kern="1200">
          <a:solidFill>
            <a:schemeClr val="tx1"/>
          </a:solidFill>
          <a:latin typeface="+mn-lt"/>
          <a:ea typeface="+mn-ea"/>
          <a:cs typeface="+mn-cs"/>
        </a:defRPr>
      </a:lvl2pPr>
      <a:lvl3pPr marL="1133856" indent="-228600" algn="l" rtl="0" eaLnBrk="1" latinLnBrk="0" hangingPunct="1">
        <a:spcBef>
          <a:spcPct val="20000"/>
        </a:spcBef>
        <a:buClr>
          <a:schemeClr val="bg2"/>
        </a:buClr>
        <a:buSzPct val="95000"/>
        <a:buFont typeface="Wingdings"/>
        <a:buChar char=""/>
        <a:defRPr kumimoji="0" sz="2200" kern="1200">
          <a:solidFill>
            <a:schemeClr val="tx1"/>
          </a:solidFill>
          <a:latin typeface="+mn-lt"/>
          <a:ea typeface="+mn-ea"/>
          <a:cs typeface="+mn-cs"/>
        </a:defRPr>
      </a:lvl3pPr>
      <a:lvl4pPr marL="1353312" indent="-182880" algn="l" rtl="0" eaLnBrk="1" latinLnBrk="0" hangingPunct="1">
        <a:spcBef>
          <a:spcPct val="20000"/>
        </a:spcBef>
        <a:buClr>
          <a:schemeClr val="bg2"/>
        </a:buClr>
        <a:buSzPct val="100000"/>
        <a:buFont typeface="Wingdings 3"/>
        <a:buChar char=""/>
        <a:defRPr kumimoji="0" sz="2000" kern="1200">
          <a:solidFill>
            <a:schemeClr val="tx1"/>
          </a:solidFill>
          <a:latin typeface="+mn-lt"/>
          <a:ea typeface="+mn-ea"/>
          <a:cs typeface="+mn-cs"/>
        </a:defRPr>
      </a:lvl4pPr>
      <a:lvl5pPr marL="1545336" indent="-182880" algn="l" rtl="0" eaLnBrk="1" latinLnBrk="0" hangingPunct="1">
        <a:spcBef>
          <a:spcPct val="20000"/>
        </a:spcBef>
        <a:buClr>
          <a:schemeClr val="bg2"/>
        </a:buClr>
        <a:buFont typeface="Wingdings 2"/>
        <a:buChar char=""/>
        <a:defRPr kumimoji="0" sz="2000" kern="1200">
          <a:solidFill>
            <a:schemeClr val="tx1"/>
          </a:solidFill>
          <a:latin typeface="+mn-lt"/>
          <a:ea typeface="+mn-ea"/>
          <a:cs typeface="+mn-cs"/>
        </a:defRPr>
      </a:lvl5pPr>
      <a:lvl6pPr marL="1764792" indent="-182880" algn="l" rtl="0" eaLnBrk="1" latinLnBrk="0" hangingPunct="1">
        <a:spcBef>
          <a:spcPct val="20000"/>
        </a:spcBef>
        <a:buClr>
          <a:schemeClr val="bg2"/>
        </a:buClr>
        <a:buFont typeface="Wingdings 3"/>
        <a:buChar char=""/>
        <a:defRPr kumimoji="0" sz="1800" kern="1200">
          <a:solidFill>
            <a:schemeClr val="tx1"/>
          </a:solidFill>
          <a:latin typeface="+mn-lt"/>
          <a:ea typeface="+mn-ea"/>
          <a:cs typeface="+mn-cs"/>
        </a:defRPr>
      </a:lvl6pPr>
      <a:lvl7pPr marL="1965960"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7pPr>
      <a:lvl8pPr marL="2167128" indent="-182880" algn="l" rtl="0" eaLnBrk="1" latinLnBrk="0" hangingPunct="1">
        <a:spcBef>
          <a:spcPct val="20000"/>
        </a:spcBef>
        <a:buClr>
          <a:schemeClr val="bg2"/>
        </a:buClr>
        <a:buFont typeface="Wingdings 2"/>
        <a:buChar char=""/>
        <a:defRPr kumimoji="0" sz="1800" kern="1200">
          <a:solidFill>
            <a:schemeClr val="tx1"/>
          </a:solidFill>
          <a:latin typeface="+mn-lt"/>
          <a:ea typeface="+mn-ea"/>
          <a:cs typeface="+mn-cs"/>
        </a:defRPr>
      </a:lvl8pPr>
      <a:lvl9pPr marL="2368296" indent="-182880" algn="l" rtl="0" eaLnBrk="1" latinLnBrk="0" hangingPunct="1">
        <a:spcBef>
          <a:spcPct val="20000"/>
        </a:spcBef>
        <a:buClr>
          <a:schemeClr val="bg2"/>
        </a:buClr>
        <a:buFont typeface="Wingdings 2"/>
        <a:buChar char=""/>
        <a:defRPr kumimoji="0" sz="18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168">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562707" y="4721290"/>
            <a:ext cx="11184534" cy="1194317"/>
          </a:xfrm>
        </p:spPr>
        <p:txBody>
          <a:bodyPr/>
          <a:lstStyle/>
          <a:p>
            <a:pPr algn="r"/>
            <a:r>
              <a:rPr lang="en-US" dirty="0"/>
              <a:t>PRESENTED BY GROUP 2</a:t>
            </a:r>
          </a:p>
        </p:txBody>
      </p:sp>
      <p:sp>
        <p:nvSpPr>
          <p:cNvPr id="2" name="Title 1"/>
          <p:cNvSpPr>
            <a:spLocks noGrp="1"/>
          </p:cNvSpPr>
          <p:nvPr>
            <p:ph type="ctrTitle"/>
          </p:nvPr>
        </p:nvSpPr>
        <p:spPr>
          <a:xfrm>
            <a:off x="562707" y="288338"/>
            <a:ext cx="10972800" cy="3658509"/>
          </a:xfrm>
        </p:spPr>
        <p:txBody>
          <a:bodyPr>
            <a:noAutofit/>
          </a:bodyPr>
          <a:lstStyle/>
          <a:p>
            <a:r>
              <a:rPr lang="en-US" sz="7200" dirty="0">
                <a:solidFill>
                  <a:schemeClr val="tx2">
                    <a:lumMod val="10000"/>
                  </a:schemeClr>
                </a:solidFill>
                <a:latin typeface="ADLaM Display" panose="020F0502020204030204" pitchFamily="2" charset="0"/>
                <a:ea typeface="ADLaM Display" panose="020F0502020204030204" pitchFamily="2" charset="0"/>
                <a:cs typeface="ADLaM Display" panose="020F0502020204030204" pitchFamily="2" charset="0"/>
              </a:rPr>
              <a:t>HEALTHCARE ANALYTICS PRESENTATION</a:t>
            </a:r>
          </a:p>
        </p:txBody>
      </p:sp>
    </p:spTree>
    <p:extLst>
      <p:ext uri="{BB962C8B-B14F-4D97-AF65-F5344CB8AC3E}">
        <p14:creationId xmlns:p14="http://schemas.microsoft.com/office/powerpoint/2010/main" val="12976457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Content Placeholder 13"/>
          <p:cNvSpPr>
            <a:spLocks noGrp="1"/>
          </p:cNvSpPr>
          <p:nvPr>
            <p:ph idx="1"/>
          </p:nvPr>
        </p:nvSpPr>
        <p:spPr>
          <a:xfrm>
            <a:off x="609600" y="1763486"/>
            <a:ext cx="10972800" cy="4545874"/>
          </a:xfrm>
        </p:spPr>
        <p:txBody>
          <a:bodyPr>
            <a:normAutofit/>
          </a:bodyPr>
          <a:lstStyle/>
          <a:p>
            <a:pPr marL="137160" lvl="0" indent="0">
              <a:buNone/>
            </a:pPr>
            <a:r>
              <a:rPr lang="en-US" sz="3200" b="1" dirty="0"/>
              <a:t>ANIKET DEVRUKHKAR</a:t>
            </a:r>
          </a:p>
          <a:p>
            <a:pPr marL="137160" lvl="0" indent="0">
              <a:buNone/>
            </a:pPr>
            <a:r>
              <a:rPr lang="en-US" sz="3200" b="1" dirty="0"/>
              <a:t>OSAMA AFTAB</a:t>
            </a:r>
          </a:p>
          <a:p>
            <a:pPr marL="137160" lvl="0" indent="0">
              <a:buNone/>
            </a:pPr>
            <a:r>
              <a:rPr lang="en-US" sz="3200" b="1" dirty="0"/>
              <a:t>NAZNEEN SIDDIQUA</a:t>
            </a:r>
          </a:p>
          <a:p>
            <a:pPr marL="137160" lvl="0" indent="0">
              <a:buNone/>
            </a:pPr>
            <a:r>
              <a:rPr lang="en-US" sz="3200" b="1" dirty="0"/>
              <a:t>ANILKUMAR DAGADA</a:t>
            </a:r>
          </a:p>
          <a:p>
            <a:pPr marL="137160" lvl="0" indent="0">
              <a:buNone/>
            </a:pPr>
            <a:r>
              <a:rPr lang="en-US" sz="3200" b="1" dirty="0"/>
              <a:t>PAVITHRA M V</a:t>
            </a:r>
          </a:p>
          <a:p>
            <a:pPr marL="137160" lvl="0" indent="0">
              <a:buNone/>
            </a:pPr>
            <a:r>
              <a:rPr lang="en-US" sz="3200" b="1" dirty="0"/>
              <a:t>SHANUF CHOUGULE</a:t>
            </a:r>
          </a:p>
        </p:txBody>
      </p:sp>
      <p:sp>
        <p:nvSpPr>
          <p:cNvPr id="13" name="Title 12"/>
          <p:cNvSpPr>
            <a:spLocks noGrp="1"/>
          </p:cNvSpPr>
          <p:nvPr>
            <p:ph type="title"/>
          </p:nvPr>
        </p:nvSpPr>
        <p:spPr/>
        <p:txBody>
          <a:bodyPr>
            <a:normAutofit/>
          </a:bodyPr>
          <a:lstStyle/>
          <a:p>
            <a:r>
              <a:rPr lang="en-US" sz="4800" dirty="0">
                <a:solidFill>
                  <a:schemeClr val="tx2">
                    <a:lumMod val="10000"/>
                  </a:schemeClr>
                </a:solidFill>
                <a:latin typeface="Algerian" panose="04020705040A02060702" pitchFamily="82" charset="0"/>
              </a:rPr>
              <a:t>GROUP MEMBERS</a:t>
            </a:r>
          </a:p>
        </p:txBody>
      </p:sp>
    </p:spTree>
    <p:extLst>
      <p:ext uri="{BB962C8B-B14F-4D97-AF65-F5344CB8AC3E}">
        <p14:creationId xmlns:p14="http://schemas.microsoft.com/office/powerpoint/2010/main" val="43551984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06DEF60-A109-6F66-A37E-8DDCEB057422}"/>
              </a:ext>
            </a:extLst>
          </p:cNvPr>
          <p:cNvSpPr>
            <a:spLocks noGrp="1"/>
          </p:cNvSpPr>
          <p:nvPr>
            <p:ph idx="1"/>
          </p:nvPr>
        </p:nvSpPr>
        <p:spPr>
          <a:xfrm>
            <a:off x="609600" y="1119673"/>
            <a:ext cx="10972800" cy="5189687"/>
          </a:xfrm>
        </p:spPr>
        <p:txBody>
          <a:bodyPr>
            <a:normAutofit fontScale="92500" lnSpcReduction="20000"/>
          </a:bodyPr>
          <a:lstStyle/>
          <a:p>
            <a:pPr marL="171450" indent="-171450" algn="just">
              <a:buFont typeface="Wingdings" panose="05000000000000000000" pitchFamily="2" charset="2"/>
              <a:buChar char="q"/>
            </a:pPr>
            <a:r>
              <a:rPr lang="en-US" sz="2800" dirty="0"/>
              <a:t> </a:t>
            </a:r>
            <a:r>
              <a:rPr lang="en-US" sz="2800" dirty="0">
                <a:latin typeface="Amasis MT Pro" panose="02040504050005020304" pitchFamily="18" charset="0"/>
              </a:rPr>
              <a:t>Total Discharge</a:t>
            </a:r>
          </a:p>
          <a:p>
            <a:pPr marL="171450" indent="-171450" algn="just">
              <a:lnSpc>
                <a:spcPct val="150000"/>
              </a:lnSpc>
              <a:buFont typeface="Wingdings" panose="05000000000000000000" pitchFamily="2" charset="2"/>
              <a:buChar char="q"/>
            </a:pPr>
            <a:r>
              <a:rPr lang="en-US" sz="2800" dirty="0">
                <a:latin typeface="Amasis MT Pro" panose="02040504050005020304" pitchFamily="18" charset="0"/>
              </a:rPr>
              <a:t>  Patient Days</a:t>
            </a:r>
          </a:p>
          <a:p>
            <a:pPr marL="171450" indent="-171450" algn="just">
              <a:lnSpc>
                <a:spcPct val="150000"/>
              </a:lnSpc>
              <a:buFont typeface="Wingdings" panose="05000000000000000000" pitchFamily="2" charset="2"/>
              <a:buChar char="q"/>
            </a:pPr>
            <a:r>
              <a:rPr lang="en-US" sz="2800" dirty="0">
                <a:latin typeface="Amasis MT Pro" panose="02040504050005020304" pitchFamily="18" charset="0"/>
              </a:rPr>
              <a:t>  Net Patient Revenue </a:t>
            </a:r>
          </a:p>
          <a:p>
            <a:pPr marL="171450" indent="-171450" algn="just">
              <a:lnSpc>
                <a:spcPct val="150000"/>
              </a:lnSpc>
              <a:buFont typeface="Wingdings" panose="05000000000000000000" pitchFamily="2" charset="2"/>
              <a:buChar char="q"/>
            </a:pPr>
            <a:r>
              <a:rPr lang="en-US" sz="2800" dirty="0">
                <a:latin typeface="Amasis MT Pro" panose="02040504050005020304" pitchFamily="18" charset="0"/>
              </a:rPr>
              <a:t>  Revenue Trend</a:t>
            </a:r>
          </a:p>
          <a:p>
            <a:pPr marL="171450" indent="-171450" algn="just">
              <a:lnSpc>
                <a:spcPct val="150000"/>
              </a:lnSpc>
              <a:buFont typeface="Wingdings" panose="05000000000000000000" pitchFamily="2" charset="2"/>
              <a:buChar char="q"/>
            </a:pPr>
            <a:r>
              <a:rPr lang="en-US" sz="2800" dirty="0">
                <a:latin typeface="Amasis MT Pro" panose="02040504050005020304" pitchFamily="18" charset="0"/>
              </a:rPr>
              <a:t>  Patient Stays   </a:t>
            </a:r>
          </a:p>
          <a:p>
            <a:pPr marL="171450" indent="-171450" algn="just">
              <a:lnSpc>
                <a:spcPct val="150000"/>
              </a:lnSpc>
              <a:buFont typeface="Wingdings" panose="05000000000000000000" pitchFamily="2" charset="2"/>
              <a:buChar char="q"/>
            </a:pPr>
            <a:r>
              <a:rPr lang="en-US" sz="2800" dirty="0">
                <a:latin typeface="Amasis MT Pro" panose="02040504050005020304" pitchFamily="18" charset="0"/>
              </a:rPr>
              <a:t>  State Wise No of hospital /Revenue </a:t>
            </a:r>
          </a:p>
          <a:p>
            <a:pPr marL="171450" indent="-171450" algn="just">
              <a:lnSpc>
                <a:spcPct val="150000"/>
              </a:lnSpc>
              <a:buFont typeface="Wingdings" panose="05000000000000000000" pitchFamily="2" charset="2"/>
              <a:buChar char="q"/>
            </a:pPr>
            <a:r>
              <a:rPr lang="en-US" sz="2800" dirty="0">
                <a:latin typeface="Amasis MT Pro" panose="02040504050005020304" pitchFamily="18" charset="0"/>
              </a:rPr>
              <a:t>  Type Of hospital Revenue</a:t>
            </a:r>
          </a:p>
          <a:p>
            <a:pPr marL="171450" indent="-171450" algn="just">
              <a:lnSpc>
                <a:spcPct val="150000"/>
              </a:lnSpc>
              <a:buFont typeface="Wingdings" panose="05000000000000000000" pitchFamily="2" charset="2"/>
              <a:buChar char="q"/>
            </a:pPr>
            <a:r>
              <a:rPr lang="en-US" sz="2800" dirty="0">
                <a:latin typeface="Amasis MT Pro" panose="02040504050005020304" pitchFamily="18" charset="0"/>
              </a:rPr>
              <a:t>  MTD/QTD/YTD Revenue</a:t>
            </a:r>
          </a:p>
          <a:p>
            <a:pPr marL="171450" indent="-171450" algn="just">
              <a:lnSpc>
                <a:spcPct val="150000"/>
              </a:lnSpc>
              <a:buFont typeface="Wingdings" panose="05000000000000000000" pitchFamily="2" charset="2"/>
              <a:buChar char="q"/>
            </a:pPr>
            <a:r>
              <a:rPr lang="en-US" sz="2800" dirty="0">
                <a:latin typeface="Amasis MT Pro" panose="02040504050005020304" pitchFamily="18" charset="0"/>
              </a:rPr>
              <a:t>  Total Patient, Total Doctor, Total Hospital</a:t>
            </a:r>
          </a:p>
          <a:p>
            <a:pPr marL="171450" indent="-171450" algn="just">
              <a:lnSpc>
                <a:spcPct val="150000"/>
              </a:lnSpc>
              <a:buFont typeface="Wingdings" panose="05000000000000000000" pitchFamily="2" charset="2"/>
              <a:buChar char="q"/>
            </a:pPr>
            <a:endParaRPr lang="en-US" sz="2800" dirty="0">
              <a:solidFill>
                <a:schemeClr val="bg1">
                  <a:lumMod val="50000"/>
                </a:schemeClr>
              </a:solidFill>
            </a:endParaRPr>
          </a:p>
          <a:p>
            <a:pPr>
              <a:buFont typeface="Wingdings" panose="05000000000000000000" pitchFamily="2" charset="2"/>
              <a:buChar char="§"/>
            </a:pPr>
            <a:endParaRPr lang="en-AE" dirty="0"/>
          </a:p>
        </p:txBody>
      </p:sp>
      <p:sp>
        <p:nvSpPr>
          <p:cNvPr id="3" name="Title 2">
            <a:extLst>
              <a:ext uri="{FF2B5EF4-FFF2-40B4-BE49-F238E27FC236}">
                <a16:creationId xmlns:a16="http://schemas.microsoft.com/office/drawing/2014/main" id="{77874007-419E-E7D2-EB26-9DC4FB5D0BC2}"/>
              </a:ext>
            </a:extLst>
          </p:cNvPr>
          <p:cNvSpPr>
            <a:spLocks noGrp="1"/>
          </p:cNvSpPr>
          <p:nvPr>
            <p:ph type="title"/>
          </p:nvPr>
        </p:nvSpPr>
        <p:spPr>
          <a:xfrm>
            <a:off x="609600" y="274638"/>
            <a:ext cx="10972800" cy="733068"/>
          </a:xfrm>
        </p:spPr>
        <p:txBody>
          <a:bodyPr>
            <a:normAutofit/>
          </a:bodyPr>
          <a:lstStyle/>
          <a:p>
            <a:r>
              <a:rPr lang="en-US" sz="4000" dirty="0">
                <a:solidFill>
                  <a:schemeClr val="tx2">
                    <a:lumMod val="10000"/>
                  </a:schemeClr>
                </a:solidFill>
                <a:latin typeface="Algerian" panose="04020705040A02060702" pitchFamily="82" charset="0"/>
              </a:rPr>
              <a:t>KPI LIST</a:t>
            </a:r>
            <a:endParaRPr lang="en-AE" sz="4000" dirty="0">
              <a:solidFill>
                <a:schemeClr val="tx2">
                  <a:lumMod val="10000"/>
                </a:schemeClr>
              </a:solidFill>
              <a:latin typeface="Algerian" panose="04020705040A02060702" pitchFamily="82" charset="0"/>
            </a:endParaRPr>
          </a:p>
        </p:txBody>
      </p:sp>
    </p:spTree>
    <p:extLst>
      <p:ext uri="{BB962C8B-B14F-4D97-AF65-F5344CB8AC3E}">
        <p14:creationId xmlns:p14="http://schemas.microsoft.com/office/powerpoint/2010/main" val="31536030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B2DCA4AC-753C-7D8A-648C-D75ADC5F8DCB}"/>
              </a:ext>
            </a:extLst>
          </p:cNvPr>
          <p:cNvSpPr>
            <a:spLocks noGrp="1"/>
          </p:cNvSpPr>
          <p:nvPr>
            <p:ph idx="1"/>
          </p:nvPr>
        </p:nvSpPr>
        <p:spPr>
          <a:xfrm>
            <a:off x="609600" y="1138335"/>
            <a:ext cx="10972800" cy="5171025"/>
          </a:xfrm>
        </p:spPr>
        <p:txBody>
          <a:bodyPr>
            <a:normAutofit/>
          </a:bodyPr>
          <a:lstStyle/>
          <a:p>
            <a:pPr>
              <a:buFont typeface="Wingdings" panose="05000000000000000000" pitchFamily="2" charset="2"/>
              <a:buChar char="§"/>
            </a:pPr>
            <a:r>
              <a:rPr lang="en-US" sz="2400" dirty="0">
                <a:latin typeface="Amasis MT Pro" panose="02040504050005020304" pitchFamily="18" charset="0"/>
              </a:rPr>
              <a:t>T</a:t>
            </a:r>
            <a:r>
              <a:rPr lang="en-AE" sz="2400" dirty="0">
                <a:latin typeface="Amasis MT Pro" panose="02040504050005020304" pitchFamily="18" charset="0"/>
              </a:rPr>
              <a:t>he dashboard provides a snapshot of the overall hospital performance, including patient stays, operational efficiency, financial health and t</a:t>
            </a:r>
            <a:r>
              <a:rPr lang="en-US" sz="2400" dirty="0">
                <a:latin typeface="Amasis MT Pro" panose="02040504050005020304" pitchFamily="18" charset="0"/>
              </a:rPr>
              <a:t>he</a:t>
            </a:r>
            <a:r>
              <a:rPr lang="en-AE" sz="2400" dirty="0">
                <a:latin typeface="Amasis MT Pro" panose="02040504050005020304" pitchFamily="18" charset="0"/>
              </a:rPr>
              <a:t> quality of patient care through different KPIs.</a:t>
            </a:r>
          </a:p>
          <a:p>
            <a:pPr>
              <a:buFont typeface="Wingdings" panose="05000000000000000000" pitchFamily="2" charset="2"/>
              <a:buChar char="§"/>
            </a:pPr>
            <a:r>
              <a:rPr lang="en-US" sz="2400" dirty="0">
                <a:latin typeface="Amasis MT Pro" panose="02040504050005020304" pitchFamily="18" charset="0"/>
              </a:rPr>
              <a:t>It highlights the incline in the revenue trend. Also, the type of revenues generated by different type of hospitals.</a:t>
            </a:r>
          </a:p>
          <a:p>
            <a:pPr>
              <a:buFont typeface="Wingdings" panose="05000000000000000000" pitchFamily="2" charset="2"/>
              <a:buChar char="§"/>
            </a:pPr>
            <a:r>
              <a:rPr lang="en-US" sz="2400" dirty="0">
                <a:latin typeface="Amasis MT Pro" panose="02040504050005020304" pitchFamily="18" charset="0"/>
              </a:rPr>
              <a:t>The dashboard compares the bed availability of licensed, staffed and available beds for each type of hospital.</a:t>
            </a:r>
          </a:p>
          <a:p>
            <a:pPr>
              <a:buFont typeface="Wingdings" panose="05000000000000000000" pitchFamily="2" charset="2"/>
              <a:buChar char="§"/>
            </a:pPr>
            <a:r>
              <a:rPr lang="en-US" sz="2400" dirty="0">
                <a:latin typeface="Amasis MT Pro" panose="02040504050005020304" pitchFamily="18" charset="0"/>
              </a:rPr>
              <a:t>Based on the data, the dashboard offers insights about the different payer sources patients have opted for over the years.</a:t>
            </a:r>
          </a:p>
          <a:p>
            <a:pPr>
              <a:buFont typeface="Wingdings" panose="05000000000000000000" pitchFamily="2" charset="2"/>
              <a:buChar char="§"/>
            </a:pPr>
            <a:r>
              <a:rPr lang="en-US" sz="2400" dirty="0">
                <a:latin typeface="Amasis MT Pro" panose="02040504050005020304" pitchFamily="18" charset="0"/>
              </a:rPr>
              <a:t>It also highlights the number of hospitals present in each county.</a:t>
            </a:r>
            <a:endParaRPr lang="en-AE" sz="2400" dirty="0">
              <a:latin typeface="Amasis MT Pro" panose="02040504050005020304" pitchFamily="18" charset="0"/>
            </a:endParaRPr>
          </a:p>
          <a:p>
            <a:pPr>
              <a:buFont typeface="Wingdings" panose="05000000000000000000" pitchFamily="2" charset="2"/>
              <a:buChar char="§"/>
            </a:pPr>
            <a:endParaRPr lang="en-US" sz="1400" dirty="0"/>
          </a:p>
        </p:txBody>
      </p:sp>
      <p:sp>
        <p:nvSpPr>
          <p:cNvPr id="3" name="Title 2">
            <a:extLst>
              <a:ext uri="{FF2B5EF4-FFF2-40B4-BE49-F238E27FC236}">
                <a16:creationId xmlns:a16="http://schemas.microsoft.com/office/drawing/2014/main" id="{1BB37E91-60A5-E62C-D505-829D59710FAB}"/>
              </a:ext>
            </a:extLst>
          </p:cNvPr>
          <p:cNvSpPr>
            <a:spLocks noGrp="1"/>
          </p:cNvSpPr>
          <p:nvPr>
            <p:ph type="title"/>
          </p:nvPr>
        </p:nvSpPr>
        <p:spPr>
          <a:xfrm>
            <a:off x="609600" y="274637"/>
            <a:ext cx="10972800" cy="770391"/>
          </a:xfrm>
        </p:spPr>
        <p:txBody>
          <a:bodyPr>
            <a:normAutofit/>
          </a:bodyPr>
          <a:lstStyle/>
          <a:p>
            <a:r>
              <a:rPr lang="en-US" sz="4000" dirty="0">
                <a:solidFill>
                  <a:schemeClr val="bg2">
                    <a:lumMod val="50000"/>
                  </a:schemeClr>
                </a:solidFill>
                <a:latin typeface="Algerian" panose="04020705040A02060702" pitchFamily="82" charset="0"/>
              </a:rPr>
              <a:t>SUMMARY</a:t>
            </a:r>
            <a:endParaRPr lang="en-AE" sz="4000" dirty="0">
              <a:solidFill>
                <a:schemeClr val="bg2">
                  <a:lumMod val="50000"/>
                </a:schemeClr>
              </a:solidFill>
              <a:latin typeface="Algerian" panose="04020705040A02060702" pitchFamily="82" charset="0"/>
            </a:endParaRPr>
          </a:p>
        </p:txBody>
      </p:sp>
    </p:spTree>
    <p:extLst>
      <p:ext uri="{BB962C8B-B14F-4D97-AF65-F5344CB8AC3E}">
        <p14:creationId xmlns:p14="http://schemas.microsoft.com/office/powerpoint/2010/main" val="31325588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0E82-22E0-D874-79CB-3072EBF31653}"/>
              </a:ext>
            </a:extLst>
          </p:cNvPr>
          <p:cNvSpPr>
            <a:spLocks noGrp="1"/>
          </p:cNvSpPr>
          <p:nvPr>
            <p:ph type="title"/>
          </p:nvPr>
        </p:nvSpPr>
        <p:spPr>
          <a:xfrm>
            <a:off x="609600" y="74645"/>
            <a:ext cx="10972800" cy="541175"/>
          </a:xfrm>
        </p:spPr>
        <p:txBody>
          <a:bodyPr>
            <a:noAutofit/>
          </a:bodyPr>
          <a:lstStyle/>
          <a:p>
            <a:r>
              <a:rPr lang="en-US" sz="4000" dirty="0">
                <a:solidFill>
                  <a:schemeClr val="bg2">
                    <a:lumMod val="50000"/>
                  </a:schemeClr>
                </a:solidFill>
              </a:rPr>
              <a:t>EXCEL DASHBAORD</a:t>
            </a:r>
            <a:endParaRPr lang="en-AE" sz="4000" dirty="0">
              <a:solidFill>
                <a:schemeClr val="bg2">
                  <a:lumMod val="50000"/>
                </a:schemeClr>
              </a:solidFill>
            </a:endParaRPr>
          </a:p>
        </p:txBody>
      </p:sp>
      <p:pic>
        <p:nvPicPr>
          <p:cNvPr id="4" name="Picture 3" descr="A screenshot of a medical information&#10;&#10;Description automatically generated">
            <a:extLst>
              <a:ext uri="{FF2B5EF4-FFF2-40B4-BE49-F238E27FC236}">
                <a16:creationId xmlns:a16="http://schemas.microsoft.com/office/drawing/2014/main" id="{AE7B185B-3D6E-12CA-FA7A-C7F24C7C17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306" y="681135"/>
            <a:ext cx="12008498" cy="6102220"/>
          </a:xfrm>
          <a:prstGeom prst="rect">
            <a:avLst/>
          </a:prstGeom>
        </p:spPr>
      </p:pic>
    </p:spTree>
    <p:extLst>
      <p:ext uri="{BB962C8B-B14F-4D97-AF65-F5344CB8AC3E}">
        <p14:creationId xmlns:p14="http://schemas.microsoft.com/office/powerpoint/2010/main" val="34419123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0E82-22E0-D874-79CB-3072EBF31653}"/>
              </a:ext>
            </a:extLst>
          </p:cNvPr>
          <p:cNvSpPr>
            <a:spLocks noGrp="1"/>
          </p:cNvSpPr>
          <p:nvPr>
            <p:ph type="title"/>
          </p:nvPr>
        </p:nvSpPr>
        <p:spPr>
          <a:xfrm>
            <a:off x="609600" y="74645"/>
            <a:ext cx="10972800" cy="541175"/>
          </a:xfrm>
        </p:spPr>
        <p:txBody>
          <a:bodyPr>
            <a:noAutofit/>
          </a:bodyPr>
          <a:lstStyle/>
          <a:p>
            <a:r>
              <a:rPr lang="en-US" sz="4000" dirty="0">
                <a:solidFill>
                  <a:schemeClr val="bg2">
                    <a:lumMod val="50000"/>
                  </a:schemeClr>
                </a:solidFill>
              </a:rPr>
              <a:t>TABLEAU DASHBAORD</a:t>
            </a:r>
            <a:endParaRPr lang="en-AE" sz="4000" dirty="0">
              <a:solidFill>
                <a:schemeClr val="bg2">
                  <a:lumMod val="50000"/>
                </a:schemeClr>
              </a:solidFill>
            </a:endParaRPr>
          </a:p>
        </p:txBody>
      </p:sp>
      <p:pic>
        <p:nvPicPr>
          <p:cNvPr id="4" name="Picture 3">
            <a:extLst>
              <a:ext uri="{FF2B5EF4-FFF2-40B4-BE49-F238E27FC236}">
                <a16:creationId xmlns:a16="http://schemas.microsoft.com/office/drawing/2014/main" id="{AE7B185B-3D6E-12CA-FA7A-C7F24C7C17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3306" y="615820"/>
            <a:ext cx="12008498" cy="6167535"/>
          </a:xfrm>
          <a:prstGeom prst="rect">
            <a:avLst/>
          </a:prstGeom>
        </p:spPr>
      </p:pic>
    </p:spTree>
    <p:extLst>
      <p:ext uri="{BB962C8B-B14F-4D97-AF65-F5344CB8AC3E}">
        <p14:creationId xmlns:p14="http://schemas.microsoft.com/office/powerpoint/2010/main" val="33120869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180E82-22E0-D874-79CB-3072EBF31653}"/>
              </a:ext>
            </a:extLst>
          </p:cNvPr>
          <p:cNvSpPr>
            <a:spLocks noGrp="1"/>
          </p:cNvSpPr>
          <p:nvPr>
            <p:ph type="title"/>
          </p:nvPr>
        </p:nvSpPr>
        <p:spPr>
          <a:xfrm>
            <a:off x="609600" y="74645"/>
            <a:ext cx="10972800" cy="541175"/>
          </a:xfrm>
        </p:spPr>
        <p:txBody>
          <a:bodyPr>
            <a:noAutofit/>
          </a:bodyPr>
          <a:lstStyle/>
          <a:p>
            <a:r>
              <a:rPr lang="en-US" sz="4000" dirty="0">
                <a:solidFill>
                  <a:schemeClr val="bg2">
                    <a:lumMod val="50000"/>
                  </a:schemeClr>
                </a:solidFill>
              </a:rPr>
              <a:t>POWER BI DASHBAORD</a:t>
            </a:r>
            <a:endParaRPr lang="en-AE" sz="4000" dirty="0">
              <a:solidFill>
                <a:schemeClr val="bg2">
                  <a:lumMod val="50000"/>
                </a:schemeClr>
              </a:solidFill>
            </a:endParaRPr>
          </a:p>
        </p:txBody>
      </p:sp>
      <p:pic>
        <p:nvPicPr>
          <p:cNvPr id="4" name="Picture 3">
            <a:extLst>
              <a:ext uri="{FF2B5EF4-FFF2-40B4-BE49-F238E27FC236}">
                <a16:creationId xmlns:a16="http://schemas.microsoft.com/office/drawing/2014/main" id="{AE7B185B-3D6E-12CA-FA7A-C7F24C7C1716}"/>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314" y="615820"/>
            <a:ext cx="11989837" cy="6167535"/>
          </a:xfrm>
          <a:prstGeom prst="rect">
            <a:avLst/>
          </a:prstGeom>
        </p:spPr>
      </p:pic>
    </p:spTree>
    <p:extLst>
      <p:ext uri="{BB962C8B-B14F-4D97-AF65-F5344CB8AC3E}">
        <p14:creationId xmlns:p14="http://schemas.microsoft.com/office/powerpoint/2010/main" val="39275976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61E9B6B-A7A4-7D50-56F0-277D14A3DC2C}"/>
              </a:ext>
            </a:extLst>
          </p:cNvPr>
          <p:cNvSpPr>
            <a:spLocks noGrp="1"/>
          </p:cNvSpPr>
          <p:nvPr>
            <p:ph idx="1"/>
          </p:nvPr>
        </p:nvSpPr>
        <p:spPr>
          <a:xfrm>
            <a:off x="609600" y="1091682"/>
            <a:ext cx="10972800" cy="5491680"/>
          </a:xfrm>
        </p:spPr>
        <p:txBody>
          <a:bodyPr>
            <a:normAutofit fontScale="70000" lnSpcReduction="20000"/>
          </a:bodyPr>
          <a:lstStyle/>
          <a:p>
            <a:pPr marL="137160" indent="0">
              <a:buNone/>
            </a:pPr>
            <a:r>
              <a:rPr lang="en-US" dirty="0"/>
              <a:t>The three dashboards provide a comprehensive overview of the healthcare system in California from 2016 to 2020. Here are the key takeaways:</a:t>
            </a:r>
          </a:p>
          <a:p>
            <a:pPr marL="137160" indent="0">
              <a:buNone/>
            </a:pPr>
            <a:endParaRPr lang="en-US" dirty="0"/>
          </a:p>
          <a:p>
            <a:pPr>
              <a:buFont typeface="Courier New" panose="02070309020205020404" pitchFamily="49" charset="0"/>
              <a:buChar char="o"/>
            </a:pPr>
            <a:r>
              <a:rPr lang="en-US" sz="3200" b="1" dirty="0"/>
              <a:t>Net Patient Revenue</a:t>
            </a:r>
            <a:r>
              <a:rPr lang="en-US" sz="3100" dirty="0"/>
              <a:t>:</a:t>
            </a:r>
            <a:r>
              <a:rPr lang="en-US" dirty="0"/>
              <a:t>   </a:t>
            </a:r>
            <a:r>
              <a:rPr lang="en-US" sz="3000" dirty="0"/>
              <a:t>The net patient revenue over the years has been substantial, reaching $473.6 billion by 2020, with a significant share contributed by various hospital types, notably Comparable hospitals, and Kaiser Foundation Health.</a:t>
            </a:r>
          </a:p>
          <a:p>
            <a:pPr>
              <a:buFont typeface="Courier New" panose="02070309020205020404" pitchFamily="49" charset="0"/>
              <a:buChar char="o"/>
            </a:pPr>
            <a:endParaRPr lang="en-US" dirty="0"/>
          </a:p>
          <a:p>
            <a:pPr>
              <a:buFont typeface="Courier New" panose="02070309020205020404" pitchFamily="49" charset="0"/>
              <a:buChar char="o"/>
            </a:pPr>
            <a:r>
              <a:rPr lang="en-US" sz="3200" b="1" dirty="0"/>
              <a:t>Total Discharge and Patient Days</a:t>
            </a:r>
            <a:r>
              <a:rPr lang="en-US" dirty="0"/>
              <a:t>:  </a:t>
            </a:r>
            <a:r>
              <a:rPr lang="en-US" sz="3000" dirty="0"/>
              <a:t>The total number of patient discharges is consistently high, with 14 million discharges recorded. Additionally, patient days amount to 83 million, indicating a substantial usage of healthcare facilities.</a:t>
            </a:r>
          </a:p>
          <a:p>
            <a:pPr>
              <a:buFont typeface="Courier New" panose="02070309020205020404" pitchFamily="49" charset="0"/>
              <a:buChar char="o"/>
            </a:pPr>
            <a:endParaRPr lang="en-US" dirty="0"/>
          </a:p>
          <a:p>
            <a:pPr>
              <a:buFont typeface="Courier New" panose="02070309020205020404" pitchFamily="49" charset="0"/>
              <a:buChar char="o"/>
            </a:pPr>
            <a:r>
              <a:rPr lang="en-US" sz="3200" b="1" dirty="0"/>
              <a:t>Hospital Types and Revenue</a:t>
            </a:r>
            <a:r>
              <a:rPr lang="en-US" dirty="0"/>
              <a:t>:  </a:t>
            </a:r>
            <a:r>
              <a:rPr lang="en-US" sz="3000" dirty="0"/>
              <a:t>The revenue distribution across different hospital types reveals that Comparable hospitals and Kaiser Foundation Health dominate, contributing the largest share to the overall revenue.</a:t>
            </a:r>
          </a:p>
          <a:p>
            <a:pPr>
              <a:buFont typeface="Courier New" panose="02070309020205020404" pitchFamily="49" charset="0"/>
              <a:buChar char="o"/>
            </a:pPr>
            <a:endParaRPr lang="en-US" dirty="0"/>
          </a:p>
          <a:p>
            <a:pPr>
              <a:buFont typeface="Courier New" panose="02070309020205020404" pitchFamily="49" charset="0"/>
              <a:buChar char="o"/>
            </a:pPr>
            <a:r>
              <a:rPr lang="en-US" sz="3200" b="1" dirty="0"/>
              <a:t>Revenue Trend</a:t>
            </a:r>
            <a:r>
              <a:rPr lang="en-US" dirty="0"/>
              <a:t>:  </a:t>
            </a:r>
            <a:r>
              <a:rPr lang="en-US" sz="3000" dirty="0"/>
              <a:t>Revenue has generally been on an upward trend from 2016 to 2019, peaking at $148.58 billion in 2019 before dropping slightly in 2020 to $137.32 billion. This trend is also mirrored in patient days by payer source.</a:t>
            </a:r>
          </a:p>
        </p:txBody>
      </p:sp>
      <p:sp>
        <p:nvSpPr>
          <p:cNvPr id="3" name="Title 2">
            <a:extLst>
              <a:ext uri="{FF2B5EF4-FFF2-40B4-BE49-F238E27FC236}">
                <a16:creationId xmlns:a16="http://schemas.microsoft.com/office/drawing/2014/main" id="{70883E76-69A0-108E-2B01-51607CE09D2F}"/>
              </a:ext>
            </a:extLst>
          </p:cNvPr>
          <p:cNvSpPr>
            <a:spLocks noGrp="1"/>
          </p:cNvSpPr>
          <p:nvPr>
            <p:ph type="title"/>
          </p:nvPr>
        </p:nvSpPr>
        <p:spPr>
          <a:xfrm>
            <a:off x="609600" y="274638"/>
            <a:ext cx="10972800" cy="817044"/>
          </a:xfrm>
        </p:spPr>
        <p:txBody>
          <a:bodyPr>
            <a:normAutofit/>
          </a:bodyPr>
          <a:lstStyle/>
          <a:p>
            <a:r>
              <a:rPr lang="en-US" sz="4000" dirty="0">
                <a:solidFill>
                  <a:schemeClr val="bg2">
                    <a:lumMod val="50000"/>
                  </a:schemeClr>
                </a:solidFill>
                <a:latin typeface="Algerian" panose="04020705040A02060702" pitchFamily="82" charset="0"/>
              </a:rPr>
              <a:t>KEY TAKEAWAYS</a:t>
            </a:r>
            <a:endParaRPr lang="en-AE" sz="4000" dirty="0">
              <a:solidFill>
                <a:schemeClr val="bg2">
                  <a:lumMod val="50000"/>
                </a:schemeClr>
              </a:solidFill>
              <a:latin typeface="Algerian" panose="04020705040A02060702" pitchFamily="82" charset="0"/>
            </a:endParaRPr>
          </a:p>
        </p:txBody>
      </p:sp>
    </p:spTree>
    <p:extLst>
      <p:ext uri="{BB962C8B-B14F-4D97-AF65-F5344CB8AC3E}">
        <p14:creationId xmlns:p14="http://schemas.microsoft.com/office/powerpoint/2010/main" val="264613713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4EE612E-A7AE-BF92-8BDE-37DF240CBA84}"/>
              </a:ext>
            </a:extLst>
          </p:cNvPr>
          <p:cNvSpPr>
            <a:spLocks noGrp="1"/>
          </p:cNvSpPr>
          <p:nvPr>
            <p:ph idx="1"/>
          </p:nvPr>
        </p:nvSpPr>
        <p:spPr>
          <a:xfrm>
            <a:off x="609600" y="242596"/>
            <a:ext cx="10972800" cy="6066764"/>
          </a:xfrm>
        </p:spPr>
        <p:txBody>
          <a:bodyPr>
            <a:normAutofit fontScale="92500" lnSpcReduction="20000"/>
          </a:bodyPr>
          <a:lstStyle/>
          <a:p>
            <a:pPr>
              <a:buClr>
                <a:srgbClr val="242852"/>
              </a:buClr>
              <a:buFont typeface="Courier New" panose="02070309020205020404" pitchFamily="49" charset="0"/>
              <a:buChar char="o"/>
              <a:defRPr/>
            </a:pPr>
            <a:r>
              <a:rPr lang="en-US" sz="2200" b="1" dirty="0">
                <a:latin typeface="+mj-lt"/>
              </a:rPr>
              <a:t>Hospital and Doctor Count</a:t>
            </a:r>
            <a:r>
              <a:rPr lang="en-US" sz="2000" dirty="0"/>
              <a:t>:  There are a total of 6,585 hospitals in California, with a similar number of doctors, indicating a well-distributed healthcare workforce.</a:t>
            </a:r>
          </a:p>
          <a:p>
            <a:pPr>
              <a:buClr>
                <a:srgbClr val="242852"/>
              </a:buClr>
              <a:buFont typeface="Courier New" panose="02070309020205020404" pitchFamily="49" charset="0"/>
              <a:buChar char="o"/>
              <a:defRPr/>
            </a:pPr>
            <a:endParaRPr kumimoji="0" lang="en-US" sz="20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48640" marR="0" lvl="0" indent="-411480" algn="l" defTabSz="914400" rtl="0" eaLnBrk="1" fontAlgn="auto" latinLnBrk="0" hangingPunct="1">
              <a:lnSpc>
                <a:spcPct val="100000"/>
              </a:lnSpc>
              <a:spcBef>
                <a:spcPct val="20000"/>
              </a:spcBef>
              <a:spcAft>
                <a:spcPts val="0"/>
              </a:spcAft>
              <a:buClr>
                <a:srgbClr val="242852"/>
              </a:buClr>
              <a:buSzPct val="65000"/>
              <a:buFont typeface="Courier New" panose="02070309020205020404" pitchFamily="49" charset="0"/>
              <a:buChar char="o"/>
              <a:tabLst/>
              <a:defRPr/>
            </a:pPr>
            <a:r>
              <a:rPr kumimoji="0" lang="en-US" sz="2200" b="1" i="0" u="none" strike="noStrike" kern="1200" cap="none" spc="0" normalizeH="0" baseline="0" noProof="0" dirty="0">
                <a:ln>
                  <a:noFill/>
                </a:ln>
                <a:solidFill>
                  <a:prstClr val="white"/>
                </a:solidFill>
                <a:effectLst/>
                <a:uLnTx/>
                <a:uFillTx/>
                <a:latin typeface="+mj-lt"/>
                <a:ea typeface="+mn-ea"/>
                <a:cs typeface="+mn-cs"/>
              </a:rPr>
              <a:t>County-wise and Top 5 Counties by Revenue</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Los Angeles leads in revenue contribution among counties, followed by Santa Clara and San Diego. These counties are crucial in the state's healthcare system</a:t>
            </a:r>
            <a:r>
              <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rPr>
              <a:t>.</a:t>
            </a:r>
          </a:p>
          <a:p>
            <a:pPr marL="548640" marR="0" lvl="0" indent="-411480" algn="l" defTabSz="914400" rtl="0" eaLnBrk="1" fontAlgn="auto" latinLnBrk="0" hangingPunct="1">
              <a:lnSpc>
                <a:spcPct val="100000"/>
              </a:lnSpc>
              <a:spcBef>
                <a:spcPct val="20000"/>
              </a:spcBef>
              <a:spcAft>
                <a:spcPts val="0"/>
              </a:spcAft>
              <a:buClr>
                <a:srgbClr val="242852"/>
              </a:buClr>
              <a:buSzPct val="65000"/>
              <a:buFont typeface="Courier New" panose="02070309020205020404" pitchFamily="49" charset="0"/>
              <a:buChar char="o"/>
              <a:tabLst/>
              <a:defRPr/>
            </a:pPr>
            <a:endParaRPr kumimoji="0" lang="en-US" sz="1800" b="1"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48640" marR="0" lvl="0" indent="-411480" algn="l" defTabSz="914400" rtl="0" eaLnBrk="1" fontAlgn="auto" latinLnBrk="0" hangingPunct="1">
              <a:lnSpc>
                <a:spcPct val="100000"/>
              </a:lnSpc>
              <a:spcBef>
                <a:spcPct val="20000"/>
              </a:spcBef>
              <a:spcAft>
                <a:spcPts val="0"/>
              </a:spcAft>
              <a:buClr>
                <a:srgbClr val="242852"/>
              </a:buClr>
              <a:buSzPct val="65000"/>
              <a:buFont typeface="Courier New" panose="02070309020205020404" pitchFamily="49" charset="0"/>
              <a:buChar char="o"/>
              <a:tabLst/>
              <a:defRPr/>
            </a:pPr>
            <a:r>
              <a:rPr kumimoji="0" lang="en-US" sz="2200" b="1" i="0" u="none" strike="noStrike" kern="1200" cap="none" spc="0" normalizeH="0" baseline="0" noProof="0" dirty="0">
                <a:ln>
                  <a:noFill/>
                </a:ln>
                <a:solidFill>
                  <a:prstClr val="white"/>
                </a:solidFill>
                <a:effectLst/>
                <a:uLnTx/>
                <a:uFillTx/>
                <a:latin typeface="+mj-lt"/>
                <a:ea typeface="+mn-ea"/>
                <a:cs typeface="+mn-cs"/>
              </a:rPr>
              <a:t>Payer Source Trends</a:t>
            </a:r>
            <a:r>
              <a:rPr kumimoji="0" lang="en-US" sz="2200" b="0" i="0" u="none" strike="noStrike" kern="1200" cap="none" spc="0" normalizeH="0" baseline="0" noProof="0" dirty="0">
                <a:ln>
                  <a:noFill/>
                </a:ln>
                <a:solidFill>
                  <a:prstClr val="white"/>
                </a:solidFill>
                <a:effectLst/>
                <a:uLnTx/>
                <a:uFillTx/>
                <a:latin typeface="Calibri" panose="020F0502020204030204"/>
                <a:ea typeface="+mn-ea"/>
                <a:cs typeface="+mn-cs"/>
              </a:rPr>
              <a:t>:</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Patient days by payer source show significant variance over the years, with noticeable differences among sources like Medicare, Medi-Cal, and others, which could reflect changes in insurance coverage and healthcare access.</a:t>
            </a:r>
          </a:p>
          <a:p>
            <a:pPr marL="548640" marR="0" lvl="0" indent="-411480" algn="l" defTabSz="914400" rtl="0" eaLnBrk="1" fontAlgn="auto" latinLnBrk="0" hangingPunct="1">
              <a:lnSpc>
                <a:spcPct val="100000"/>
              </a:lnSpc>
              <a:spcBef>
                <a:spcPct val="20000"/>
              </a:spcBef>
              <a:spcAft>
                <a:spcPts val="0"/>
              </a:spcAft>
              <a:buClr>
                <a:srgbClr val="242852"/>
              </a:buClr>
              <a:buSzPct val="65000"/>
              <a:buFont typeface="Courier New" panose="02070309020205020404" pitchFamily="49" charset="0"/>
              <a:buChar char="o"/>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48640" marR="0" lvl="0" indent="-411480" algn="l" defTabSz="914400" rtl="0" eaLnBrk="1" fontAlgn="auto" latinLnBrk="0" hangingPunct="1">
              <a:lnSpc>
                <a:spcPct val="100000"/>
              </a:lnSpc>
              <a:spcBef>
                <a:spcPct val="20000"/>
              </a:spcBef>
              <a:spcAft>
                <a:spcPts val="0"/>
              </a:spcAft>
              <a:buClr>
                <a:srgbClr val="242852"/>
              </a:buClr>
              <a:buSzPct val="65000"/>
              <a:buFont typeface="Courier New" panose="02070309020205020404" pitchFamily="49" charset="0"/>
              <a:buChar char="o"/>
              <a:tabLst/>
              <a:defRPr/>
            </a:pPr>
            <a:r>
              <a:rPr kumimoji="0" lang="en-US" sz="2200" b="1" i="0" u="none" strike="noStrike" kern="1200" cap="none" spc="0" normalizeH="0" baseline="0" noProof="0" dirty="0">
                <a:ln>
                  <a:noFill/>
                </a:ln>
                <a:solidFill>
                  <a:prstClr val="white"/>
                </a:solidFill>
                <a:effectLst/>
                <a:uLnTx/>
                <a:uFillTx/>
                <a:latin typeface="Calibri" panose="020F0502020204030204"/>
                <a:ea typeface="+mn-ea"/>
                <a:cs typeface="+mn-cs"/>
              </a:rPr>
              <a:t>Average Length of Stay</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The average length of hospital stay has slightly increased from 2016 (6.09 days) to 2020 (6.563 days), indicating a potential trend towards longer hospital stays over time.</a:t>
            </a:r>
          </a:p>
          <a:p>
            <a:pPr marL="548640" marR="0" lvl="0" indent="-411480" algn="l" defTabSz="914400" rtl="0" eaLnBrk="1" fontAlgn="auto" latinLnBrk="0" hangingPunct="1">
              <a:lnSpc>
                <a:spcPct val="100000"/>
              </a:lnSpc>
              <a:spcBef>
                <a:spcPct val="20000"/>
              </a:spcBef>
              <a:spcAft>
                <a:spcPts val="0"/>
              </a:spcAft>
              <a:buClr>
                <a:srgbClr val="242852"/>
              </a:buClr>
              <a:buSzPct val="65000"/>
              <a:buFont typeface="Courier New" panose="02070309020205020404" pitchFamily="49" charset="0"/>
              <a:buChar char="o"/>
              <a:tabLst/>
              <a:defRPr/>
            </a:pPr>
            <a:endPar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48640" marR="0" lvl="0" indent="-411480" algn="l" defTabSz="914400" rtl="0" eaLnBrk="1" fontAlgn="auto" latinLnBrk="0" hangingPunct="1">
              <a:lnSpc>
                <a:spcPct val="100000"/>
              </a:lnSpc>
              <a:spcBef>
                <a:spcPct val="20000"/>
              </a:spcBef>
              <a:spcAft>
                <a:spcPts val="0"/>
              </a:spcAft>
              <a:buClr>
                <a:srgbClr val="242852"/>
              </a:buClr>
              <a:buSzPct val="65000"/>
              <a:buFont typeface="Courier New" panose="02070309020205020404" pitchFamily="49" charset="0"/>
              <a:buChar char="o"/>
              <a:tabLst/>
              <a:defRPr/>
            </a:pPr>
            <a:r>
              <a:rPr kumimoji="0" lang="en-US" sz="2200" b="1" i="0" u="none" strike="noStrike" kern="1200" cap="none" spc="0" normalizeH="0" baseline="0" noProof="0" dirty="0">
                <a:ln>
                  <a:noFill/>
                </a:ln>
                <a:solidFill>
                  <a:prstClr val="white"/>
                </a:solidFill>
                <a:effectLst/>
                <a:uLnTx/>
                <a:uFillTx/>
                <a:latin typeface="Calibri" panose="020F0502020204030204"/>
                <a:ea typeface="+mn-ea"/>
                <a:cs typeface="+mn-cs"/>
              </a:rPr>
              <a:t>Bed Availability</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a:t>
            </a:r>
            <a:r>
              <a:rPr kumimoji="0" lang="en-US" sz="2100" b="0" i="0" u="none" strike="noStrike" kern="1200" cap="none" spc="0" normalizeH="0" baseline="0" noProof="0" dirty="0">
                <a:ln>
                  <a:noFill/>
                </a:ln>
                <a:solidFill>
                  <a:prstClr val="white"/>
                </a:solidFill>
                <a:effectLst/>
                <a:uLnTx/>
                <a:uFillTx/>
                <a:latin typeface="Calibri" panose="020F0502020204030204"/>
                <a:ea typeface="+mn-ea"/>
                <a:cs typeface="+mn-cs"/>
              </a:rPr>
              <a:t>The dashboards also highlight the availability of licensed and staffed beds across various hospital types, with data showing the distribution across different categories of hospitals.</a:t>
            </a:r>
          </a:p>
          <a:p>
            <a:pPr marL="548640" marR="0" lvl="0" indent="-411480" algn="l" defTabSz="914400" rtl="0" eaLnBrk="1" fontAlgn="auto" latinLnBrk="0" hangingPunct="1">
              <a:lnSpc>
                <a:spcPct val="100000"/>
              </a:lnSpc>
              <a:spcBef>
                <a:spcPct val="20000"/>
              </a:spcBef>
              <a:spcAft>
                <a:spcPts val="0"/>
              </a:spcAft>
              <a:buClr>
                <a:srgbClr val="242852"/>
              </a:buClr>
              <a:buSzPct val="65000"/>
              <a:buFont typeface="Courier New" panose="02070309020205020404" pitchFamily="49" charset="0"/>
              <a:buChar char="o"/>
              <a:tabLst/>
              <a:defRPr/>
            </a:pPr>
            <a:endPar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endParaRPr>
          </a:p>
          <a:p>
            <a:pPr marL="548640" marR="0" lvl="0" indent="-411480" algn="l" defTabSz="914400" rtl="0" eaLnBrk="1" fontAlgn="auto" latinLnBrk="0" hangingPunct="1">
              <a:lnSpc>
                <a:spcPct val="100000"/>
              </a:lnSpc>
              <a:spcBef>
                <a:spcPct val="20000"/>
              </a:spcBef>
              <a:spcAft>
                <a:spcPts val="0"/>
              </a:spcAft>
              <a:buClr>
                <a:srgbClr val="242852"/>
              </a:buClr>
              <a:buSzPct val="65000"/>
              <a:buFont typeface="Courier New" panose="02070309020205020404" pitchFamily="49" charset="0"/>
              <a:buChar char="o"/>
              <a:tabLst/>
              <a:defRPr/>
            </a:pPr>
            <a:r>
              <a:rPr kumimoji="0" lang="en-US" sz="2200" b="1" i="0" u="none" strike="noStrike" kern="1200" cap="none" spc="0" normalizeH="0" baseline="0" noProof="0" dirty="0">
                <a:ln>
                  <a:noFill/>
                </a:ln>
                <a:solidFill>
                  <a:prstClr val="white"/>
                </a:solidFill>
                <a:effectLst/>
                <a:uLnTx/>
                <a:uFillTx/>
                <a:latin typeface="Calibri" panose="020F0502020204030204"/>
                <a:ea typeface="+mn-ea"/>
                <a:cs typeface="+mn-cs"/>
              </a:rPr>
              <a:t>Top Counties by Revenue</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  The top 5 counties by revenue are Los Angeles, Santa Clara, San Diego, Alameda, and Orange, emphasizing the significance of these regions in the state's healthcare economy. These takeaways provide insight into the operational and financial aspects of California's healthcare system, showing growth in revenue, patient discharges, and hospital capacity over the observed period.</a:t>
            </a:r>
            <a:endParaRPr kumimoji="0" lang="en-AE" sz="20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69765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edical design templat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50000"/>
                <a:satMod val="180000"/>
              </a:schemeClr>
            </a:gs>
            <a:gs pos="100000">
              <a:schemeClr val="phClr">
                <a:shade val="45000"/>
                <a:satMod val="120000"/>
              </a:schemeClr>
            </a:gs>
          </a:gsLst>
          <a:path path="circle">
            <a:fillToRect r="100000" b="100000"/>
          </a:path>
        </a:gradFill>
        <a:blipFill>
          <a:blip xmlns:r="http://schemas.openxmlformats.org/officeDocument/2006/relationships" r:embed="rId1">
            <a:duotone>
              <a:schemeClr val="phClr">
                <a:shade val="3000"/>
                <a:satMod val="110000"/>
              </a:schemeClr>
              <a:schemeClr val="phClr">
                <a:tint val="60000"/>
                <a:satMod val="425000"/>
              </a:schemeClr>
            </a:duotone>
          </a:blip>
          <a:stretch>
            <a:fillRect/>
          </a:stretch>
        </a:blipFill>
      </a:bgFillStyleLst>
    </a:fmtScheme>
  </a:themeElements>
  <a:objectDefaults/>
  <a:extraClrSchemeLst/>
  <a:extLst>
    <a:ext uri="{05A4C25C-085E-4340-85A3-A5531E510DB2}">
      <thm15:themeFamily xmlns:thm15="http://schemas.microsoft.com/office/thememl/2012/main" name="Medical design template" id="{BE883315-6697-4975-AEB2-5905098383C4}" vid="{D3CC9EF4-996F-4232-B765-B82F773B7949}"/>
    </a:ext>
  </a:extLst>
</a:theme>
</file>

<file path=ppt/theme/theme2.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Blue Red">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Calibri">
      <a:maj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AssetEditForm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TemplateFile" ma:contentTypeID="0x0101006EDDDB5EE6D98C44930B742096920B300400F5B6D36B3EF94B4E9A635CDF2A18F5B8" ma:contentTypeVersion="72" ma:contentTypeDescription="Create a new document." ma:contentTypeScope="" ma:versionID="a23e56308344d904b51738559c3d67c9">
  <xsd:schema xmlns:xsd="http://www.w3.org/2001/XMLSchema" xmlns:xs="http://www.w3.org/2001/XMLSchema" xmlns:p="http://schemas.microsoft.com/office/2006/metadata/properties" xmlns:ns2="4873beb7-5857-4685-be1f-d57550cc96cc" targetNamespace="http://schemas.microsoft.com/office/2006/metadata/properties" ma:root="true" ma:fieldsID="cd0908cc4600e77bf5da051303e00c8d" ns2:_="">
    <xsd:import namespace="4873beb7-5857-4685-be1f-d57550cc96cc"/>
    <xsd:element name="properties">
      <xsd:complexType>
        <xsd:sequence>
          <xsd:element name="documentManagement">
            <xsd:complexType>
              <xsd:all>
                <xsd:element ref="ns2:AcquiredFrom" minOccurs="0"/>
                <xsd:element ref="ns2:UACurrentWords" minOccurs="0"/>
                <xsd:element ref="ns2:TPApplication" minOccurs="0"/>
                <xsd:element ref="ns2:ApprovalLog" minOccurs="0"/>
                <xsd:element ref="ns2:ApprovalStatus" minOccurs="0"/>
                <xsd:element ref="ns2:AssetStart" minOccurs="0"/>
                <xsd:element ref="ns2:AssetExpire" minOccurs="0"/>
                <xsd:element ref="ns2:AssetId" minOccurs="0"/>
                <xsd:element ref="ns2:IsSearchable" minOccurs="0"/>
                <xsd:element ref="ns2:AssetType" minOccurs="0"/>
                <xsd:element ref="ns2:APAuthor" minOccurs="0"/>
                <xsd:element ref="ns2:AverageRating" minOccurs="0"/>
                <xsd:element ref="ns2:BlockPublish" minOccurs="0"/>
                <xsd:element ref="ns2:BugNumber" minOccurs="0"/>
                <xsd:element ref="ns2:CampaignTagsTaxHTField0" minOccurs="0"/>
                <xsd:element ref="ns2:TPClientViewer" minOccurs="0"/>
                <xsd:element ref="ns2:ClipArtFilename" minOccurs="0"/>
                <xsd:element ref="ns2:TPCommandLine" minOccurs="0"/>
                <xsd:element ref="ns2:TPComponent" minOccurs="0"/>
                <xsd:element ref="ns2:ContentItem" minOccurs="0"/>
                <xsd:element ref="ns2:CrawlForDependencies" minOccurs="0"/>
                <xsd:element ref="ns2:CSXHash" minOccurs="0"/>
                <xsd:element ref="ns2:CSXSubmissionMarket" minOccurs="0"/>
                <xsd:element ref="ns2:CSXUpdate" minOccurs="0"/>
                <xsd:element ref="ns2:IntlLangReviewDate" minOccurs="0"/>
                <xsd:element ref="ns2:IsDeleted" minOccurs="0"/>
                <xsd:element ref="ns2:APDescription" minOccurs="0"/>
                <xsd:element ref="ns2:DirectSourceMarket" minOccurs="0"/>
                <xsd:element ref="ns2:Downloads" minOccurs="0"/>
                <xsd:element ref="ns2:DSATActionTaken" minOccurs="0"/>
                <xsd:element ref="ns2:APEditor" minOccurs="0"/>
                <xsd:element ref="ns2:EditorialStatus" minOccurs="0"/>
                <xsd:element ref="ns2:EditorialTags" minOccurs="0"/>
                <xsd:element ref="ns2:TPExecutable" minOccurs="0"/>
                <xsd:element ref="ns2:FeatureTagsTaxHTField0" minOccurs="0"/>
                <xsd:element ref="ns2:TPFriendlyName" minOccurs="0"/>
                <xsd:element ref="ns2:FriendlyTitle" minOccurs="0"/>
                <xsd:element ref="ns2:PrimaryImageGen" minOccurs="0"/>
                <xsd:element ref="ns2:HandoffToMSDN" minOccurs="0"/>
                <xsd:element ref="ns2:InProjectListLookup" minOccurs="0"/>
                <xsd:element ref="ns2:TPInstallLocation" minOccurs="0"/>
                <xsd:element ref="ns2:InternalTagsTaxHTField0" minOccurs="0"/>
                <xsd:element ref="ns2:IntlLangReview" minOccurs="0"/>
                <xsd:element ref="ns2:IntlLangReviewer" minOccurs="0"/>
                <xsd:element ref="ns2:MarketSpecific" minOccurs="0"/>
                <xsd:element ref="ns2:LastCompleteVersionLookup" minOccurs="0"/>
                <xsd:element ref="ns2:LastHandOff" minOccurs="0"/>
                <xsd:element ref="ns2:LastModifiedDateTime" minOccurs="0"/>
                <xsd:element ref="ns2:LastPreviewErrorLookup" minOccurs="0"/>
                <xsd:element ref="ns2:LastPreviewResultLookup" minOccurs="0"/>
                <xsd:element ref="ns2:LastPreviewAttemptDateLookup" minOccurs="0"/>
                <xsd:element ref="ns2:LastPreviewedByLookup" minOccurs="0"/>
                <xsd:element ref="ns2:LastPreviewTimeLookup" minOccurs="0"/>
                <xsd:element ref="ns2:LastPreviewVersionLookup" minOccurs="0"/>
                <xsd:element ref="ns2:LastPublishErrorLookup" minOccurs="0"/>
                <xsd:element ref="ns2:LastPublishResultLookup" minOccurs="0"/>
                <xsd:element ref="ns2:LastPublishAttemptDateLookup" minOccurs="0"/>
                <xsd:element ref="ns2:LastPublishedByLookup" minOccurs="0"/>
                <xsd:element ref="ns2:LastPublishTimeLookup" minOccurs="0"/>
                <xsd:element ref="ns2:LastPublishVersionLookup" minOccurs="0"/>
                <xsd:element ref="ns2:TPLaunchHelpLinkType" minOccurs="0"/>
                <xsd:element ref="ns2:LegacyData" minOccurs="0"/>
                <xsd:element ref="ns2:TPLaunchHelpLink" minOccurs="0"/>
                <xsd:element ref="ns2:LocComments" minOccurs="0"/>
                <xsd:element ref="ns2:LocLastLocAttemptVersionLookup" minOccurs="0"/>
                <xsd:element ref="ns2:LocLastLocAttemptVersionTypeLookup" minOccurs="0"/>
                <xsd:element ref="ns2:LocManualTestRequired" minOccurs="0"/>
                <xsd:element ref="ns2:LocMarketGroupTiers2" minOccurs="0"/>
                <xsd:element ref="ns2:LocNewPublishedVersionLookup" minOccurs="0"/>
                <xsd:element ref="ns2:LocOverallHandbackStatusLookup" minOccurs="0"/>
                <xsd:element ref="ns2:LocOverallLocStatusLookup" minOccurs="0"/>
                <xsd:element ref="ns2:LocOverallPreviewStatusLookup" minOccurs="0"/>
                <xsd:element ref="ns2:LocOverallPublishStatusLookup" minOccurs="0"/>
                <xsd:element ref="ns2:IntlLocPriority" minOccurs="0"/>
                <xsd:element ref="ns2:LocProcessedForHandoffsLookup" minOccurs="0"/>
                <xsd:element ref="ns2:LocProcessedForMarketsLookup" minOccurs="0"/>
                <xsd:element ref="ns2:LocPublishedDependentAssetsLookup" minOccurs="0"/>
                <xsd:element ref="ns2:LocPublishedLinkedAssetsLookup" minOccurs="0"/>
                <xsd:element ref="ns2:LocRecommendedHandoff" minOccurs="0"/>
                <xsd:element ref="ns2:LocalizationTagsTaxHTField0" minOccurs="0"/>
                <xsd:element ref="ns2:MachineTranslated" minOccurs="0"/>
                <xsd:element ref="ns2:Manager" minOccurs="0"/>
                <xsd:element ref="ns2:Markets" minOccurs="0"/>
                <xsd:element ref="ns2:Milestone" minOccurs="0"/>
                <xsd:element ref="ns2:TPNamespace" minOccurs="0"/>
                <xsd:element ref="ns2:NumericId" minOccurs="0"/>
                <xsd:element ref="ns2:NumOfRatingsLookup" minOccurs="0"/>
                <xsd:element ref="ns2:OOCacheId" minOccurs="0"/>
                <xsd:element ref="ns2:OpenTemplate" minOccurs="0"/>
                <xsd:element ref="ns2:OriginAsset" minOccurs="0"/>
                <xsd:element ref="ns2:OriginalRelease" minOccurs="0"/>
                <xsd:element ref="ns2:OriginalSourceMarket" minOccurs="0"/>
                <xsd:element ref="ns2:OutputCachingOn" minOccurs="0"/>
                <xsd:element ref="ns2:ParentAssetId" minOccurs="0"/>
                <xsd:element ref="ns2:PlannedPubDate" minOccurs="0"/>
                <xsd:element ref="ns2:PolicheckWords" minOccurs="0"/>
                <xsd:element ref="ns2:BusinessGroup" minOccurs="0"/>
                <xsd:element ref="ns2:UAProjectedTotalWords" minOccurs="0"/>
                <xsd:element ref="ns2:Provider" minOccurs="0"/>
                <xsd:element ref="ns2:Providers" minOccurs="0"/>
                <xsd:element ref="ns2:PublishStatusLookup" minOccurs="0"/>
                <xsd:element ref="ns2:PublishTargets" minOccurs="0"/>
                <xsd:element ref="ns2:RecommendationsModifier" minOccurs="0"/>
                <xsd:element ref="ns2:ArtSampleDocs" minOccurs="0"/>
                <xsd:element ref="ns2:ScenarioTagsTaxHTField0" minOccurs="0"/>
                <xsd:element ref="ns2:ShowIn" minOccurs="0"/>
                <xsd:element ref="ns2:SourceTitle" minOccurs="0"/>
                <xsd:element ref="ns2:CSXSubmissionDate" minOccurs="0"/>
                <xsd:element ref="ns2:SubmitterId" minOccurs="0"/>
                <xsd:element ref="ns2:TaxCatchAll" minOccurs="0"/>
                <xsd:element ref="ns2:TaxCatchAllLabel" minOccurs="0"/>
                <xsd:element ref="ns2:TemplateStatus" minOccurs="0"/>
                <xsd:element ref="ns2:TemplateTemplateType" minOccurs="0"/>
                <xsd:element ref="ns2:ThumbnailAssetId" minOccurs="0"/>
                <xsd:element ref="ns2:TimesCloned" minOccurs="0"/>
                <xsd:element ref="ns2:TrustLevel" minOccurs="0"/>
                <xsd:element ref="ns2:UALocComments" minOccurs="0"/>
                <xsd:element ref="ns2:UALocRecommendation" minOccurs="0"/>
                <xsd:element ref="ns2:UANotes" minOccurs="0"/>
                <xsd:element ref="ns2:TPAppVersion" minOccurs="0"/>
                <xsd:element ref="ns2:VoteCount"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4873beb7-5857-4685-be1f-d57550cc96cc" elementFormDefault="qualified">
    <xsd:import namespace="http://schemas.microsoft.com/office/2006/documentManagement/types"/>
    <xsd:import namespace="http://schemas.microsoft.com/office/infopath/2007/PartnerControls"/>
    <xsd:element name="AcquiredFrom" ma:index="1" nillable="true" ma:displayName="Acquired From" ma:default="Internal MS" ma:internalName="AcquiredFrom" ma:readOnly="false">
      <xsd:simpleType>
        <xsd:restriction base="dms:Choice">
          <xsd:enumeration value="Internal MS"/>
          <xsd:enumeration value="Community"/>
          <xsd:enumeration value="MVP"/>
          <xsd:enumeration value="Publisher"/>
          <xsd:enumeration value="Partner"/>
          <xsd:enumeration value="None"/>
        </xsd:restriction>
      </xsd:simpleType>
    </xsd:element>
    <xsd:element name="UACurrentWords" ma:index="2" nillable="true" ma:displayName="Actual Word Count" ma:default="" ma:internalName="UACurrentWords" ma:readOnly="false">
      <xsd:simpleType>
        <xsd:restriction base="dms:Unknown"/>
      </xsd:simpleType>
    </xsd:element>
    <xsd:element name="TPApplication" ma:index="3" nillable="true" ma:displayName="Application to Open Template With" ma:default="" ma:internalName="TPApplication">
      <xsd:simpleType>
        <xsd:restriction base="dms:Text"/>
      </xsd:simpleType>
    </xsd:element>
    <xsd:element name="ApprovalLog" ma:index="4" nillable="true" ma:displayName="Approval Log" ma:default="" ma:hidden="true" ma:internalName="ApprovalLog" ma:readOnly="false">
      <xsd:simpleType>
        <xsd:restriction base="dms:Note"/>
      </xsd:simpleType>
    </xsd:element>
    <xsd:element name="ApprovalStatus" ma:index="5" nillable="true" ma:displayName="Approval Status" ma:default="InProgress" ma:internalName="ApprovalStatus" ma:readOnly="false">
      <xsd:simpleType>
        <xsd:restriction base="dms:Choice">
          <xsd:enumeration value="InProgress"/>
          <xsd:enumeration value="Rejected"/>
          <xsd:enumeration value="Questionable"/>
          <xsd:enumeration value="ApprovedAutomatic"/>
          <xsd:enumeration value="ApprovedManual"/>
          <xsd:enumeration value="On Hold"/>
          <xsd:enumeration value="Needs Review"/>
          <xsd:enumeration value="A Violation"/>
          <xsd:enumeration value="Unpublished Violation"/>
        </xsd:restriction>
      </xsd:simpleType>
    </xsd:element>
    <xsd:element name="AssetStart" ma:index="6" nillable="true" ma:displayName="Asset Begin Date" ma:default="[Today]" ma:internalName="AssetStart" ma:readOnly="false">
      <xsd:simpleType>
        <xsd:restriction base="dms:DateTime"/>
      </xsd:simpleType>
    </xsd:element>
    <xsd:element name="AssetExpire" ma:index="7" nillable="true" ma:displayName="Asset End Date" ma:default="2029-01-01T08:00:00Z" ma:format="DateTime" ma:internalName="AssetExpire" ma:readOnly="false">
      <xsd:simpleType>
        <xsd:restriction base="dms:DateTime"/>
      </xsd:simpleType>
    </xsd:element>
    <xsd:element name="AssetId" ma:index="8" nillable="true" ma:displayName="Asset ID" ma:default="" ma:indexed="true" ma:internalName="AssetId" ma:readOnly="false">
      <xsd:simpleType>
        <xsd:restriction base="dms:Text">
          <xsd:maxLength value="255"/>
        </xsd:restriction>
      </xsd:simpleType>
    </xsd:element>
    <xsd:element name="IsSearchable" ma:index="9" nillable="true" ma:displayName="Asset Searchable?" ma:default="true" ma:internalName="IsSearchable" ma:readOnly="false">
      <xsd:simpleType>
        <xsd:restriction base="dms:Boolean"/>
      </xsd:simpleType>
    </xsd:element>
    <xsd:element name="AssetType" ma:index="10" nillable="true" ma:displayName="Asset Type" ma:default="" ma:internalName="AssetType" ma:readOnly="false">
      <xsd:simpleType>
        <xsd:restriction base="dms:Unknown"/>
      </xsd:simpleType>
    </xsd:element>
    <xsd:element name="APAuthor" ma:index="11" nillable="true" ma:displayName="Author" ma:default="" ma:list="UserInfo" ma:internalName="APAuth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AverageRating" ma:index="12" nillable="true" ma:displayName="Average Rating" ma:internalName="AverageRating" ma:readOnly="false">
      <xsd:simpleType>
        <xsd:restriction base="dms:Text"/>
      </xsd:simpleType>
    </xsd:element>
    <xsd:element name="BlockPublish" ma:index="13" nillable="true" ma:displayName="Block from Publishing?" ma:default="" ma:internalName="BlockPublish" ma:readOnly="false">
      <xsd:simpleType>
        <xsd:restriction base="dms:Boolean"/>
      </xsd:simpleType>
    </xsd:element>
    <xsd:element name="BugNumber" ma:index="14" nillable="true" ma:displayName="Bug Number" ma:default="" ma:internalName="BugNumber" ma:readOnly="false">
      <xsd:simpleType>
        <xsd:restriction base="dms:Text"/>
      </xsd:simpleType>
    </xsd:element>
    <xsd:element name="CampaignTagsTaxHTField0" ma:index="16" nillable="true" ma:taxonomy="true" ma:internalName="CampaignTagsTaxHTField0" ma:taxonomyFieldName="CampaignTags" ma:displayName="Campaigns" ma:readOnly="false" ma:default="" ma:fieldId="{1df42cc3-2301-4f11-a52a-6ead923c29ed}" ma:taxonomyMulti="true" ma:sspId="8f79753a-75d3-41f5-8ca3-40b843941b4f" ma:termSetId="ca0e50d4-faa1-44ce-961e-bb1441c60e66" ma:anchorId="00000000-0000-0000-0000-000000000000" ma:open="false" ma:isKeyword="false">
      <xsd:complexType>
        <xsd:sequence>
          <xsd:element ref="pc:Terms" minOccurs="0" maxOccurs="1"/>
        </xsd:sequence>
      </xsd:complexType>
    </xsd:element>
    <xsd:element name="TPClientViewer" ma:index="17" nillable="true" ma:displayName="Client Viewer" ma:default="" ma:internalName="TPClientViewer">
      <xsd:simpleType>
        <xsd:restriction base="dms:Text"/>
      </xsd:simpleType>
    </xsd:element>
    <xsd:element name="ClipArtFilename" ma:index="18" nillable="true" ma:displayName="Clip Art Name" ma:default="" ma:internalName="ClipArtFilename" ma:readOnly="false">
      <xsd:simpleType>
        <xsd:restriction base="dms:Text"/>
      </xsd:simpleType>
    </xsd:element>
    <xsd:element name="TPCommandLine" ma:index="19" nillable="true" ma:displayName="Command Line" ma:default="" ma:internalName="TPCommandLine">
      <xsd:simpleType>
        <xsd:restriction base="dms:Text"/>
      </xsd:simpleType>
    </xsd:element>
    <xsd:element name="TPComponent" ma:index="20" nillable="true" ma:displayName="Component" ma:default="" ma:internalName="TPComponent">
      <xsd:simpleType>
        <xsd:restriction base="dms:Text"/>
      </xsd:simpleType>
    </xsd:element>
    <xsd:element name="ContentItem" ma:index="21" nillable="true" ma:displayName="Content Item" ma:default="" ma:hidden="true" ma:internalName="ContentItem" ma:readOnly="false">
      <xsd:simpleType>
        <xsd:restriction base="dms:Unknown"/>
      </xsd:simpleType>
    </xsd:element>
    <xsd:element name="CrawlForDependencies" ma:index="23" nillable="true" ma:displayName="Crawl for Dependencies?" ma:default="true" ma:internalName="CrawlForDependencies" ma:readOnly="false">
      <xsd:simpleType>
        <xsd:restriction base="dms:Boolean"/>
      </xsd:simpleType>
    </xsd:element>
    <xsd:element name="CSXHash" ma:index="26" nillable="true" ma:displayName="CSX Hash" ma:default="" ma:indexed="true" ma:internalName="CSXHash" ma:readOnly="false">
      <xsd:simpleType>
        <xsd:restriction base="dms:Text"/>
      </xsd:simpleType>
    </xsd:element>
    <xsd:element name="CSXSubmissionMarket" ma:index="27" nillable="true" ma:displayName="CSX Submission Market" ma:default="" ma:list="{2FBD1B11-2ACE-4FDC-B5A3-635D4ADF6F1B}" ma:internalName="CSXSubmissionMarket" ma:readOnly="false" ma:showField="MarketName" ma:web="4873beb7-5857-4685-be1f-d57550cc96cc">
      <xsd:simpleType>
        <xsd:restriction base="dms:Lookup"/>
      </xsd:simpleType>
    </xsd:element>
    <xsd:element name="CSXUpdate" ma:index="28" nillable="true" ma:displayName="CSX Updated?" ma:default="false" ma:internalName="CSXUpdate" ma:readOnly="false">
      <xsd:simpleType>
        <xsd:restriction base="dms:Boolean"/>
      </xsd:simpleType>
    </xsd:element>
    <xsd:element name="IntlLangReviewDate" ma:index="29" nillable="true" ma:displayName="Date to Complete Intl QA" ma:default="" ma:internalName="IntlLangReviewDate" ma:readOnly="false">
      <xsd:simpleType>
        <xsd:restriction base="dms:DateTime"/>
      </xsd:simpleType>
    </xsd:element>
    <xsd:element name="IsDeleted" ma:index="30" nillable="true" ma:displayName="Deleted?" ma:default="" ma:internalName="IsDeleted" ma:readOnly="false">
      <xsd:simpleType>
        <xsd:restriction base="dms:Boolean"/>
      </xsd:simpleType>
    </xsd:element>
    <xsd:element name="APDescription" ma:index="31" nillable="true" ma:displayName="Description" ma:default="" ma:internalName="APDescription" ma:readOnly="false">
      <xsd:simpleType>
        <xsd:restriction base="dms:Note"/>
      </xsd:simpleType>
    </xsd:element>
    <xsd:element name="DirectSourceMarket" ma:index="32" nillable="true" ma:displayName="Direct Source Market Group" ma:default="" ma:internalName="DirectSourceMarket" ma:readOnly="false">
      <xsd:simpleType>
        <xsd:restriction base="dms:Text"/>
      </xsd:simpleType>
    </xsd:element>
    <xsd:element name="Downloads" ma:index="33" nillable="true" ma:displayName="Downloads" ma:default="0" ma:hidden="true" ma:internalName="Downloads" ma:readOnly="false">
      <xsd:simpleType>
        <xsd:restriction base="dms:Unknown"/>
      </xsd:simpleType>
    </xsd:element>
    <xsd:element name="DSATActionTaken" ma:index="34" nillable="true" ma:displayName="DSAT Action Taken" ma:default="" ma:internalName="DSATActionTaken" ma:readOnly="false">
      <xsd:simpleType>
        <xsd:restriction base="dms:Choice">
          <xsd:enumeration value="Best Bets"/>
          <xsd:enumeration value="Expire"/>
          <xsd:enumeration value="Hide"/>
          <xsd:enumeration value="None"/>
        </xsd:restriction>
      </xsd:simpleType>
    </xsd:element>
    <xsd:element name="APEditor" ma:index="35" nillable="true" ma:displayName="Editor" ma:default="" ma:list="UserInfo" ma:internalName="APEditor" ma:readOnly="false">
      <xsd:complexType>
        <xsd:complexContent>
          <xsd:extension base="dms:User">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EditorialStatus" ma:index="36" nillable="true" ma:displayName="Editorial Status" ma:default="" ma:internalName="EditorialStatus" ma:readOnly="false">
      <xsd:simpleType>
        <xsd:restriction base="dms:Unknown"/>
      </xsd:simpleType>
    </xsd:element>
    <xsd:element name="EditorialTags" ma:index="37" nillable="true" ma:displayName="Editorial Tags" ma:default="" ma:internalName="EditorialTags">
      <xsd:simpleType>
        <xsd:restriction base="dms:Unknown"/>
      </xsd:simpleType>
    </xsd:element>
    <xsd:element name="TPExecutable" ma:index="38" nillable="true" ma:displayName="Executable" ma:default="" ma:internalName="TPExecutable">
      <xsd:simpleType>
        <xsd:restriction base="dms:Text"/>
      </xsd:simpleType>
    </xsd:element>
    <xsd:element name="FeatureTagsTaxHTField0" ma:index="40" nillable="true" ma:taxonomy="true" ma:internalName="FeatureTagsTaxHTField0" ma:taxonomyFieldName="FeatureTags" ma:displayName="Features" ma:readOnly="false" ma:default="" ma:fieldId="{7fc0d542-15c6-4882-a8e3-13bca44403fb}" ma:taxonomyMulti="true" ma:sspId="8f79753a-75d3-41f5-8ca3-40b843941b4f" ma:termSetId="f1ab6845-967d-4854-a0ba-4ec07f0f8113" ma:anchorId="00000000-0000-0000-0000-000000000000" ma:open="false" ma:isKeyword="false">
      <xsd:complexType>
        <xsd:sequence>
          <xsd:element ref="pc:Terms" minOccurs="0" maxOccurs="1"/>
        </xsd:sequence>
      </xsd:complexType>
    </xsd:element>
    <xsd:element name="TPFriendlyName" ma:index="41" nillable="true" ma:displayName="Friendly Name" ma:default="" ma:internalName="TPFriendlyName">
      <xsd:simpleType>
        <xsd:restriction base="dms:Text"/>
      </xsd:simpleType>
    </xsd:element>
    <xsd:element name="FriendlyTitle" ma:index="42" nillable="true" ma:displayName="Friendly Title" ma:default="" ma:description="Shorter title to be used when displaying search results" ma:internalName="FriendlyTitle" ma:readOnly="false">
      <xsd:simpleType>
        <xsd:restriction base="dms:Text"/>
      </xsd:simpleType>
    </xsd:element>
    <xsd:element name="PrimaryImageGen" ma:index="43" nillable="true" ma:displayName="Generate Images?" ma:default="true" ma:internalName="PrimaryImageGen">
      <xsd:simpleType>
        <xsd:restriction base="dms:Boolean"/>
      </xsd:simpleType>
    </xsd:element>
    <xsd:element name="HandoffToMSDN" ma:index="44" nillable="true" ma:displayName="Handoff To MSDN Date" ma:default="" ma:internalName="HandoffToMSDN" ma:readOnly="false">
      <xsd:simpleType>
        <xsd:restriction base="dms:DateTime"/>
      </xsd:simpleType>
    </xsd:element>
    <xsd:element name="InProjectListLookup" ma:index="45" nillable="true" ma:displayName="InProjectListLookup" ma:list="{9E343742-310B-4684-A24C-1D137CB4B230}" ma:internalName="InProjectListLookup" ma:readOnly="true" ma:showField="InProjectLis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InstallLocation" ma:index="46" nillable="true" ma:displayName="Install Location" ma:default="" ma:internalName="TPInstallLocation">
      <xsd:simpleType>
        <xsd:restriction base="dms:Text"/>
      </xsd:simpleType>
    </xsd:element>
    <xsd:element name="InternalTagsTaxHTField0" ma:index="48" nillable="true" ma:taxonomy="true" ma:internalName="InternalTagsTaxHTField0" ma:taxonomyFieldName="InternalTags" ma:displayName="Internal Tags" ma:readOnly="false" ma:default="" ma:fieldId="{1490b8a4-2706-41ec-b5e3-73176dccf34e}" ma:taxonomyMulti="true" ma:sspId="8f79753a-75d3-41f5-8ca3-40b843941b4f" ma:termSetId="82b6639e-f7fc-4c18-ad2d-003a6e707765" ma:anchorId="00000000-0000-0000-0000-000000000000" ma:open="false" ma:isKeyword="false">
      <xsd:complexType>
        <xsd:sequence>
          <xsd:element ref="pc:Terms" minOccurs="0" maxOccurs="1"/>
        </xsd:sequence>
      </xsd:complexType>
    </xsd:element>
    <xsd:element name="IntlLangReview" ma:index="49" nillable="true" ma:displayName="Intl Lang QA Review Required?" ma:default="" ma:internalName="IntlLangReview" ma:readOnly="false">
      <xsd:simpleType>
        <xsd:restriction base="dms:Boolean"/>
      </xsd:simpleType>
    </xsd:element>
    <xsd:element name="IntlLangReviewer" ma:index="50" nillable="true" ma:displayName="Intl Lang QA Reviewer" ma:default="" ma:internalName="IntlLangReviewer" ma:readOnly="false">
      <xsd:simpleType>
        <xsd:restriction base="dms:Text"/>
      </xsd:simpleType>
    </xsd:element>
    <xsd:element name="MarketSpecific" ma:index="51" nillable="true" ma:displayName="Is Market Specific?" ma:default="" ma:internalName="MarketSpecific" ma:readOnly="false">
      <xsd:simpleType>
        <xsd:restriction base="dms:Boolean"/>
      </xsd:simpleType>
    </xsd:element>
    <xsd:element name="LastCompleteVersionLookup" ma:index="52" nillable="true" ma:displayName="Last Complete Version Lookup" ma:default="" ma:list="{9E343742-310B-4684-A24C-1D137CB4B230}" ma:internalName="LastCompleteVersionLookup" ma:readOnly="true" ma:showField="LastComplete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HandOff" ma:index="53" nillable="true" ma:displayName="Last Hand-off" ma:default="" ma:internalName="LastHandOff" ma:readOnly="false">
      <xsd:simpleType>
        <xsd:restriction base="dms:DateTime"/>
      </xsd:simpleType>
    </xsd:element>
    <xsd:element name="LastModifiedDateTime" ma:index="54" nillable="true" ma:displayName="Last Modified Date" ma:default="" ma:internalName="LastModifiedDateTime" ma:readOnly="false">
      <xsd:simpleType>
        <xsd:restriction base="dms:DateTime"/>
      </xsd:simpleType>
    </xsd:element>
    <xsd:element name="LastPreviewErrorLookup" ma:index="55" nillable="true" ma:displayName="Last Preview Attempt Error" ma:default="" ma:list="{9E343742-310B-4684-A24C-1D137CB4B230}" ma:internalName="LastPreviewErrorLookup" ma:readOnly="true" ma:showField="LastPreview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ResultLookup" ma:index="56" nillable="true" ma:displayName="Last Preview Attempt Result" ma:default="" ma:list="{9E343742-310B-4684-A24C-1D137CB4B230}" ma:internalName="LastPreviewResultLookup" ma:readOnly="true" ma:showField="LastPreview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AttemptDateLookup" ma:index="57" nillable="true" ma:displayName="Last Preview Attempted On" ma:default="" ma:list="{9E343742-310B-4684-A24C-1D137CB4B230}" ma:internalName="LastPreviewAttemptDateLookup" ma:readOnly="true" ma:showField="LastPreview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edByLookup" ma:index="58" nillable="true" ma:displayName="Last Previewed By" ma:default="" ma:list="{9E343742-310B-4684-A24C-1D137CB4B230}" ma:internalName="LastPreviewedByLookup" ma:readOnly="true" ma:showField="LastPreview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TimeLookup" ma:index="59" nillable="true" ma:displayName="Last Previewed Date" ma:default="" ma:list="{9E343742-310B-4684-A24C-1D137CB4B230}" ma:internalName="LastPreviewTimeLookup" ma:readOnly="true" ma:showField="LastPreview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reviewVersionLookup" ma:index="60" nillable="true" ma:displayName="Last Previewed Version" ma:default="" ma:list="{9E343742-310B-4684-A24C-1D137CB4B230}" ma:internalName="LastPreviewVersionLookup" ma:readOnly="true" ma:showField="LastPreview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rrorLookup" ma:index="61" nillable="true" ma:displayName="Last Publish Attempt Error" ma:default="" ma:list="{9E343742-310B-4684-A24C-1D137CB4B230}" ma:internalName="LastPublishErrorLookup" ma:readOnly="true" ma:showField="LastPublishError"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ResultLookup" ma:index="62" nillable="true" ma:displayName="Last Publish Attempt Result" ma:default="" ma:list="{9E343742-310B-4684-A24C-1D137CB4B230}" ma:internalName="LastPublishResultLookup" ma:readOnly="true" ma:showField="LastPublishResult"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AttemptDateLookup" ma:index="63" nillable="true" ma:displayName="Last Publish Attempted On" ma:default="" ma:list="{9E343742-310B-4684-A24C-1D137CB4B230}" ma:internalName="LastPublishAttemptDateLookup" ma:readOnly="true" ma:showField="LastPublishAttemptDat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edByLookup" ma:index="64" nillable="true" ma:displayName="Last Published By" ma:default="" ma:list="{9E343742-310B-4684-A24C-1D137CB4B230}" ma:internalName="LastPublishedByLookup" ma:readOnly="true" ma:showField="LastPublishedBy"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TimeLookup" ma:index="65" nillable="true" ma:displayName="Last Published Date" ma:default="" ma:list="{9E343742-310B-4684-A24C-1D137CB4B230}" ma:internalName="LastPublishTimeLookup" ma:readOnly="true" ma:showField="LastPublishTi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LastPublishVersionLookup" ma:index="66" nillable="true" ma:displayName="Last Published Version" ma:default="" ma:list="{9E343742-310B-4684-A24C-1D137CB4B230}" ma:internalName="LastPublishVersionLookup" ma:readOnly="true" ma:showField="LastPublishVersion"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PLaunchHelpLinkType" ma:index="67" nillable="true" ma:displayName="Launch Help Link Type" ma:default="Template" ma:internalName="TPLaunchHelpLinkType">
      <xsd:simpleType>
        <xsd:restriction base="dms:Choice">
          <xsd:enumeration value="Template"/>
          <xsd:enumeration value="Training"/>
          <xsd:enumeration value="URL"/>
          <xsd:enumeration value="None"/>
        </xsd:restriction>
      </xsd:simpleType>
    </xsd:element>
    <xsd:element name="LegacyData" ma:index="68" nillable="true" ma:displayName="Legacy Data" ma:default="" ma:internalName="LegacyData" ma:readOnly="false">
      <xsd:simpleType>
        <xsd:restriction base="dms:Note"/>
      </xsd:simpleType>
    </xsd:element>
    <xsd:element name="TPLaunchHelpLink" ma:index="69" nillable="true" ma:displayName="Link to Launch Help Topic" ma:default="" ma:internalName="TPLaunchHelpLink">
      <xsd:simpleType>
        <xsd:restriction base="dms:Text"/>
      </xsd:simpleType>
    </xsd:element>
    <xsd:element name="LocComments" ma:index="70" nillable="true" ma:displayName="Loc Approval Comments" ma:default="" ma:internalName="LocComments" ma:readOnly="false">
      <xsd:simpleType>
        <xsd:restriction base="dms:Note"/>
      </xsd:simpleType>
    </xsd:element>
    <xsd:element name="LocLastLocAttemptVersionLookup" ma:index="71" nillable="true" ma:displayName="Loc Last Loc Attempt Version" ma:default="" ma:list="{7DD1DCEC-E449-43D3-891F-7DC62F62AD21}" ma:internalName="LocLastLocAttemptVersionLookup" ma:readOnly="false" ma:showField="LastLocAttemptVersion" ma:web="4873beb7-5857-4685-be1f-d57550cc96cc">
      <xsd:simpleType>
        <xsd:restriction base="dms:Lookup"/>
      </xsd:simpleType>
    </xsd:element>
    <xsd:element name="LocLastLocAttemptVersionTypeLookup" ma:index="72" nillable="true" ma:displayName="Loc Last Loc Attempt Version Type" ma:default="" ma:list="{7DD1DCEC-E449-43D3-891F-7DC62F62AD21}" ma:internalName="LocLastLocAttemptVersionTypeLookup" ma:readOnly="true" ma:showField="LastLocAttemptVersionType" ma:web="4873beb7-5857-4685-be1f-d57550cc96cc">
      <xsd:simpleType>
        <xsd:restriction base="dms:Lookup"/>
      </xsd:simpleType>
    </xsd:element>
    <xsd:element name="LocManualTestRequired" ma:index="73" nillable="true" ma:displayName="Loc Manual Test Required" ma:default="" ma:internalName="LocManualTestRequired" ma:readOnly="false">
      <xsd:simpleType>
        <xsd:restriction base="dms:Boolean"/>
      </xsd:simpleType>
    </xsd:element>
    <xsd:element name="LocMarketGroupTiers2" ma:index="74" nillable="true" ma:displayName="Loc Market Group Tiers" ma:internalName="LocMarketGroupTiers2" ma:readOnly="false">
      <xsd:simpleType>
        <xsd:restriction base="dms:Unknown"/>
      </xsd:simpleType>
    </xsd:element>
    <xsd:element name="LocNewPublishedVersionLookup" ma:index="75" nillable="true" ma:displayName="Loc New Published Version Lookup" ma:default="" ma:list="{7DD1DCEC-E449-43D3-891F-7DC62F62AD21}" ma:internalName="LocNewPublishedVersionLookup" ma:readOnly="true" ma:showField="NewPublishedVersion" ma:web="4873beb7-5857-4685-be1f-d57550cc96cc">
      <xsd:simpleType>
        <xsd:restriction base="dms:Lookup"/>
      </xsd:simpleType>
    </xsd:element>
    <xsd:element name="LocOverallHandbackStatusLookup" ma:index="76" nillable="true" ma:displayName="Loc Overall Handback Status" ma:default="" ma:list="{7DD1DCEC-E449-43D3-891F-7DC62F62AD21}" ma:internalName="LocOverallHandbackStatusLookup" ma:readOnly="true" ma:showField="OverallHandbackStatus" ma:web="4873beb7-5857-4685-be1f-d57550cc96cc">
      <xsd:simpleType>
        <xsd:restriction base="dms:Lookup"/>
      </xsd:simpleType>
    </xsd:element>
    <xsd:element name="LocOverallLocStatusLookup" ma:index="77" nillable="true" ma:displayName="Loc Overall Localize Status" ma:default="" ma:list="{7DD1DCEC-E449-43D3-891F-7DC62F62AD21}" ma:internalName="LocOverallLocStatusLookup" ma:readOnly="true" ma:showField="OverallLocStatus" ma:web="4873beb7-5857-4685-be1f-d57550cc96cc">
      <xsd:simpleType>
        <xsd:restriction base="dms:Lookup"/>
      </xsd:simpleType>
    </xsd:element>
    <xsd:element name="LocOverallPreviewStatusLookup" ma:index="78" nillable="true" ma:displayName="Loc Overall Preview Status" ma:default="" ma:list="{7DD1DCEC-E449-43D3-891F-7DC62F62AD21}" ma:internalName="LocOverallPreviewStatusLookup" ma:readOnly="true" ma:showField="OverallPreviewStatus" ma:web="4873beb7-5857-4685-be1f-d57550cc96cc">
      <xsd:simpleType>
        <xsd:restriction base="dms:Lookup"/>
      </xsd:simpleType>
    </xsd:element>
    <xsd:element name="LocOverallPublishStatusLookup" ma:index="79" nillable="true" ma:displayName="Loc Overall Publish Status" ma:default="" ma:list="{7DD1DCEC-E449-43D3-891F-7DC62F62AD21}" ma:internalName="LocOverallPublishStatusLookup" ma:readOnly="true" ma:showField="OverallPublishStatus" ma:web="4873beb7-5857-4685-be1f-d57550cc96cc">
      <xsd:simpleType>
        <xsd:restriction base="dms:Lookup"/>
      </xsd:simpleType>
    </xsd:element>
    <xsd:element name="IntlLocPriority" ma:index="80" nillable="true" ma:displayName="Loc Priority" ma:default="" ma:internalName="IntlLocPriority" ma:readOnly="false">
      <xsd:simpleType>
        <xsd:restriction base="dms:Unknown"/>
      </xsd:simpleType>
    </xsd:element>
    <xsd:element name="LocProcessedForHandoffsLookup" ma:index="81" nillable="true" ma:displayName="Loc Processed For Handoffs" ma:default="" ma:list="{7DD1DCEC-E449-43D3-891F-7DC62F62AD21}" ma:internalName="LocProcessedForHandoffsLookup" ma:readOnly="true" ma:showField="ProcessedForHandoffs" ma:web="4873beb7-5857-4685-be1f-d57550cc96cc">
      <xsd:simpleType>
        <xsd:restriction base="dms:Lookup"/>
      </xsd:simpleType>
    </xsd:element>
    <xsd:element name="LocProcessedForMarketsLookup" ma:index="82" nillable="true" ma:displayName="Loc Processed For Markets" ma:default="" ma:list="{7DD1DCEC-E449-43D3-891F-7DC62F62AD21}" ma:internalName="LocProcessedForMarketsLookup" ma:readOnly="true" ma:showField="ProcessedForMarkets" ma:web="4873beb7-5857-4685-be1f-d57550cc96cc">
      <xsd:simpleType>
        <xsd:restriction base="dms:Lookup"/>
      </xsd:simpleType>
    </xsd:element>
    <xsd:element name="LocPublishedDependentAssetsLookup" ma:index="83" nillable="true" ma:displayName="Loc Published Dependent Assets" ma:default="" ma:list="{7DD1DCEC-E449-43D3-891F-7DC62F62AD21}" ma:internalName="LocPublishedDependentAssetsLookup" ma:readOnly="true" ma:showField="PublishedDependentAssets" ma:web="4873beb7-5857-4685-be1f-d57550cc96cc">
      <xsd:simpleType>
        <xsd:restriction base="dms:Lookup"/>
      </xsd:simpleType>
    </xsd:element>
    <xsd:element name="LocPublishedLinkedAssetsLookup" ma:index="84" nillable="true" ma:displayName="Loc Published Linked Assets" ma:default="" ma:list="{7DD1DCEC-E449-43D3-891F-7DC62F62AD21}" ma:internalName="LocPublishedLinkedAssetsLookup" ma:readOnly="true" ma:showField="PublishedLinkedAssets" ma:web="4873beb7-5857-4685-be1f-d57550cc96cc">
      <xsd:simpleType>
        <xsd:restriction base="dms:Lookup"/>
      </xsd:simpleType>
    </xsd:element>
    <xsd:element name="LocRecommendedHandoff" ma:index="85" nillable="true" ma:displayName="Loc Recommended Handoff" ma:default="" ma:indexed="true" ma:internalName="LocRecommendedHandoff" ma:readOnly="false">
      <xsd:simpleType>
        <xsd:restriction base="dms:Text"/>
      </xsd:simpleType>
    </xsd:element>
    <xsd:element name="LocalizationTagsTaxHTField0" ma:index="87" nillable="true" ma:taxonomy="true" ma:internalName="LocalizationTagsTaxHTField0" ma:taxonomyFieldName="LocalizationTags" ma:displayName="Localization Tags" ma:readOnly="false" ma:default="" ma:fieldId="{00f02cb3-2c7c-424a-9c61-10e9b6878429}" ma:taxonomyMulti="true" ma:sspId="8f79753a-75d3-41f5-8ca3-40b843941b4f" ma:termSetId="5b7703a5-8e8b-4b58-8b31-1cea35331da3" ma:anchorId="00000000-0000-0000-0000-000000000000" ma:open="false" ma:isKeyword="false">
      <xsd:complexType>
        <xsd:sequence>
          <xsd:element ref="pc:Terms" minOccurs="0" maxOccurs="1"/>
        </xsd:sequence>
      </xsd:complexType>
    </xsd:element>
    <xsd:element name="MachineTranslated" ma:index="88" nillable="true" ma:displayName="Machine Translated" ma:default="" ma:internalName="MachineTranslated" ma:readOnly="false">
      <xsd:simpleType>
        <xsd:restriction base="dms:Boolean"/>
      </xsd:simpleType>
    </xsd:element>
    <xsd:element name="Manager" ma:index="89" nillable="true" ma:displayName="Manager" ma:hidden="true" ma:internalName="Manager" ma:readOnly="false">
      <xsd:simpleType>
        <xsd:restriction base="dms:Text"/>
      </xsd:simpleType>
    </xsd:element>
    <xsd:element name="Markets" ma:index="90" nillable="true" ma:displayName="Markets" ma:default="" ma:description="Leave blank to show in all markets" ma:list="{2FBD1B11-2ACE-4FDC-B5A3-635D4ADF6F1B}" ma:internalName="Markets" ma:readOnly="false" ma:showField="MarketName"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Milestone" ma:index="91" nillable="true" ma:displayName="Milestone" ma:default="" ma:internalName="Milestone" ma:readOnly="false">
      <xsd:simpleType>
        <xsd:restriction base="dms:Unknown"/>
      </xsd:simpleType>
    </xsd:element>
    <xsd:element name="TPNamespace" ma:index="94" nillable="true" ma:displayName="Namespace" ma:default="" ma:internalName="TPNamespace">
      <xsd:simpleType>
        <xsd:restriction base="dms:Text"/>
      </xsd:simpleType>
    </xsd:element>
    <xsd:element name="NumericId" ma:index="95" nillable="true" ma:displayName="Numeric ID" ma:default="" ma:indexed="true" ma:internalName="NumericId" ma:readOnly="false">
      <xsd:simpleType>
        <xsd:restriction base="dms:Number"/>
      </xsd:simpleType>
    </xsd:element>
    <xsd:element name="NumOfRatingsLookup" ma:index="96" nillable="true" ma:displayName="NumOfRatings" ma:default="" ma:list="{9E343742-310B-4684-A24C-1D137CB4B230}" ma:internalName="NumOfRatingsLookup" ma:readOnly="true" ma:showField="NumOfRating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OOCacheId" ma:index="97" nillable="true" ma:displayName="OOCacheId" ma:internalName="OOCacheId" ma:readOnly="false">
      <xsd:simpleType>
        <xsd:restriction base="dms:Text"/>
      </xsd:simpleType>
    </xsd:element>
    <xsd:element name="OpenTemplate" ma:index="98" nillable="true" ma:displayName="Open Template" ma:default="true" ma:internalName="OpenTemplate">
      <xsd:simpleType>
        <xsd:restriction base="dms:Boolean"/>
      </xsd:simpleType>
    </xsd:element>
    <xsd:element name="OriginAsset" ma:index="99" nillable="true" ma:displayName="Origin Asset" ma:default="" ma:internalName="OriginAsset" ma:readOnly="false">
      <xsd:simpleType>
        <xsd:restriction base="dms:Text"/>
      </xsd:simpleType>
    </xsd:element>
    <xsd:element name="OriginalRelease" ma:index="100" nillable="true" ma:displayName="Original Release" ma:default="15" ma:internalName="OriginalRelease" ma:readOnly="false">
      <xsd:simpleType>
        <xsd:restriction base="dms:Choice">
          <xsd:enumeration value="14"/>
          <xsd:enumeration value="15"/>
          <xsd:enumeration value="16"/>
        </xsd:restriction>
      </xsd:simpleType>
    </xsd:element>
    <xsd:element name="OriginalSourceMarket" ma:index="101" nillable="true" ma:displayName="Original Source Market Group" ma:default="" ma:internalName="OriginalSourceMarket" ma:readOnly="false">
      <xsd:simpleType>
        <xsd:restriction base="dms:Text"/>
      </xsd:simpleType>
    </xsd:element>
    <xsd:element name="OutputCachingOn" ma:index="102" nillable="true" ma:displayName="Output Caching" ma:default="true" ma:hidden="true" ma:internalName="OutputCachingOn" ma:readOnly="false">
      <xsd:simpleType>
        <xsd:restriction base="dms:Boolean"/>
      </xsd:simpleType>
    </xsd:element>
    <xsd:element name="ParentAssetId" ma:index="103" nillable="true" ma:displayName="Parent Asset Id" ma:default="" ma:internalName="ParentAssetId" ma:readOnly="false">
      <xsd:simpleType>
        <xsd:restriction base="dms:Text"/>
      </xsd:simpleType>
    </xsd:element>
    <xsd:element name="PlannedPubDate" ma:index="104" nillable="true" ma:displayName="Planned Publish Date" ma:default="" ma:indexed="true" ma:internalName="PlannedPubDate" ma:readOnly="false">
      <xsd:simpleType>
        <xsd:restriction base="dms:DateTime"/>
      </xsd:simpleType>
    </xsd:element>
    <xsd:element name="PolicheckWords" ma:index="105" nillable="true" ma:displayName="Policheck Words" ma:default="" ma:internalName="PolicheckWords" ma:readOnly="false">
      <xsd:simpleType>
        <xsd:restriction base="dms:Text"/>
      </xsd:simpleType>
    </xsd:element>
    <xsd:element name="BusinessGroup" ma:index="106" nillable="true" ma:displayName="Product Division Owner" ma:default="" ma:internalName="BusinessGroup" ma:readOnly="false">
      <xsd:simpleType>
        <xsd:restriction base="dms:Unknown"/>
      </xsd:simpleType>
    </xsd:element>
    <xsd:element name="UAProjectedTotalWords" ma:index="107" nillable="true" ma:displayName="Projected Word Count" ma:default="" ma:internalName="UAProjectedTotalWords" ma:readOnly="false">
      <xsd:simpleType>
        <xsd:restriction base="dms:Unknown"/>
      </xsd:simpleType>
    </xsd:element>
    <xsd:element name="Provider" ma:index="108" nillable="true" ma:displayName="Provider" ma:default="" ma:internalName="Provider" ma:readOnly="false">
      <xsd:simpleType>
        <xsd:restriction base="dms:Unknown"/>
      </xsd:simpleType>
    </xsd:element>
    <xsd:element name="Providers" ma:index="109" nillable="true" ma:displayName="Providers" ma:default="" ma:internalName="Providers">
      <xsd:simpleType>
        <xsd:restriction base="dms:Unknown"/>
      </xsd:simpleType>
    </xsd:element>
    <xsd:element name="PublishStatusLookup" ma:index="110" nillable="true" ma:displayName="Publish Status" ma:default="" ma:list="{9E343742-310B-4684-A24C-1D137CB4B230}" ma:internalName="PublishStatusLookup" ma:readOnly="false" ma:showField="PublishStatus"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PublishTargets" ma:index="111" nillable="true" ma:displayName="Publish Target" ma:default="OfficeOnlineVNext" ma:internalName="PublishTargets" ma:readOnly="false">
      <xsd:simpleType>
        <xsd:restriction base="dms:Unknown"/>
      </xsd:simpleType>
    </xsd:element>
    <xsd:element name="RecommendationsModifier" ma:index="112" nillable="true" ma:displayName="Recommendations Modifier" ma:default="" ma:internalName="RecommendationsModifier" ma:readOnly="false">
      <xsd:simpleType>
        <xsd:restriction base="dms:Number"/>
      </xsd:simpleType>
    </xsd:element>
    <xsd:element name="ArtSampleDocs" ma:index="113" nillable="true" ma:displayName="Sample Docs" ma:default="" ma:hidden="true" ma:internalName="ArtSampleDocs" ma:readOnly="false">
      <xsd:simpleType>
        <xsd:restriction base="dms:Text"/>
      </xsd:simpleType>
    </xsd:element>
    <xsd:element name="ScenarioTagsTaxHTField0" ma:index="115" nillable="true" ma:taxonomy="true" ma:internalName="ScenarioTagsTaxHTField0" ma:taxonomyFieldName="ScenarioTags" ma:displayName="Scenarios" ma:readOnly="false" ma:default="" ma:fieldId="{93aef74d-6c78-4815-8310-51477dceeccc}" ma:taxonomyMulti="true" ma:sspId="8f79753a-75d3-41f5-8ca3-40b843941b4f" ma:termSetId="4b7d5f16-e2f2-4fc0-bab3-6e8b931e57d6" ma:anchorId="00000000-0000-0000-0000-000000000000" ma:open="false" ma:isKeyword="false">
      <xsd:complexType>
        <xsd:sequence>
          <xsd:element ref="pc:Terms" minOccurs="0" maxOccurs="1"/>
        </xsd:sequence>
      </xsd:complexType>
    </xsd:element>
    <xsd:element name="ShowIn" ma:index="117" nillable="true" ma:displayName="Show In" ma:default="Show everywhere" ma:internalName="ShowIn" ma:readOnly="false">
      <xsd:simpleType>
        <xsd:restriction base="dms:Choice">
          <xsd:enumeration value="Hide on web"/>
          <xsd:enumeration value="On Web no search"/>
          <xsd:enumeration value="Show everywhere"/>
          <xsd:enumeration value="Special use only"/>
        </xsd:restriction>
      </xsd:simpleType>
    </xsd:element>
    <xsd:element name="SourceTitle" ma:index="118" nillable="true" ma:displayName="Source Title" ma:default="" ma:indexed="true" ma:internalName="SourceTitle" ma:readOnly="false">
      <xsd:simpleType>
        <xsd:restriction base="dms:Text"/>
      </xsd:simpleType>
    </xsd:element>
    <xsd:element name="CSXSubmissionDate" ma:index="119" nillable="true" ma:displayName="Submission Date" ma:default="" ma:internalName="CSXSubmissionDate" ma:readOnly="false">
      <xsd:simpleType>
        <xsd:restriction base="dms:DateTime"/>
      </xsd:simpleType>
    </xsd:element>
    <xsd:element name="SubmitterId" ma:index="120" nillable="true" ma:displayName="Submitter ID" ma:default="" ma:internalName="SubmitterId" ma:readOnly="false">
      <xsd:simpleType>
        <xsd:restriction base="dms:Text"/>
      </xsd:simpleType>
    </xsd:element>
    <xsd:element name="TaxCatchAll" ma:index="121" nillable="true" ma:displayName="Taxonomy Catch All Column" ma:hidden="true" ma:list="{530f955b-6704-4601-bd83-f81d87f1e440}" ma:internalName="TaxCatchAll" ma:showField="CatchAllData"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axCatchAllLabel" ma:index="122" nillable="true" ma:displayName="Taxonomy Catch All Column1" ma:hidden="true" ma:list="{530f955b-6704-4601-bd83-f81d87f1e440}" ma:internalName="TaxCatchAllLabel" ma:readOnly="true" ma:showField="CatchAllDataLabel" ma:web="4873beb7-5857-4685-be1f-d57550cc96cc">
      <xsd:complexType>
        <xsd:complexContent>
          <xsd:extension base="dms:MultiChoiceLookup">
            <xsd:sequence>
              <xsd:element name="Value" type="dms:Lookup" maxOccurs="unbounded" minOccurs="0" nillable="true"/>
            </xsd:sequence>
          </xsd:extension>
        </xsd:complexContent>
      </xsd:complexType>
    </xsd:element>
    <xsd:element name="TemplateStatus" ma:index="123" nillable="true" ma:displayName="Template Status" ma:default="" ma:internalName="TemplateStatus">
      <xsd:simpleType>
        <xsd:restriction base="dms:Unknown"/>
      </xsd:simpleType>
    </xsd:element>
    <xsd:element name="TemplateTemplateType" ma:index="124" nillable="true" ma:displayName="Template Type" ma:default="" ma:internalName="TemplateTemplateType">
      <xsd:simpleType>
        <xsd:restriction base="dms:Unknown"/>
      </xsd:simpleType>
    </xsd:element>
    <xsd:element name="ThumbnailAssetId" ma:index="125" nillable="true" ma:displayName="Thumbnail Image Asset" ma:default="" ma:internalName="ThumbnailAssetId" ma:readOnly="false">
      <xsd:simpleType>
        <xsd:restriction base="dms:Text"/>
      </xsd:simpleType>
    </xsd:element>
    <xsd:element name="TimesCloned" ma:index="126" nillable="true" ma:displayName="Times Cloned" ma:default="" ma:internalName="TimesCloned" ma:readOnly="false">
      <xsd:simpleType>
        <xsd:restriction base="dms:Number"/>
      </xsd:simpleType>
    </xsd:element>
    <xsd:element name="TrustLevel" ma:index="128" nillable="true" ma:displayName="Trust Level" ma:default="1 Microsoft Managed Content" ma:internalName="TrustLevel" ma:readOnly="false">
      <xsd:simpleType>
        <xsd:restriction base="dms:Unknown"/>
      </xsd:simpleType>
    </xsd:element>
    <xsd:element name="UALocComments" ma:index="129" nillable="true" ma:displayName="UA Loc Comments" ma:default="" ma:internalName="UALocComments" ma:readOnly="false">
      <xsd:simpleType>
        <xsd:restriction base="dms:Note"/>
      </xsd:simpleType>
    </xsd:element>
    <xsd:element name="UALocRecommendation" ma:index="130" nillable="true" ma:displayName="UA Loc Recommendation" ma:default="Localize" ma:internalName="UALocRecommendation" ma:readOnly="false">
      <xsd:simpleType>
        <xsd:restriction base="dms:Choice">
          <xsd:enumeration value="Localize"/>
          <xsd:enumeration value="Never Localize"/>
          <xsd:enumeration value="Priority Localize"/>
        </xsd:restriction>
      </xsd:simpleType>
    </xsd:element>
    <xsd:element name="UANotes" ma:index="131" nillable="true" ma:displayName="UA Notes" ma:default="" ma:internalName="UANotes" ma:readOnly="false">
      <xsd:simpleType>
        <xsd:restriction base="dms:Note"/>
      </xsd:simpleType>
    </xsd:element>
    <xsd:element name="TPAppVersion" ma:index="132" nillable="true" ma:displayName="Version" ma:default="" ma:internalName="TPAppVersion">
      <xsd:simpleType>
        <xsd:restriction base="dms:Text"/>
      </xsd:simpleType>
    </xsd:element>
    <xsd:element name="VoteCount" ma:index="133" nillable="true" ma:displayName="Vote Count" ma:default="" ma:internalName="VoteCount" ma:readOnly="fals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22" ma:displayName="Content Type"/>
        <xsd:element ref="dc:title" minOccurs="0" maxOccurs="1" ma:index="127"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APDescription xmlns="4873beb7-5857-4685-be1f-d57550cc96cc" xsi:nil="true"/>
    <AssetExpire xmlns="4873beb7-5857-4685-be1f-d57550cc96cc">2029-01-01T08:00:00+00:00</AssetExpire>
    <CampaignTagsTaxHTField0 xmlns="4873beb7-5857-4685-be1f-d57550cc96cc">
      <Terms xmlns="http://schemas.microsoft.com/office/infopath/2007/PartnerControls"/>
    </CampaignTagsTaxHTField0>
    <IntlLangReviewDate xmlns="4873beb7-5857-4685-be1f-d57550cc96cc" xsi:nil="true"/>
    <TPFriendlyName xmlns="4873beb7-5857-4685-be1f-d57550cc96cc" xsi:nil="true"/>
    <IntlLangReview xmlns="4873beb7-5857-4685-be1f-d57550cc96cc">false</IntlLangReview>
    <LocLastLocAttemptVersionLookup xmlns="4873beb7-5857-4685-be1f-d57550cc96cc">856783</LocLastLocAttemptVersionLookup>
    <PolicheckWords xmlns="4873beb7-5857-4685-be1f-d57550cc96cc" xsi:nil="true"/>
    <SubmitterId xmlns="4873beb7-5857-4685-be1f-d57550cc96cc" xsi:nil="true"/>
    <AcquiredFrom xmlns="4873beb7-5857-4685-be1f-d57550cc96cc">Internal MS</AcquiredFrom>
    <EditorialStatus xmlns="4873beb7-5857-4685-be1f-d57550cc96cc">Complete</EditorialStatus>
    <Markets xmlns="4873beb7-5857-4685-be1f-d57550cc96cc"/>
    <OriginAsset xmlns="4873beb7-5857-4685-be1f-d57550cc96cc" xsi:nil="true"/>
    <AssetStart xmlns="4873beb7-5857-4685-be1f-d57550cc96cc">2012-09-20T10:48:20+00:00</AssetStart>
    <FriendlyTitle xmlns="4873beb7-5857-4685-be1f-d57550cc96cc" xsi:nil="true"/>
    <MarketSpecific xmlns="4873beb7-5857-4685-be1f-d57550cc96cc">false</MarketSpecific>
    <TPNamespace xmlns="4873beb7-5857-4685-be1f-d57550cc96cc" xsi:nil="true"/>
    <PublishStatusLookup xmlns="4873beb7-5857-4685-be1f-d57550cc96cc">
      <Value>1622871</Value>
    </PublishStatusLookup>
    <APAuthor xmlns="4873beb7-5857-4685-be1f-d57550cc96cc">
      <UserInfo>
        <DisplayName>REDMOND\v-luannv</DisplayName>
        <AccountId>92</AccountId>
        <AccountType/>
      </UserInfo>
    </APAuthor>
    <TPCommandLine xmlns="4873beb7-5857-4685-be1f-d57550cc96cc" xsi:nil="true"/>
    <IntlLangReviewer xmlns="4873beb7-5857-4685-be1f-d57550cc96cc" xsi:nil="true"/>
    <OpenTemplate xmlns="4873beb7-5857-4685-be1f-d57550cc96cc">true</OpenTemplate>
    <CSXSubmissionDate xmlns="4873beb7-5857-4685-be1f-d57550cc96cc" xsi:nil="true"/>
    <TaxCatchAll xmlns="4873beb7-5857-4685-be1f-d57550cc96cc"/>
    <Manager xmlns="4873beb7-5857-4685-be1f-d57550cc96cc" xsi:nil="true"/>
    <NumericId xmlns="4873beb7-5857-4685-be1f-d57550cc96cc" xsi:nil="true"/>
    <ParentAssetId xmlns="4873beb7-5857-4685-be1f-d57550cc96cc" xsi:nil="true"/>
    <OriginalSourceMarket xmlns="4873beb7-5857-4685-be1f-d57550cc96cc" xsi:nil="true"/>
    <ApprovalStatus xmlns="4873beb7-5857-4685-be1f-d57550cc96cc">InProgress</ApprovalStatus>
    <TPComponent xmlns="4873beb7-5857-4685-be1f-d57550cc96cc" xsi:nil="true"/>
    <EditorialTags xmlns="4873beb7-5857-4685-be1f-d57550cc96cc" xsi:nil="true"/>
    <TPExecutable xmlns="4873beb7-5857-4685-be1f-d57550cc96cc" xsi:nil="true"/>
    <TPLaunchHelpLink xmlns="4873beb7-5857-4685-be1f-d57550cc96cc" xsi:nil="true"/>
    <LocComments xmlns="4873beb7-5857-4685-be1f-d57550cc96cc" xsi:nil="true"/>
    <LocRecommendedHandoff xmlns="4873beb7-5857-4685-be1f-d57550cc96cc" xsi:nil="true"/>
    <SourceTitle xmlns="4873beb7-5857-4685-be1f-d57550cc96cc" xsi:nil="true"/>
    <CSXUpdate xmlns="4873beb7-5857-4685-be1f-d57550cc96cc">false</CSXUpdate>
    <IntlLocPriority xmlns="4873beb7-5857-4685-be1f-d57550cc96cc" xsi:nil="true"/>
    <UAProjectedTotalWords xmlns="4873beb7-5857-4685-be1f-d57550cc96cc" xsi:nil="true"/>
    <AssetType xmlns="4873beb7-5857-4685-be1f-d57550cc96cc" xsi:nil="true"/>
    <MachineTranslated xmlns="4873beb7-5857-4685-be1f-d57550cc96cc">false</MachineTranslated>
    <OutputCachingOn xmlns="4873beb7-5857-4685-be1f-d57550cc96cc">false</OutputCachingOn>
    <TemplateStatus xmlns="4873beb7-5857-4685-be1f-d57550cc96cc">Complete</TemplateStatus>
    <IsSearchable xmlns="4873beb7-5857-4685-be1f-d57550cc96cc">false</IsSearchable>
    <ContentItem xmlns="4873beb7-5857-4685-be1f-d57550cc96cc" xsi:nil="true"/>
    <HandoffToMSDN xmlns="4873beb7-5857-4685-be1f-d57550cc96cc" xsi:nil="true"/>
    <ShowIn xmlns="4873beb7-5857-4685-be1f-d57550cc96cc">Show everywhere</ShowIn>
    <ThumbnailAssetId xmlns="4873beb7-5857-4685-be1f-d57550cc96cc" xsi:nil="true"/>
    <UALocComments xmlns="4873beb7-5857-4685-be1f-d57550cc96cc" xsi:nil="true"/>
    <UALocRecommendation xmlns="4873beb7-5857-4685-be1f-d57550cc96cc">Localize</UALocRecommendation>
    <LastModifiedDateTime xmlns="4873beb7-5857-4685-be1f-d57550cc96cc" xsi:nil="true"/>
    <LegacyData xmlns="4873beb7-5857-4685-be1f-d57550cc96cc" xsi:nil="true"/>
    <LocManualTestRequired xmlns="4873beb7-5857-4685-be1f-d57550cc96cc">false</LocManualTestRequired>
    <LocMarketGroupTiers2 xmlns="4873beb7-5857-4685-be1f-d57550cc96cc" xsi:nil="true"/>
    <ClipArtFilename xmlns="4873beb7-5857-4685-be1f-d57550cc96cc" xsi:nil="true"/>
    <TPApplication xmlns="4873beb7-5857-4685-be1f-d57550cc96cc" xsi:nil="true"/>
    <CSXHash xmlns="4873beb7-5857-4685-be1f-d57550cc96cc" xsi:nil="true"/>
    <DirectSourceMarket xmlns="4873beb7-5857-4685-be1f-d57550cc96cc" xsi:nil="true"/>
    <PrimaryImageGen xmlns="4873beb7-5857-4685-be1f-d57550cc96cc">true</PrimaryImageGen>
    <PlannedPubDate xmlns="4873beb7-5857-4685-be1f-d57550cc96cc" xsi:nil="true"/>
    <CSXSubmissionMarket xmlns="4873beb7-5857-4685-be1f-d57550cc96cc" xsi:nil="true"/>
    <Downloads xmlns="4873beb7-5857-4685-be1f-d57550cc96cc">0</Downloads>
    <ArtSampleDocs xmlns="4873beb7-5857-4685-be1f-d57550cc96cc" xsi:nil="true"/>
    <TrustLevel xmlns="4873beb7-5857-4685-be1f-d57550cc96cc">1 Microsoft Managed Content</TrustLevel>
    <BlockPublish xmlns="4873beb7-5857-4685-be1f-d57550cc96cc">false</BlockPublish>
    <TPLaunchHelpLinkType xmlns="4873beb7-5857-4685-be1f-d57550cc96cc">Template</TPLaunchHelpLinkType>
    <LocalizationTagsTaxHTField0 xmlns="4873beb7-5857-4685-be1f-d57550cc96cc">
      <Terms xmlns="http://schemas.microsoft.com/office/infopath/2007/PartnerControls"/>
    </LocalizationTagsTaxHTField0>
    <BusinessGroup xmlns="4873beb7-5857-4685-be1f-d57550cc96cc" xsi:nil="true"/>
    <Providers xmlns="4873beb7-5857-4685-be1f-d57550cc96cc" xsi:nil="true"/>
    <TemplateTemplateType xmlns="4873beb7-5857-4685-be1f-d57550cc96cc">PowerPoint Presentation Template</TemplateTemplateType>
    <TimesCloned xmlns="4873beb7-5857-4685-be1f-d57550cc96cc" xsi:nil="true"/>
    <TPAppVersion xmlns="4873beb7-5857-4685-be1f-d57550cc96cc" xsi:nil="true"/>
    <VoteCount xmlns="4873beb7-5857-4685-be1f-d57550cc96cc" xsi:nil="true"/>
    <AverageRating xmlns="4873beb7-5857-4685-be1f-d57550cc96cc" xsi:nil="true"/>
    <FeatureTagsTaxHTField0 xmlns="4873beb7-5857-4685-be1f-d57550cc96cc">
      <Terms xmlns="http://schemas.microsoft.com/office/infopath/2007/PartnerControls"/>
    </FeatureTagsTaxHTField0>
    <Provider xmlns="4873beb7-5857-4685-be1f-d57550cc96cc" xsi:nil="true"/>
    <UACurrentWords xmlns="4873beb7-5857-4685-be1f-d57550cc96cc" xsi:nil="true"/>
    <AssetId xmlns="4873beb7-5857-4685-be1f-d57550cc96cc">TP103460417</AssetId>
    <TPClientViewer xmlns="4873beb7-5857-4685-be1f-d57550cc96cc" xsi:nil="true"/>
    <DSATActionTaken xmlns="4873beb7-5857-4685-be1f-d57550cc96cc" xsi:nil="true"/>
    <APEditor xmlns="4873beb7-5857-4685-be1f-d57550cc96cc">
      <UserInfo>
        <DisplayName/>
        <AccountId xsi:nil="true"/>
        <AccountType/>
      </UserInfo>
    </APEditor>
    <TPInstallLocation xmlns="4873beb7-5857-4685-be1f-d57550cc96cc" xsi:nil="true"/>
    <OOCacheId xmlns="4873beb7-5857-4685-be1f-d57550cc96cc" xsi:nil="true"/>
    <IsDeleted xmlns="4873beb7-5857-4685-be1f-d57550cc96cc">false</IsDeleted>
    <PublishTargets xmlns="4873beb7-5857-4685-be1f-d57550cc96cc">OfficeOnlineVNext</PublishTargets>
    <ApprovalLog xmlns="4873beb7-5857-4685-be1f-d57550cc96cc" xsi:nil="true"/>
    <BugNumber xmlns="4873beb7-5857-4685-be1f-d57550cc96cc" xsi:nil="true"/>
    <CrawlForDependencies xmlns="4873beb7-5857-4685-be1f-d57550cc96cc">false</CrawlForDependencies>
    <InternalTagsTaxHTField0 xmlns="4873beb7-5857-4685-be1f-d57550cc96cc">
      <Terms xmlns="http://schemas.microsoft.com/office/infopath/2007/PartnerControls"/>
    </InternalTagsTaxHTField0>
    <LastHandOff xmlns="4873beb7-5857-4685-be1f-d57550cc96cc" xsi:nil="true"/>
    <Milestone xmlns="4873beb7-5857-4685-be1f-d57550cc96cc" xsi:nil="true"/>
    <OriginalRelease xmlns="4873beb7-5857-4685-be1f-d57550cc96cc">15</OriginalRelease>
    <RecommendationsModifier xmlns="4873beb7-5857-4685-be1f-d57550cc96cc" xsi:nil="true"/>
    <ScenarioTagsTaxHTField0 xmlns="4873beb7-5857-4685-be1f-d57550cc96cc">
      <Terms xmlns="http://schemas.microsoft.com/office/infopath/2007/PartnerControls"/>
    </ScenarioTagsTaxHTField0>
    <UANotes xmlns="4873beb7-5857-4685-be1f-d57550cc96cc" xsi:nil="true"/>
  </documentManagement>
</p:properties>
</file>

<file path=customXml/itemProps1.xml><?xml version="1.0" encoding="utf-8"?>
<ds:datastoreItem xmlns:ds="http://schemas.openxmlformats.org/officeDocument/2006/customXml" ds:itemID="{100AC149-8447-4BE5-88C7-DBE24EA73E83}">
  <ds:schemaRefs>
    <ds:schemaRef ds:uri="http://schemas.microsoft.com/sharepoint/v3/contenttype/forms"/>
  </ds:schemaRefs>
</ds:datastoreItem>
</file>

<file path=customXml/itemProps2.xml><?xml version="1.0" encoding="utf-8"?>
<ds:datastoreItem xmlns:ds="http://schemas.openxmlformats.org/officeDocument/2006/customXml" ds:itemID="{79EEAAAD-F811-4325-83A2-D14EDE05FB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4873beb7-5857-4685-be1f-d57550cc96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D0D1C9B0-FE26-433B-8E1A-54CCDFA4EB1D}">
  <ds:schemaRefs>
    <ds:schemaRef ds:uri="http://schemas.microsoft.com/office/2006/metadata/properties"/>
    <ds:schemaRef ds:uri="http://schemas.microsoft.com/office/infopath/2007/PartnerControls"/>
    <ds:schemaRef ds:uri="4873beb7-5857-4685-be1f-d57550cc96cc"/>
  </ds:schemaRefs>
</ds:datastoreItem>
</file>

<file path=docProps/app.xml><?xml version="1.0" encoding="utf-8"?>
<Properties xmlns="http://schemas.openxmlformats.org/officeDocument/2006/extended-properties" xmlns:vt="http://schemas.openxmlformats.org/officeDocument/2006/docPropsVTypes">
  <Template>Medical presentation design slides</Template>
  <TotalTime>164</TotalTime>
  <Words>606</Words>
  <Application>Microsoft Office PowerPoint</Application>
  <PresentationFormat>Widescreen</PresentationFormat>
  <Paragraphs>50</Paragraphs>
  <Slides>9</Slides>
  <Notes>1</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9</vt:i4>
      </vt:variant>
    </vt:vector>
  </HeadingPairs>
  <TitlesOfParts>
    <vt:vector size="18" baseType="lpstr">
      <vt:lpstr>ADLaM Display</vt:lpstr>
      <vt:lpstr>Algerian</vt:lpstr>
      <vt:lpstr>Amasis MT Pro</vt:lpstr>
      <vt:lpstr>Calibri</vt:lpstr>
      <vt:lpstr>Courier New</vt:lpstr>
      <vt:lpstr>Wingdings</vt:lpstr>
      <vt:lpstr>Wingdings 2</vt:lpstr>
      <vt:lpstr>Wingdings 3</vt:lpstr>
      <vt:lpstr>Medical design template</vt:lpstr>
      <vt:lpstr>HEALTHCARE ANALYTICS PRESENTATION</vt:lpstr>
      <vt:lpstr>GROUP MEMBERS</vt:lpstr>
      <vt:lpstr>KPI LIST</vt:lpstr>
      <vt:lpstr>SUMMARY</vt:lpstr>
      <vt:lpstr>EXCEL DASHBAORD</vt:lpstr>
      <vt:lpstr>TABLEAU DASHBAORD</vt:lpstr>
      <vt:lpstr>POWER BI DASHBAORD</vt:lpstr>
      <vt:lpstr>KEY TAKEAWAYS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Shanuf Chougle</dc:creator>
  <cp:lastModifiedBy>Shanuf Chougle</cp:lastModifiedBy>
  <cp:revision>3</cp:revision>
  <dcterms:created xsi:type="dcterms:W3CDTF">2024-08-14T15:22:52Z</dcterms:created>
  <dcterms:modified xsi:type="dcterms:W3CDTF">2024-08-15T13:26:49Z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0x0101006EDDDB5EE6D98C44930B742096920B300400F5B6D36B3EF94B4E9A635CDF2A18F5B8</vt:lpwstr>
  </property>
  <property fmtid="{D5CDD505-2E9C-101B-9397-08002B2CF9AE}" pid="3" name="Order">
    <vt:r8>74064500</vt:r8>
  </property>
  <property fmtid="{D5CDD505-2E9C-101B-9397-08002B2CF9AE}" pid="4" name="HiddenCategoryTags">
    <vt:lpwstr/>
  </property>
  <property fmtid="{D5CDD505-2E9C-101B-9397-08002B2CF9AE}" pid="5" name="InternalTags">
    <vt:lpwstr/>
  </property>
  <property fmtid="{D5CDD505-2E9C-101B-9397-08002B2CF9AE}" pid="6" name="FeatureTags">
    <vt:lpwstr/>
  </property>
  <property fmtid="{D5CDD505-2E9C-101B-9397-08002B2CF9AE}" pid="7" name="LocalizationTags">
    <vt:lpwstr/>
  </property>
  <property fmtid="{D5CDD505-2E9C-101B-9397-08002B2CF9AE}" pid="8" name="CategoryTags">
    <vt:lpwstr/>
  </property>
  <property fmtid="{D5CDD505-2E9C-101B-9397-08002B2CF9AE}" pid="9" name="Applications">
    <vt:lpwstr/>
  </property>
  <property fmtid="{D5CDD505-2E9C-101B-9397-08002B2CF9AE}" pid="10" name="CampaignTags">
    <vt:lpwstr/>
  </property>
  <property fmtid="{D5CDD505-2E9C-101B-9397-08002B2CF9AE}" pid="11" name="ScenarioTags">
    <vt:lpwstr/>
  </property>
</Properties>
</file>