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jay\Downloads\employee_data%20%20NM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jay\Downloads\employee_data%20%20NM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 NM EXCEL.csv]employee_data  NM EXCEL!PivotTable1</c:name>
    <c:fmtId val="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IN"/>
              <a:t>EMPLOYEE PERFORMANCE ANALYSIS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7.0437302744901245E-2"/>
          <c:y val="0.36366429806030343"/>
          <c:w val="0.57083464566929132"/>
          <c:h val="0.4461719889180519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'employee_data  NM EXCEL'!$B$3:$B$4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1"/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'employee_data  NM EXCEL'!$A$5:$A$15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'employee_data  NM EXCEL'!$B$5:$B$15</c:f>
              <c:numCache>
                <c:formatCode>General</c:formatCode>
                <c:ptCount val="10"/>
                <c:pt idx="0">
                  <c:v>102</c:v>
                </c:pt>
                <c:pt idx="1">
                  <c:v>104</c:v>
                </c:pt>
                <c:pt idx="2">
                  <c:v>93</c:v>
                </c:pt>
                <c:pt idx="3">
                  <c:v>100</c:v>
                </c:pt>
                <c:pt idx="4">
                  <c:v>114</c:v>
                </c:pt>
                <c:pt idx="5">
                  <c:v>96</c:v>
                </c:pt>
                <c:pt idx="6">
                  <c:v>107</c:v>
                </c:pt>
                <c:pt idx="7">
                  <c:v>106</c:v>
                </c:pt>
                <c:pt idx="8">
                  <c:v>120</c:v>
                </c:pt>
                <c:pt idx="9">
                  <c:v>109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6C8-4429-BA0E-72C59A99BFD1}"/>
            </c:ext>
          </c:extLst>
        </c:ser>
        <c:ser>
          <c:idx val="1"/>
          <c:order val="1"/>
          <c:tx>
            <c:strRef>
              <c:f>'employee_data  NM EXCEL'!$C$3:$C$4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</a:ln>
              <a:effectLst/>
            </c:spPr>
            <c:trendlineType val="exp"/>
            <c:dispRSqr val="0"/>
            <c:dispEq val="0"/>
          </c:trendline>
          <c:cat>
            <c:strRef>
              <c:f>'employee_data  NM EXCEL'!$A$5:$A$15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'employee_data  NM EXCEL'!$C$5:$C$15</c:f>
              <c:numCache>
                <c:formatCode>General</c:formatCode>
                <c:ptCount val="10"/>
                <c:pt idx="0">
                  <c:v>12</c:v>
                </c:pt>
                <c:pt idx="1">
                  <c:v>17</c:v>
                </c:pt>
                <c:pt idx="2">
                  <c:v>16</c:v>
                </c:pt>
                <c:pt idx="3">
                  <c:v>12</c:v>
                </c:pt>
                <c:pt idx="4">
                  <c:v>12</c:v>
                </c:pt>
                <c:pt idx="5">
                  <c:v>19</c:v>
                </c:pt>
                <c:pt idx="6">
                  <c:v>16</c:v>
                </c:pt>
                <c:pt idx="7">
                  <c:v>13</c:v>
                </c:pt>
                <c:pt idx="8">
                  <c:v>9</c:v>
                </c:pt>
                <c:pt idx="9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6C8-4429-BA0E-72C59A99BFD1}"/>
            </c:ext>
          </c:extLst>
        </c:ser>
        <c:ser>
          <c:idx val="2"/>
          <c:order val="2"/>
          <c:tx>
            <c:strRef>
              <c:f>'employee_data  NM EXCEL'!$D$3:$D$4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</a:ln>
              <a:effectLst/>
            </c:spPr>
            <c:trendlineType val="exp"/>
            <c:dispRSqr val="0"/>
            <c:dispEq val="0"/>
          </c:trendline>
          <c:cat>
            <c:strRef>
              <c:f>'employee_data  NM EXCEL'!$A$5:$A$15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'employee_data  NM EXCEL'!$D$5:$D$15</c:f>
              <c:numCache>
                <c:formatCode>General</c:formatCode>
                <c:ptCount val="10"/>
                <c:pt idx="0">
                  <c:v>14</c:v>
                </c:pt>
                <c:pt idx="1">
                  <c:v>9</c:v>
                </c:pt>
                <c:pt idx="2">
                  <c:v>10</c:v>
                </c:pt>
                <c:pt idx="3">
                  <c:v>15</c:v>
                </c:pt>
                <c:pt idx="4">
                  <c:v>13</c:v>
                </c:pt>
                <c:pt idx="5">
                  <c:v>14</c:v>
                </c:pt>
                <c:pt idx="6">
                  <c:v>16</c:v>
                </c:pt>
                <c:pt idx="7">
                  <c:v>10</c:v>
                </c:pt>
                <c:pt idx="8">
                  <c:v>13</c:v>
                </c:pt>
                <c:pt idx="9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D6C8-4429-BA0E-72C59A99BF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7"/>
        <c:overlap val="-43"/>
        <c:axId val="1410397247"/>
        <c:axId val="1410405407"/>
      </c:barChart>
      <c:catAx>
        <c:axId val="141039724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10405407"/>
        <c:crosses val="autoZero"/>
        <c:auto val="1"/>
        <c:lblAlgn val="ctr"/>
        <c:lblOffset val="100"/>
        <c:noMultiLvlLbl val="0"/>
      </c:catAx>
      <c:valAx>
        <c:axId val="14104054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10397247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7819844425272258"/>
          <c:y val="0.43666506625696183"/>
          <c:w val="0.27863411747181571"/>
          <c:h val="0.411588246591127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 NM EXCEL.csv]employee_data  NM EXCEL!PivotTable1</c:name>
    <c:fmtId val="1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 PERFORMANCE ANALYSIS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spc="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spc="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spc="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spc="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spc="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spc="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</c:pivotFmt>
      <c:pivotFmt>
        <c:idx val="30"/>
        <c:spPr>
          <a:solidFill>
            <a:schemeClr val="accent1"/>
          </a:solidFill>
          <a:ln>
            <a:noFill/>
          </a:ln>
          <a:effectLst/>
        </c:spPr>
      </c:pivotFmt>
      <c:pivotFmt>
        <c:idx val="31"/>
        <c:spPr>
          <a:solidFill>
            <a:schemeClr val="accent1"/>
          </a:solidFill>
          <a:ln>
            <a:noFill/>
          </a:ln>
          <a:effectLst/>
        </c:spPr>
      </c:pivotFmt>
      <c:pivotFmt>
        <c:idx val="32"/>
        <c:spPr>
          <a:solidFill>
            <a:schemeClr val="accent1"/>
          </a:solidFill>
          <a:ln>
            <a:noFill/>
          </a:ln>
          <a:effectLst/>
        </c:spPr>
      </c:pivotFmt>
      <c:pivotFmt>
        <c:idx val="33"/>
        <c:spPr>
          <a:solidFill>
            <a:schemeClr val="accent1"/>
          </a:solidFill>
          <a:ln>
            <a:noFill/>
          </a:ln>
          <a:effectLst/>
        </c:spPr>
      </c:pivotFmt>
      <c:pivotFmt>
        <c:idx val="34"/>
        <c:spPr>
          <a:solidFill>
            <a:schemeClr val="accent1"/>
          </a:solidFill>
          <a:ln>
            <a:noFill/>
          </a:ln>
          <a:effectLst/>
        </c:spPr>
      </c:pivotFmt>
      <c:pivotFmt>
        <c:idx val="35"/>
        <c:spPr>
          <a:solidFill>
            <a:schemeClr val="accent1"/>
          </a:solidFill>
          <a:ln>
            <a:noFill/>
          </a:ln>
          <a:effectLst/>
        </c:spPr>
      </c:pivotFmt>
      <c:pivotFmt>
        <c:idx val="3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spc="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>
            <a:noFill/>
          </a:ln>
          <a:effectLst/>
        </c:spPr>
      </c:pivotFmt>
      <c:pivotFmt>
        <c:idx val="38"/>
        <c:spPr>
          <a:solidFill>
            <a:schemeClr val="accent1"/>
          </a:solidFill>
          <a:ln>
            <a:noFill/>
          </a:ln>
          <a:effectLst/>
        </c:spPr>
      </c:pivotFmt>
      <c:pivotFmt>
        <c:idx val="39"/>
        <c:spPr>
          <a:solidFill>
            <a:schemeClr val="accent1"/>
          </a:solidFill>
          <a:ln>
            <a:noFill/>
          </a:ln>
          <a:effectLst/>
        </c:spPr>
      </c:pivotFmt>
      <c:pivotFmt>
        <c:idx val="40"/>
        <c:spPr>
          <a:solidFill>
            <a:schemeClr val="accent1"/>
          </a:solidFill>
          <a:ln>
            <a:noFill/>
          </a:ln>
          <a:effectLst/>
        </c:spPr>
      </c:pivotFmt>
      <c:pivotFmt>
        <c:idx val="41"/>
        <c:spPr>
          <a:solidFill>
            <a:schemeClr val="accent1"/>
          </a:solidFill>
          <a:ln>
            <a:noFill/>
          </a:ln>
          <a:effectLst/>
        </c:spPr>
      </c:pivotFmt>
      <c:pivotFmt>
        <c:idx val="42"/>
        <c:spPr>
          <a:solidFill>
            <a:schemeClr val="accent1"/>
          </a:solidFill>
          <a:ln>
            <a:noFill/>
          </a:ln>
          <a:effectLst/>
        </c:spPr>
      </c:pivotFmt>
      <c:pivotFmt>
        <c:idx val="43"/>
        <c:spPr>
          <a:solidFill>
            <a:schemeClr val="accent1"/>
          </a:solidFill>
          <a:ln>
            <a:noFill/>
          </a:ln>
          <a:effectLst/>
        </c:spPr>
      </c:pivotFmt>
      <c:pivotFmt>
        <c:idx val="44"/>
        <c:spPr>
          <a:solidFill>
            <a:schemeClr val="accent1"/>
          </a:solidFill>
          <a:ln>
            <a:noFill/>
          </a:ln>
          <a:effectLst/>
        </c:spPr>
      </c:pivotFmt>
      <c:pivotFmt>
        <c:idx val="45"/>
        <c:spPr>
          <a:solidFill>
            <a:schemeClr val="accent1"/>
          </a:solidFill>
          <a:ln>
            <a:noFill/>
          </a:ln>
          <a:effectLst/>
        </c:spPr>
      </c:pivotFmt>
      <c:pivotFmt>
        <c:idx val="46"/>
        <c:spPr>
          <a:solidFill>
            <a:schemeClr val="accent1"/>
          </a:solidFill>
          <a:ln>
            <a:noFill/>
          </a:ln>
          <a:effectLst/>
        </c:spPr>
      </c:pivotFmt>
      <c:pivotFmt>
        <c:idx val="4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spc="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solidFill>
            <a:schemeClr val="accent1"/>
          </a:solidFill>
          <a:ln>
            <a:noFill/>
          </a:ln>
          <a:effectLst/>
        </c:spPr>
      </c:pivotFmt>
      <c:pivotFmt>
        <c:idx val="49"/>
        <c:spPr>
          <a:solidFill>
            <a:schemeClr val="accent1"/>
          </a:solidFill>
          <a:ln>
            <a:noFill/>
          </a:ln>
          <a:effectLst/>
        </c:spPr>
      </c:pivotFmt>
      <c:pivotFmt>
        <c:idx val="50"/>
        <c:spPr>
          <a:solidFill>
            <a:schemeClr val="accent1"/>
          </a:solidFill>
          <a:ln>
            <a:noFill/>
          </a:ln>
          <a:effectLst/>
        </c:spPr>
      </c:pivotFmt>
      <c:pivotFmt>
        <c:idx val="51"/>
        <c:spPr>
          <a:solidFill>
            <a:schemeClr val="accent1"/>
          </a:solidFill>
          <a:ln>
            <a:noFill/>
          </a:ln>
          <a:effectLst/>
        </c:spPr>
      </c:pivotFmt>
      <c:pivotFmt>
        <c:idx val="52"/>
        <c:spPr>
          <a:solidFill>
            <a:schemeClr val="accent1"/>
          </a:solidFill>
          <a:ln>
            <a:noFill/>
          </a:ln>
          <a:effectLst/>
        </c:spPr>
      </c:pivotFmt>
      <c:pivotFmt>
        <c:idx val="53"/>
        <c:spPr>
          <a:solidFill>
            <a:schemeClr val="accent1"/>
          </a:solidFill>
          <a:ln>
            <a:noFill/>
          </a:ln>
          <a:effectLst/>
        </c:spPr>
      </c:pivotFmt>
      <c:pivotFmt>
        <c:idx val="54"/>
        <c:spPr>
          <a:solidFill>
            <a:schemeClr val="accent1"/>
          </a:solidFill>
          <a:ln>
            <a:noFill/>
          </a:ln>
          <a:effectLst/>
        </c:spPr>
      </c:pivotFmt>
      <c:pivotFmt>
        <c:idx val="55"/>
        <c:spPr>
          <a:solidFill>
            <a:schemeClr val="accent1"/>
          </a:solidFill>
          <a:ln>
            <a:noFill/>
          </a:ln>
          <a:effectLst/>
        </c:spPr>
      </c:pivotFmt>
      <c:pivotFmt>
        <c:idx val="56"/>
        <c:spPr>
          <a:solidFill>
            <a:schemeClr val="accent1"/>
          </a:solidFill>
          <a:ln>
            <a:noFill/>
          </a:ln>
          <a:effectLst/>
        </c:spPr>
      </c:pivotFmt>
      <c:pivotFmt>
        <c:idx val="57"/>
        <c:spPr>
          <a:solidFill>
            <a:schemeClr val="accent1"/>
          </a:solidFill>
          <a:ln>
            <a:noFill/>
          </a:ln>
          <a:effectLst/>
        </c:spPr>
      </c:pivotFmt>
      <c:pivotFmt>
        <c:idx val="5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spc="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"/>
        <c:spPr>
          <a:solidFill>
            <a:schemeClr val="accent1"/>
          </a:solidFill>
          <a:ln>
            <a:noFill/>
          </a:ln>
          <a:effectLst/>
        </c:spPr>
      </c:pivotFmt>
      <c:pivotFmt>
        <c:idx val="60"/>
        <c:spPr>
          <a:solidFill>
            <a:schemeClr val="accent1"/>
          </a:solidFill>
          <a:ln>
            <a:noFill/>
          </a:ln>
          <a:effectLst/>
        </c:spPr>
      </c:pivotFmt>
      <c:pivotFmt>
        <c:idx val="61"/>
        <c:spPr>
          <a:solidFill>
            <a:schemeClr val="accent1"/>
          </a:solidFill>
          <a:ln>
            <a:noFill/>
          </a:ln>
          <a:effectLst/>
        </c:spPr>
      </c:pivotFmt>
      <c:pivotFmt>
        <c:idx val="62"/>
        <c:spPr>
          <a:solidFill>
            <a:schemeClr val="accent1"/>
          </a:solidFill>
          <a:ln>
            <a:noFill/>
          </a:ln>
          <a:effectLst/>
        </c:spPr>
      </c:pivotFmt>
      <c:pivotFmt>
        <c:idx val="63"/>
        <c:spPr>
          <a:solidFill>
            <a:schemeClr val="accent1"/>
          </a:solidFill>
          <a:ln>
            <a:noFill/>
          </a:ln>
          <a:effectLst/>
        </c:spPr>
      </c:pivotFmt>
      <c:pivotFmt>
        <c:idx val="64"/>
        <c:spPr>
          <a:solidFill>
            <a:schemeClr val="accent1"/>
          </a:solidFill>
          <a:ln>
            <a:noFill/>
          </a:ln>
          <a:effectLst/>
        </c:spPr>
      </c:pivotFmt>
      <c:pivotFmt>
        <c:idx val="65"/>
        <c:spPr>
          <a:solidFill>
            <a:schemeClr val="accent1"/>
          </a:solidFill>
          <a:ln>
            <a:noFill/>
          </a:ln>
          <a:effectLst/>
        </c:spPr>
      </c:pivotFmt>
      <c:pivotFmt>
        <c:idx val="66"/>
        <c:spPr>
          <a:solidFill>
            <a:schemeClr val="accent1"/>
          </a:solidFill>
          <a:ln>
            <a:noFill/>
          </a:ln>
          <a:effectLst/>
        </c:spPr>
      </c:pivotFmt>
      <c:pivotFmt>
        <c:idx val="67"/>
        <c:spPr>
          <a:solidFill>
            <a:schemeClr val="accent1"/>
          </a:solidFill>
          <a:ln>
            <a:noFill/>
          </a:ln>
          <a:effectLst/>
        </c:spPr>
      </c:pivotFmt>
      <c:pivotFmt>
        <c:idx val="68"/>
        <c:spPr>
          <a:solidFill>
            <a:schemeClr val="accent1"/>
          </a:solidFill>
          <a:ln>
            <a:noFill/>
          </a:ln>
          <a:effectLst/>
        </c:spPr>
      </c:pivotFmt>
    </c:pivotFmts>
    <c:plotArea>
      <c:layout>
        <c:manualLayout>
          <c:layoutTarget val="inner"/>
          <c:xMode val="edge"/>
          <c:yMode val="edge"/>
          <c:x val="6.5358705161854769E-2"/>
          <c:y val="0.32707895888014005"/>
          <c:w val="0.57083464566929132"/>
          <c:h val="0.44617198891805193"/>
        </c:manualLayout>
      </c:layout>
      <c:pieChart>
        <c:varyColors val="1"/>
        <c:ser>
          <c:idx val="0"/>
          <c:order val="0"/>
          <c:tx>
            <c:strRef>
              <c:f>'employee_data  NM EXCEL'!$B$3:$B$4</c:f>
              <c:strCache>
                <c:ptCount val="1"/>
                <c:pt idx="0">
                  <c:v>HIGH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11BC-40FD-A9DE-45F28E9EC04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11BC-40FD-A9DE-45F28E9EC04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11BC-40FD-A9DE-45F28E9EC04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11BC-40FD-A9DE-45F28E9EC04F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11BC-40FD-A9DE-45F28E9EC04F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11BC-40FD-A9DE-45F28E9EC04F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11BC-40FD-A9DE-45F28E9EC04F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11BC-40FD-A9DE-45F28E9EC04F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11BC-40FD-A9DE-45F28E9EC04F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3-11BC-40FD-A9DE-45F28E9EC04F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11BC-40FD-A9DE-45F28E9EC04F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11BC-40FD-A9DE-45F28E9EC04F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11BC-40FD-A9DE-45F28E9EC04F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11BC-40FD-A9DE-45F28E9EC04F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11BC-40FD-A9DE-45F28E9EC04F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B-11BC-40FD-A9DE-45F28E9EC04F}"/>
                </c:ext>
              </c:extLst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D-11BC-40FD-A9DE-45F28E9EC04F}"/>
                </c:ext>
              </c:extLst>
            </c:dLbl>
            <c:dLbl>
              <c:idx val="7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F-11BC-40FD-A9DE-45F28E9EC04F}"/>
                </c:ext>
              </c:extLst>
            </c:dLbl>
            <c:dLbl>
              <c:idx val="8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1-11BC-40FD-A9DE-45F28E9EC04F}"/>
                </c:ext>
              </c:extLst>
            </c:dLbl>
            <c:dLbl>
              <c:idx val="9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4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3-11BC-40FD-A9DE-45F28E9EC04F}"/>
                </c:ext>
              </c:extLst>
            </c:dLbl>
            <c:dLblPos val="outEnd"/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'employee_data  NM EXCEL'!$A$5:$A$15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'employee_data  NM EXCEL'!$B$5:$B$15</c:f>
              <c:numCache>
                <c:formatCode>General</c:formatCode>
                <c:ptCount val="10"/>
                <c:pt idx="0">
                  <c:v>102</c:v>
                </c:pt>
                <c:pt idx="1">
                  <c:v>104</c:v>
                </c:pt>
                <c:pt idx="2">
                  <c:v>93</c:v>
                </c:pt>
                <c:pt idx="3">
                  <c:v>100</c:v>
                </c:pt>
                <c:pt idx="4">
                  <c:v>114</c:v>
                </c:pt>
                <c:pt idx="5">
                  <c:v>96</c:v>
                </c:pt>
                <c:pt idx="6">
                  <c:v>107</c:v>
                </c:pt>
                <c:pt idx="7">
                  <c:v>106</c:v>
                </c:pt>
                <c:pt idx="8">
                  <c:v>120</c:v>
                </c:pt>
                <c:pt idx="9">
                  <c:v>109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11BC-40FD-A9DE-45F28E9EC04F}"/>
            </c:ext>
          </c:extLst>
        </c:ser>
        <c:ser>
          <c:idx val="1"/>
          <c:order val="1"/>
          <c:tx>
            <c:strRef>
              <c:f>'employee_data  NM EXCEL'!$C$3:$C$4</c:f>
              <c:strCache>
                <c:ptCount val="1"/>
                <c:pt idx="0">
                  <c:v>LOW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6-11BC-40FD-A9DE-45F28E9EC04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8-11BC-40FD-A9DE-45F28E9EC04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A-11BC-40FD-A9DE-45F28E9EC04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C-11BC-40FD-A9DE-45F28E9EC04F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E-11BC-40FD-A9DE-45F28E9EC04F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0-11BC-40FD-A9DE-45F28E9EC04F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2-11BC-40FD-A9DE-45F28E9EC04F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4-11BC-40FD-A9DE-45F28E9EC04F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6-11BC-40FD-A9DE-45F28E9EC04F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8-11BC-40FD-A9DE-45F28E9EC04F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6-11BC-40FD-A9DE-45F28E9EC04F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8-11BC-40FD-A9DE-45F28E9EC04F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A-11BC-40FD-A9DE-45F28E9EC04F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C-11BC-40FD-A9DE-45F28E9EC04F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E-11BC-40FD-A9DE-45F28E9EC04F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20-11BC-40FD-A9DE-45F28E9EC04F}"/>
                </c:ext>
              </c:extLst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22-11BC-40FD-A9DE-45F28E9EC04F}"/>
                </c:ext>
              </c:extLst>
            </c:dLbl>
            <c:dLbl>
              <c:idx val="7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24-11BC-40FD-A9DE-45F28E9EC04F}"/>
                </c:ext>
              </c:extLst>
            </c:dLbl>
            <c:dLbl>
              <c:idx val="8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26-11BC-40FD-A9DE-45F28E9EC04F}"/>
                </c:ext>
              </c:extLst>
            </c:dLbl>
            <c:dLbl>
              <c:idx val="9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4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28-11BC-40FD-A9DE-45F28E9EC04F}"/>
                </c:ext>
              </c:extLst>
            </c:dLbl>
            <c:dLblPos val="outEnd"/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'employee_data  NM EXCEL'!$A$5:$A$15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'employee_data  NM EXCEL'!$C$5:$C$15</c:f>
              <c:numCache>
                <c:formatCode>General</c:formatCode>
                <c:ptCount val="10"/>
                <c:pt idx="0">
                  <c:v>12</c:v>
                </c:pt>
                <c:pt idx="1">
                  <c:v>17</c:v>
                </c:pt>
                <c:pt idx="2">
                  <c:v>16</c:v>
                </c:pt>
                <c:pt idx="3">
                  <c:v>12</c:v>
                </c:pt>
                <c:pt idx="4">
                  <c:v>12</c:v>
                </c:pt>
                <c:pt idx="5">
                  <c:v>19</c:v>
                </c:pt>
                <c:pt idx="6">
                  <c:v>16</c:v>
                </c:pt>
                <c:pt idx="7">
                  <c:v>13</c:v>
                </c:pt>
                <c:pt idx="8">
                  <c:v>9</c:v>
                </c:pt>
                <c:pt idx="9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9-11BC-40FD-A9DE-45F28E9EC04F}"/>
            </c:ext>
          </c:extLst>
        </c:ser>
        <c:ser>
          <c:idx val="2"/>
          <c:order val="2"/>
          <c:tx>
            <c:strRef>
              <c:f>'employee_data  NM EXCEL'!$D$3:$D$4</c:f>
              <c:strCache>
                <c:ptCount val="1"/>
                <c:pt idx="0">
                  <c:v>VERY HIGH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B-11BC-40FD-A9DE-45F28E9EC04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D-11BC-40FD-A9DE-45F28E9EC04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F-11BC-40FD-A9DE-45F28E9EC04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31-11BC-40FD-A9DE-45F28E9EC04F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33-11BC-40FD-A9DE-45F28E9EC04F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35-11BC-40FD-A9DE-45F28E9EC04F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37-11BC-40FD-A9DE-45F28E9EC04F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39-11BC-40FD-A9DE-45F28E9EC04F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3B-11BC-40FD-A9DE-45F28E9EC04F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3D-11BC-40FD-A9DE-45F28E9EC04F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2B-11BC-40FD-A9DE-45F28E9EC04F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2D-11BC-40FD-A9DE-45F28E9EC04F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2F-11BC-40FD-A9DE-45F28E9EC04F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31-11BC-40FD-A9DE-45F28E9EC04F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33-11BC-40FD-A9DE-45F28E9EC04F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35-11BC-40FD-A9DE-45F28E9EC04F}"/>
                </c:ext>
              </c:extLst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37-11BC-40FD-A9DE-45F28E9EC04F}"/>
                </c:ext>
              </c:extLst>
            </c:dLbl>
            <c:dLbl>
              <c:idx val="7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39-11BC-40FD-A9DE-45F28E9EC04F}"/>
                </c:ext>
              </c:extLst>
            </c:dLbl>
            <c:dLbl>
              <c:idx val="8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3B-11BC-40FD-A9DE-45F28E9EC04F}"/>
                </c:ext>
              </c:extLst>
            </c:dLbl>
            <c:dLbl>
              <c:idx val="9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4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3D-11BC-40FD-A9DE-45F28E9EC04F}"/>
                </c:ext>
              </c:extLst>
            </c:dLbl>
            <c:dLblPos val="outEnd"/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'employee_data  NM EXCEL'!$A$5:$A$15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'employee_data  NM EXCEL'!$D$5:$D$15</c:f>
              <c:numCache>
                <c:formatCode>General</c:formatCode>
                <c:ptCount val="10"/>
                <c:pt idx="0">
                  <c:v>14</c:v>
                </c:pt>
                <c:pt idx="1">
                  <c:v>9</c:v>
                </c:pt>
                <c:pt idx="2">
                  <c:v>10</c:v>
                </c:pt>
                <c:pt idx="3">
                  <c:v>15</c:v>
                </c:pt>
                <c:pt idx="4">
                  <c:v>13</c:v>
                </c:pt>
                <c:pt idx="5">
                  <c:v>14</c:v>
                </c:pt>
                <c:pt idx="6">
                  <c:v>16</c:v>
                </c:pt>
                <c:pt idx="7">
                  <c:v>10</c:v>
                </c:pt>
                <c:pt idx="8">
                  <c:v>13</c:v>
                </c:pt>
                <c:pt idx="9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E-11BC-40FD-A9DE-45F28E9EC04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738005" y="2998738"/>
            <a:ext cx="861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Pavithra  N</a:t>
            </a:r>
          </a:p>
          <a:p>
            <a:r>
              <a:rPr lang="en-US" sz="2400" dirty="0"/>
              <a:t>REGISTER NO: 312218097</a:t>
            </a:r>
          </a:p>
          <a:p>
            <a:r>
              <a:rPr lang="en-US" sz="2400" dirty="0"/>
              <a:t>NM I’D</a:t>
            </a:r>
            <a:r>
              <a:rPr lang="en-US" sz="2400"/>
              <a:t>: 2287485D7E28ADDBCAB415542B198832</a:t>
            </a:r>
            <a:endParaRPr lang="en-US" sz="2400" dirty="0"/>
          </a:p>
          <a:p>
            <a:r>
              <a:rPr lang="en-US" sz="2400" dirty="0"/>
              <a:t>DEPARTMENT: B.com</a:t>
            </a:r>
          </a:p>
          <a:p>
            <a:r>
              <a:rPr lang="en-US" sz="2400" dirty="0"/>
              <a:t>COLLEGE: </a:t>
            </a:r>
            <a:r>
              <a:rPr lang="en-US" sz="2400" dirty="0" err="1"/>
              <a:t>St.Annes</a:t>
            </a:r>
            <a:r>
              <a:rPr lang="en-US" sz="2400" dirty="0"/>
              <a:t> Arts And Science College.</a:t>
            </a:r>
          </a:p>
          <a:p>
            <a:r>
              <a:rPr lang="en-US" sz="2400" dirty="0"/>
              <a:t>  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60A373-DAD4-6BF4-9778-2EB2DC748A90}"/>
              </a:ext>
            </a:extLst>
          </p:cNvPr>
          <p:cNvSpPr txBox="1"/>
          <p:nvPr/>
        </p:nvSpPr>
        <p:spPr>
          <a:xfrm>
            <a:off x="1371600" y="1577876"/>
            <a:ext cx="610091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Modelling in the Employee Performance Analysis Project Includes The Following: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        Data Collecting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        Data Cleaning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        Results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        Pivot Table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        Chart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0E37A954-AD8A-EB8A-0AE4-5C837D5D868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9723765"/>
              </p:ext>
            </p:extLst>
          </p:nvPr>
        </p:nvGraphicFramePr>
        <p:xfrm>
          <a:off x="755332" y="1155003"/>
          <a:ext cx="5001455" cy="3124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0E37A954-AD8A-EB8A-0AE4-5C837D5D868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4263349"/>
              </p:ext>
            </p:extLst>
          </p:nvPr>
        </p:nvGraphicFramePr>
        <p:xfrm>
          <a:off x="5867400" y="261937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481B4E-4850-FC14-BF6F-E55811CC4B89}"/>
              </a:ext>
            </a:extLst>
          </p:cNvPr>
          <p:cNvSpPr txBox="1"/>
          <p:nvPr/>
        </p:nvSpPr>
        <p:spPr>
          <a:xfrm>
            <a:off x="1219200" y="2209800"/>
            <a:ext cx="678671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Conclusion is the employee date analysis reveals the key insights in workforce performance and area needed for improvement.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Effective date Analysis Provides a Foundation for the improvised Planning and operational </a:t>
            </a:r>
          </a:p>
          <a:p>
            <a:r>
              <a:rPr lang="en-US" dirty="0"/>
              <a:t>     Development, which leads to a motivated and productive                    workforce environment.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388620"/>
            <a:ext cx="6785928" cy="674928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130"/>
              </a:spcBef>
              <a:buFont typeface="Wingdings" panose="05000000000000000000" pitchFamily="2" charset="2"/>
              <a:buChar char="Ø"/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br>
              <a:rPr lang="en-US" sz="4250" spc="10" dirty="0"/>
            </a:br>
            <a:br>
              <a:rPr lang="en-IN" sz="4250" spc="10" dirty="0"/>
            </a:br>
            <a:r>
              <a:rPr lang="en-IN" sz="4250" spc="10" dirty="0"/>
              <a:t>      </a:t>
            </a:r>
            <a:r>
              <a:rPr lang="en-IN" sz="2000" b="0" spc="10" dirty="0"/>
              <a:t>Identifying strengths and weakness</a:t>
            </a:r>
            <a:br>
              <a:rPr lang="en-IN" sz="2000" b="0" spc="10" dirty="0"/>
            </a:br>
            <a:r>
              <a:rPr lang="en-IN" sz="2000" b="0" spc="10" dirty="0"/>
              <a:t>             Improving productivity</a:t>
            </a:r>
            <a:br>
              <a:rPr lang="en-IN" sz="2000" b="0" spc="10" dirty="0"/>
            </a:br>
            <a:r>
              <a:rPr lang="en-IN" sz="2000" b="0" spc="10" dirty="0"/>
              <a:t>             Setting clear Expectations</a:t>
            </a:r>
            <a:br>
              <a:rPr lang="en-IN" sz="2000" b="0" spc="10" dirty="0"/>
            </a:br>
            <a:r>
              <a:rPr lang="en-IN" sz="2000" b="0" spc="10" dirty="0"/>
              <a:t>             Identifying High Performance</a:t>
            </a:r>
            <a:br>
              <a:rPr lang="en-IN" sz="2000" b="0" spc="10" dirty="0"/>
            </a:br>
            <a:r>
              <a:rPr lang="en-IN" sz="2000" b="0" spc="10" dirty="0"/>
              <a:t>             Aligning Goals</a:t>
            </a:r>
            <a:br>
              <a:rPr lang="en-IN" sz="2000" b="0" spc="10" dirty="0"/>
            </a:br>
            <a:r>
              <a:rPr lang="en-IN" sz="2000" b="0" spc="10" dirty="0"/>
              <a:t>             Supporting Strategic Planning</a:t>
            </a:r>
            <a:br>
              <a:rPr lang="en-IN" sz="2000" b="0" spc="10" dirty="0"/>
            </a:br>
            <a:r>
              <a:rPr lang="en-IN" sz="2000" b="0" spc="10" dirty="0"/>
              <a:t>             </a:t>
            </a:r>
            <a:br>
              <a:rPr lang="en-IN" sz="2000" b="0" spc="10" dirty="0"/>
            </a:br>
            <a:r>
              <a:rPr lang="en-IN" sz="2000" spc="10" dirty="0"/>
              <a:t>    </a:t>
            </a:r>
            <a:br>
              <a:rPr lang="en-IN" sz="4250" spc="10" dirty="0"/>
            </a:br>
            <a:r>
              <a:rPr lang="en-IN" sz="4250" spc="10" dirty="0"/>
              <a:t>    </a:t>
            </a:r>
            <a:br>
              <a:rPr lang="en-IN" sz="4250" spc="10" dirty="0"/>
            </a:br>
            <a:br>
              <a:rPr lang="en-IN" sz="4250" spc="10" dirty="0"/>
            </a:br>
            <a:br>
              <a:rPr lang="en-IN" sz="4250" spc="10" dirty="0"/>
            </a:b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is the process of evaluating and assessing an employee's work performance over a certain period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This analysis can involve both quantitative data (like sales figures, project completion rates) and qualitative data (such as feedback from supervisors, peer reviews, and self-assessments). Tools such as performance appraisals, 360-degree feedback, and key performance indicators (KPIs) are often used in this process.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305800" y="1410738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09600" y="685800"/>
            <a:ext cx="6234748" cy="451020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3200" spc="25" dirty="0"/>
              <a:t>W</a:t>
            </a:r>
            <a:r>
              <a:rPr lang="en-US" sz="3200" spc="-20" dirty="0"/>
              <a:t>H</a:t>
            </a:r>
            <a:r>
              <a:rPr lang="en-US" sz="3200" spc="20" dirty="0"/>
              <a:t>O</a:t>
            </a:r>
            <a:r>
              <a:rPr lang="en-US" sz="3200" spc="-235" dirty="0"/>
              <a:t> </a:t>
            </a:r>
            <a:r>
              <a:rPr lang="en-US" sz="3200" spc="-10" dirty="0"/>
              <a:t>AR</a:t>
            </a:r>
            <a:r>
              <a:rPr lang="en-US" sz="3200" spc="15" dirty="0"/>
              <a:t>E</a:t>
            </a:r>
            <a:r>
              <a:rPr lang="en-US" sz="3200" spc="-35" dirty="0"/>
              <a:t> </a:t>
            </a:r>
            <a:r>
              <a:rPr lang="en-US" sz="3200" spc="-10" dirty="0"/>
              <a:t>T</a:t>
            </a:r>
            <a:r>
              <a:rPr lang="en-US" sz="3200" spc="-15" dirty="0"/>
              <a:t>H</a:t>
            </a:r>
            <a:r>
              <a:rPr lang="en-US" sz="3200" spc="15" dirty="0"/>
              <a:t>E</a:t>
            </a:r>
            <a:r>
              <a:rPr lang="en-US" sz="3200" spc="-35" dirty="0"/>
              <a:t> </a:t>
            </a:r>
            <a:r>
              <a:rPr lang="en-US" sz="3200" spc="-20" dirty="0"/>
              <a:t>E</a:t>
            </a:r>
            <a:r>
              <a:rPr lang="en-US" sz="3200" spc="30" dirty="0"/>
              <a:t>N</a:t>
            </a:r>
            <a:r>
              <a:rPr lang="en-US" sz="3200" spc="15" dirty="0"/>
              <a:t>D</a:t>
            </a:r>
            <a:r>
              <a:rPr lang="en-US" sz="3200" spc="-45" dirty="0"/>
              <a:t> </a:t>
            </a:r>
            <a:r>
              <a:rPr lang="en-US" sz="3200" dirty="0"/>
              <a:t>U</a:t>
            </a:r>
            <a:r>
              <a:rPr lang="en-US" sz="3200" spc="10" dirty="0"/>
              <a:t>S</a:t>
            </a:r>
            <a:r>
              <a:rPr lang="en-US" sz="3200" spc="-25" dirty="0"/>
              <a:t>E</a:t>
            </a:r>
            <a:r>
              <a:rPr lang="en-US" sz="3200" spc="-10" dirty="0"/>
              <a:t>R</a:t>
            </a:r>
            <a:r>
              <a:rPr lang="en-US" sz="3200" spc="5" dirty="0"/>
              <a:t>S?</a:t>
            </a:r>
            <a:br>
              <a:rPr lang="en-US" sz="3200" spc="5" dirty="0"/>
            </a:br>
            <a:r>
              <a:rPr lang="en-US" sz="3200" spc="5" dirty="0"/>
              <a:t>            </a:t>
            </a:r>
            <a:r>
              <a:rPr lang="en-US" sz="2000" spc="5" dirty="0"/>
              <a:t>Managers </a:t>
            </a:r>
            <a:br>
              <a:rPr lang="en-US" sz="2000" spc="5" dirty="0"/>
            </a:br>
            <a:r>
              <a:rPr lang="en-US" sz="2000" spc="5" dirty="0"/>
              <a:t>                   Employees</a:t>
            </a:r>
            <a:br>
              <a:rPr lang="en-US" sz="2000" spc="5" dirty="0"/>
            </a:br>
            <a:r>
              <a:rPr lang="en-US" sz="2000" spc="5" dirty="0"/>
              <a:t>                   Employer</a:t>
            </a:r>
            <a:br>
              <a:rPr lang="en-US" sz="2000" spc="5" dirty="0"/>
            </a:br>
            <a:r>
              <a:rPr lang="en-US" sz="2000" spc="5" dirty="0"/>
              <a:t>                  Organization</a:t>
            </a:r>
            <a:br>
              <a:rPr lang="en-US" sz="2000" spc="5" dirty="0"/>
            </a:br>
            <a:r>
              <a:rPr lang="en-US" sz="2000" spc="5" dirty="0"/>
              <a:t>        </a:t>
            </a:r>
            <a:br>
              <a:rPr lang="en-US" sz="2000" spc="5" dirty="0"/>
            </a:br>
            <a:r>
              <a:rPr lang="en-US" sz="2000" spc="5" dirty="0"/>
              <a:t>        </a:t>
            </a:r>
            <a:br>
              <a:rPr lang="en-US" sz="3200" spc="5" dirty="0"/>
            </a:br>
            <a:br>
              <a:rPr lang="en-US" sz="3200" spc="5" dirty="0"/>
            </a:br>
            <a:br>
              <a:rPr lang="en-US" sz="3200" spc="5" dirty="0"/>
            </a:br>
            <a:br>
              <a:rPr lang="en-US" sz="3200" spc="5" dirty="0"/>
            </a:b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665" y="143319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C3E110-F951-228C-C833-391DA278A2B9}"/>
              </a:ext>
            </a:extLst>
          </p:cNvPr>
          <p:cNvSpPr txBox="1"/>
          <p:nvPr/>
        </p:nvSpPr>
        <p:spPr>
          <a:xfrm>
            <a:off x="3045542" y="2877825"/>
            <a:ext cx="610091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/>
              <a:t>Conditional Formatting- Missing Values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Filter – Remove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Formula-Performance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Pivot Table-Summary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Graph-Data visualization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D0FDB4-9BEE-B1C7-FF9F-06AE327AAA32}"/>
              </a:ext>
            </a:extLst>
          </p:cNvPr>
          <p:cNvSpPr txBox="1"/>
          <p:nvPr/>
        </p:nvSpPr>
        <p:spPr>
          <a:xfrm>
            <a:off x="1447800" y="2362200"/>
            <a:ext cx="610091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</a:t>
            </a:r>
            <a:r>
              <a:rPr lang="en-IN" dirty="0" err="1"/>
              <a:t>mployee</a:t>
            </a:r>
            <a:r>
              <a:rPr lang="en-IN" dirty="0"/>
              <a:t>=-Kaggle</a:t>
            </a:r>
          </a:p>
          <a:p>
            <a:r>
              <a:rPr lang="en-IN" dirty="0"/>
              <a:t>26-Features</a:t>
            </a:r>
          </a:p>
          <a:p>
            <a:r>
              <a:rPr lang="en-IN" dirty="0"/>
              <a:t>9-Features</a:t>
            </a:r>
          </a:p>
          <a:p>
            <a:r>
              <a:rPr lang="en-IN" dirty="0"/>
              <a:t>Employee I’d-numerical</a:t>
            </a:r>
          </a:p>
          <a:p>
            <a:r>
              <a:rPr lang="en-IN" dirty="0"/>
              <a:t>Employee type</a:t>
            </a:r>
          </a:p>
          <a:p>
            <a:r>
              <a:rPr lang="en-IN" dirty="0"/>
              <a:t>Performance level</a:t>
            </a:r>
          </a:p>
          <a:p>
            <a:r>
              <a:rPr lang="en-IN" dirty="0"/>
              <a:t>Gender- male ,female</a:t>
            </a:r>
          </a:p>
          <a:p>
            <a:r>
              <a:rPr lang="en-IN" dirty="0"/>
              <a:t>Employee rating- numerical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038CDE-719A-46D3-5309-E3C24F7FB90E}"/>
              </a:ext>
            </a:extLst>
          </p:cNvPr>
          <p:cNvSpPr txBox="1"/>
          <p:nvPr/>
        </p:nvSpPr>
        <p:spPr>
          <a:xfrm>
            <a:off x="3050458" y="3251708"/>
            <a:ext cx="685554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</a:t>
            </a:r>
            <a:r>
              <a:rPr lang="en-IN" dirty="0"/>
              <a:t>o fine Performance level;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      =IFS(Z8&gt;=5,”VERY HIGH”,Z8&gt;=4,”HIGH”,Z8&gt;=3,”MED”,TRUE,”LOW”)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1315</TotalTime>
  <Words>382</Words>
  <Application>Microsoft Office PowerPoint</Application>
  <PresentationFormat>Widescreen</PresentationFormat>
  <Paragraphs>70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Roboto</vt:lpstr>
      <vt:lpstr>Times New Roman</vt:lpstr>
      <vt:lpstr>Trebuchet MS</vt:lpstr>
      <vt:lpstr>Wingdings</vt:lpstr>
      <vt:lpstr>Office Theme</vt:lpstr>
      <vt:lpstr>Employee Data Analysis using Excel  </vt:lpstr>
      <vt:lpstr>PROJECT TITLE</vt:lpstr>
      <vt:lpstr>AGENDA</vt:lpstr>
      <vt:lpstr>PROBLEM STATEMENT        Identifying strengths and weakness              Improving productivity              Setting clear Expectations              Identifying High Performance              Aligning Goals              Supporting Strategic Planning                           </vt:lpstr>
      <vt:lpstr>PROJECT OVERVIEW</vt:lpstr>
      <vt:lpstr>WHO ARE THE END USERS?             Managers                     Employees                    Employer                   Organization                      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Pavithra Shree</cp:lastModifiedBy>
  <cp:revision>15</cp:revision>
  <dcterms:created xsi:type="dcterms:W3CDTF">2024-03-29T15:07:22Z</dcterms:created>
  <dcterms:modified xsi:type="dcterms:W3CDTF">2024-08-31T07:01:41Z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