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4" r:id="rId12"/>
    <p:sldId id="268" r:id="rId13"/>
    <p:sldId id="263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Raleway" panose="020B0604020202020204" charset="0"/>
      <p:regular r:id="rId20"/>
      <p:bold r:id="rId21"/>
      <p:italic r:id="rId22"/>
      <p:boldItalic r:id="rId23"/>
    </p:embeddedFont>
    <p:embeddedFont>
      <p:font typeface="Arial Black" panose="020B0A04020102020204" pitchFamily="34" charset="0"/>
      <p:bold r:id="rId24"/>
    </p:embeddedFont>
    <p:embeddedFont>
      <p:font typeface="Average" panose="020B0604020202020204" charset="0"/>
      <p:regular r:id="rId25"/>
    </p:embeddedFont>
    <p:embeddedFont>
      <p:font typeface="Raleway SemiBold" panose="020B0604020202020204" charset="0"/>
      <p:regular r:id="rId26"/>
      <p:bold r:id="rId27"/>
      <p:italic r:id="rId28"/>
      <p:boldItalic r:id="rId29"/>
    </p:embeddedFont>
    <p:embeddedFont>
      <p:font typeface="Gill Sans" panose="020B0604020202020204" charset="0"/>
      <p:regular r:id="rId30"/>
      <p:bold r:id="rId31"/>
    </p:embeddedFont>
    <p:embeddedFont>
      <p:font typeface="Roboto Medium" panose="020B0604020202020204" charset="0"/>
      <p:regular r:id="rId32"/>
      <p:bold r:id="rId33"/>
      <p:italic r:id="rId34"/>
      <p:boldItalic r:id="rId35"/>
    </p:embeddedFont>
    <p:embeddedFont>
      <p:font typeface="Roboto" panose="020B0604020202020204" charset="0"/>
      <p:regular r:id="rId36"/>
      <p:bold r:id="rId37"/>
      <p:italic r:id="rId38"/>
      <p:boldItalic r:id="rId39"/>
    </p:embeddedFont>
    <p:embeddedFont>
      <p:font typeface="Arial Rounded MT Bold" panose="020F0704030504030204" pitchFamily="34" charset="0"/>
      <p:regular r:id="rId40"/>
    </p:embeddedFont>
    <p:embeddedFont>
      <p:font typeface="Oswald" panose="020B0604020202020204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iAHs5sFt0wjuy9Ybnyqjy4I4HL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F83F3F-B119-4FC9-81AC-8D3FC0ADD722}">
  <a:tblStyle styleId="{CFF83F3F-B119-4FC9-81AC-8D3FC0ADD72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EBF584C4-B6A7-4DAD-B1CB-59CDCEB1A169}" styleName="Table_1"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tcBdr/>
        <a:fill>
          <a:solidFill>
            <a:srgbClr val="CACA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CAC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/>
        <a:fill>
          <a:solidFill>
            <a:srgbClr val="000000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/>
        <a:fill>
          <a:solidFill>
            <a:srgbClr val="000000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000000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000000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86" y="14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font" Target="fonts/font23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0093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966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332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826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409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1714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297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972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370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5695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749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6336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627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423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5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15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5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5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5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24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2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2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287275" y="110450"/>
            <a:ext cx="8678400" cy="22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280" dirty="0" smtClean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HR MANAGEMENT</a:t>
            </a:r>
            <a:br>
              <a:rPr lang="en-US" sz="4280" dirty="0" smtClean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endParaRPr sz="428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1"/>
          </p:nvPr>
        </p:nvSpPr>
        <p:spPr>
          <a:xfrm>
            <a:off x="3050700" y="2103750"/>
            <a:ext cx="3042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solidFill>
                  <a:schemeClr val="lt1"/>
                </a:solidFill>
              </a:rPr>
              <a:t>MINI PROJECT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888750" y="2507250"/>
            <a:ext cx="7366500" cy="149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Department of MCA, MES College of Engineering , Kuttippuram</a:t>
            </a:r>
            <a:endParaRPr sz="20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baseline="30000" dirty="0" smtClean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26th</a:t>
            </a:r>
            <a:r>
              <a:rPr lang="en" sz="2000" b="0" i="0" u="none" strike="noStrike" cap="none" dirty="0" smtClean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OCTOBER 2023</a:t>
            </a:r>
            <a:endParaRPr sz="20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3754225" y="3563250"/>
            <a:ext cx="1592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PREPARED BY</a:t>
            </a:r>
            <a:r>
              <a:rPr lang="en" sz="1300" u="sng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endParaRPr sz="1100"/>
          </a:p>
        </p:txBody>
      </p:sp>
      <p:sp>
        <p:nvSpPr>
          <p:cNvPr id="63" name="Google Shape;63;p1"/>
          <p:cNvSpPr txBox="1"/>
          <p:nvPr/>
        </p:nvSpPr>
        <p:spPr>
          <a:xfrm>
            <a:off x="1188325" y="3945100"/>
            <a:ext cx="687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PAVITHRA C R </a:t>
            </a:r>
            <a:r>
              <a:rPr lang="en" sz="24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24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MES22MCA-2040)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/>
        </p:nvSpPr>
        <p:spPr>
          <a:xfrm>
            <a:off x="113015" y="-99700"/>
            <a:ext cx="2475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SPRINT </a:t>
            </a:r>
            <a:r>
              <a:rPr lang="en" sz="2500" b="0" i="0" u="none" strike="noStrike" cap="none" dirty="0" smtClean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PLAN 2</a:t>
            </a:r>
            <a:endParaRPr sz="2500" b="0" i="0" u="none" strike="noStrike" cap="none" dirty="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27" y="353241"/>
            <a:ext cx="8662376" cy="4662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5898" y="0"/>
            <a:ext cx="7801500" cy="792600"/>
          </a:xfrm>
        </p:spPr>
        <p:txBody>
          <a:bodyPr/>
          <a:lstStyle/>
          <a:p>
            <a:r>
              <a:rPr lang="en" sz="24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SPRINT </a:t>
            </a:r>
            <a:r>
              <a:rPr lang="en" sz="2400" dirty="0" smtClean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PLAN 3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38" y="559905"/>
            <a:ext cx="8309925" cy="4023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-718650" y="187475"/>
            <a:ext cx="75195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800" b="1">
                <a:solidFill>
                  <a:srgbClr val="262626"/>
                </a:solidFill>
                <a:latin typeface="Raleway"/>
                <a:ea typeface="Raleway"/>
                <a:cs typeface="Raleway"/>
                <a:sym typeface="Raleway"/>
              </a:rPr>
              <a:t>DEVELOPMENT ENVIRONMENT</a:t>
            </a:r>
            <a:endParaRPr sz="2800" b="1">
              <a:solidFill>
                <a:srgbClr val="26262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sz="1800"/>
          </a:p>
        </p:txBody>
      </p:sp>
      <p:sp>
        <p:nvSpPr>
          <p:cNvPr id="136" name="Google Shape;136;p13"/>
          <p:cNvSpPr txBox="1"/>
          <p:nvPr/>
        </p:nvSpPr>
        <p:spPr>
          <a:xfrm>
            <a:off x="751750" y="719775"/>
            <a:ext cx="36288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SOFTWARE SPECIFICATION</a:t>
            </a:r>
            <a:endParaRPr sz="1700" b="1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1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926025" y="1123050"/>
            <a:ext cx="3628800" cy="22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Operating System</a:t>
            </a:r>
            <a:endParaRPr sz="15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Frond End</a:t>
            </a:r>
            <a:endParaRPr sz="15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Coding language</a:t>
            </a:r>
            <a:endParaRPr sz="15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Framework</a:t>
            </a:r>
            <a:endParaRPr sz="15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Backend</a:t>
            </a:r>
            <a:endParaRPr sz="15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IDE</a:t>
            </a:r>
            <a:endParaRPr sz="15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Browser</a:t>
            </a:r>
            <a:endParaRPr sz="15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8" name="Google Shape;138;p13"/>
          <p:cNvSpPr txBox="1"/>
          <p:nvPr/>
        </p:nvSpPr>
        <p:spPr>
          <a:xfrm>
            <a:off x="2451800" y="1144775"/>
            <a:ext cx="3628800" cy="2042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 smtClean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: Windows 8 or above</a:t>
            </a:r>
            <a:endParaRPr sz="1500" b="0" i="0" u="none" strike="noStrike" cap="none" dirty="0" smtClean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 smtClean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: HTML,CSS and Javascript</a:t>
            </a:r>
            <a:endParaRPr sz="1500" b="0" i="0" u="none" strike="noStrike" cap="none" dirty="0" smtClean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 smtClean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:Python</a:t>
            </a:r>
            <a:endParaRPr sz="1500" b="0" i="0" u="none" strike="noStrike" cap="none" dirty="0" smtClean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 smtClean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:Django</a:t>
            </a:r>
            <a:endParaRPr sz="1500" b="0" i="0" u="none" strike="noStrike" cap="none" dirty="0" smtClean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 smtClean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:MySQL</a:t>
            </a:r>
            <a:endParaRPr sz="1500" b="0" i="0" u="none" strike="noStrike" cap="none" dirty="0" smtClean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>
              <a:lnSpc>
                <a:spcPct val="115000"/>
              </a:lnSpc>
              <a:buSzPts val="1500"/>
            </a:pPr>
            <a:r>
              <a:rPr lang="en" sz="1500" b="0" i="0" u="none" strike="noStrike" cap="none" dirty="0" smtClean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: </a:t>
            </a:r>
            <a:r>
              <a:rPr lang="en-US" sz="1600" dirty="0" smtClean="0">
                <a:latin typeface="Average" panose="020B0604020202020204" charset="0"/>
              </a:rPr>
              <a:t>Pycharm </a:t>
            </a:r>
            <a:r>
              <a:rPr lang="en-US" sz="1600" dirty="0">
                <a:latin typeface="Average" panose="020B0604020202020204" charset="0"/>
              </a:rPr>
              <a:t>community , Android studio </a:t>
            </a:r>
            <a:r>
              <a:rPr lang="en" sz="1500" b="0" i="0" u="none" strike="noStrike" cap="none" dirty="0" smtClean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:Internet Explorer / Chrome / FireFox</a:t>
            </a:r>
            <a:endParaRPr sz="14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9" name="Google Shape;139;p13"/>
          <p:cNvSpPr txBox="1"/>
          <p:nvPr/>
        </p:nvSpPr>
        <p:spPr>
          <a:xfrm>
            <a:off x="741100" y="3381750"/>
            <a:ext cx="36288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HARDWARE SPECIFICATION</a:t>
            </a:r>
            <a:endParaRPr sz="1700" b="1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1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915375" y="3785025"/>
            <a:ext cx="36288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Processor</a:t>
            </a:r>
            <a:endParaRPr sz="15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Hard Disk</a:t>
            </a:r>
            <a:endParaRPr sz="15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RAM</a:t>
            </a:r>
            <a:endParaRPr sz="15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1" name="Google Shape;141;p13"/>
          <p:cNvSpPr txBox="1"/>
          <p:nvPr/>
        </p:nvSpPr>
        <p:spPr>
          <a:xfrm>
            <a:off x="2441150" y="3806750"/>
            <a:ext cx="3628800" cy="98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: Intel Pentium IV or above</a:t>
            </a:r>
            <a:endParaRPr sz="15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 smtClean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:40GB and above</a:t>
            </a:r>
            <a:endParaRPr sz="15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:4GB or Above</a:t>
            </a:r>
            <a:endParaRPr sz="15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>
            <a:spLocks noGrp="1"/>
          </p:cNvSpPr>
          <p:nvPr>
            <p:ph type="subTitle" idx="1"/>
          </p:nvPr>
        </p:nvSpPr>
        <p:spPr>
          <a:xfrm>
            <a:off x="1681354" y="2044558"/>
            <a:ext cx="48975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DFD</a:t>
            </a:r>
            <a:endParaRPr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66" y="469079"/>
            <a:ext cx="6972300" cy="4090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85709" y="2571750"/>
            <a:ext cx="1130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055667" y="3286673"/>
            <a:ext cx="1356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 rot="2377138">
            <a:off x="1871313" y="2017130"/>
            <a:ext cx="1164416" cy="311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 rot="2136570">
            <a:off x="1601528" y="2292435"/>
            <a:ext cx="920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604883" y="3280007"/>
            <a:ext cx="9204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response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 rot="197155">
            <a:off x="1476423" y="2683841"/>
            <a:ext cx="917456" cy="311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 rot="19229732">
            <a:off x="1407372" y="3520260"/>
            <a:ext cx="1164416" cy="311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 rot="19073797">
            <a:off x="1704504" y="3832264"/>
            <a:ext cx="1356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475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250" y="526350"/>
            <a:ext cx="8285760" cy="448054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50" y="738187"/>
            <a:ext cx="8486481" cy="426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4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8209"/>
            <a:ext cx="9144000" cy="444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4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50" y="0"/>
            <a:ext cx="85756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7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232800" y="202900"/>
            <a:ext cx="8678400" cy="4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1800" u="sng" dirty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1800" u="sng" dirty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1200" dirty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1600" dirty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sz="2000" dirty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2000" dirty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1500" u="sng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GUIDED BY</a:t>
            </a:r>
            <a:endParaRPr sz="1100" dirty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1800" u="sng" dirty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1800" b="1" dirty="0" smtClean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PRIYA J D</a:t>
            </a:r>
            <a:endParaRPr sz="1800" b="1" dirty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ASSISTANT PROFESSOR</a:t>
            </a:r>
            <a:endParaRPr sz="1600" dirty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MASTER OF COMPUTER APPLICATIONS</a:t>
            </a:r>
            <a:endParaRPr sz="1400" dirty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MES COLLEGE OF ENGINEERING , KUTTIPPURAM</a:t>
            </a:r>
            <a:endParaRPr sz="1400" dirty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1800" dirty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200" dirty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>
            <a:spLocks noGrp="1"/>
          </p:cNvSpPr>
          <p:nvPr>
            <p:ph type="ctrTitle"/>
          </p:nvPr>
        </p:nvSpPr>
        <p:spPr>
          <a:xfrm>
            <a:off x="1546377" y="2169534"/>
            <a:ext cx="7323600" cy="41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117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10"/>
              <a:buFont typeface="Raleway"/>
              <a:buChar char="●"/>
            </a:pPr>
            <a:r>
              <a:rPr lang="en" sz="338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Introduction</a:t>
            </a:r>
            <a:endParaRPr sz="338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7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10"/>
              <a:buFont typeface="Raleway"/>
              <a:buChar char="●"/>
            </a:pPr>
            <a:r>
              <a:rPr lang="en" sz="338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Modules</a:t>
            </a:r>
            <a:endParaRPr sz="338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7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10"/>
              <a:buFont typeface="Raleway"/>
              <a:buChar char="●"/>
            </a:pPr>
            <a:r>
              <a:rPr lang="en" sz="338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Product Backlog</a:t>
            </a:r>
            <a:endParaRPr sz="338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7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10"/>
              <a:buFont typeface="Raleway"/>
              <a:buChar char="●"/>
            </a:pPr>
            <a:r>
              <a:rPr lang="en" sz="338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Project </a:t>
            </a:r>
            <a:r>
              <a:rPr lang="en" sz="338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Plan</a:t>
            </a:r>
            <a:endParaRPr sz="338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7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10"/>
              <a:buFont typeface="Raleway"/>
              <a:buChar char="●"/>
            </a:pPr>
            <a:r>
              <a:rPr lang="en" sz="338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Sprint</a:t>
            </a:r>
            <a:endParaRPr sz="338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45415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10"/>
            </a:pPr>
            <a:r>
              <a:rPr lang="en" sz="338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. Developing Environment</a:t>
            </a:r>
            <a:br>
              <a:rPr lang="en" sz="338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338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. DFD</a:t>
            </a:r>
            <a:br>
              <a:rPr lang="en" sz="338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338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22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22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271950" y="416075"/>
            <a:ext cx="2866500" cy="10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800" b="1">
                <a:solidFill>
                  <a:srgbClr val="262626"/>
                </a:solidFill>
                <a:latin typeface="Raleway"/>
                <a:ea typeface="Raleway"/>
                <a:cs typeface="Raleway"/>
                <a:sym typeface="Raleway"/>
              </a:rPr>
              <a:t>CONTENTS</a:t>
            </a:r>
            <a:endParaRPr sz="3600" b="1">
              <a:solidFill>
                <a:srgbClr val="26262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subTitle" idx="1"/>
          </p:nvPr>
        </p:nvSpPr>
        <p:spPr>
          <a:xfrm>
            <a:off x="195750" y="492275"/>
            <a:ext cx="33567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800" b="1">
                <a:solidFill>
                  <a:srgbClr val="262626"/>
                </a:solidFill>
                <a:latin typeface="Raleway"/>
                <a:ea typeface="Raleway"/>
                <a:cs typeface="Raleway"/>
                <a:sym typeface="Raleway"/>
              </a:rPr>
              <a:t>INTRODUCTION</a:t>
            </a:r>
            <a:endParaRPr sz="2800" b="1">
              <a:solidFill>
                <a:srgbClr val="26262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sz="1800"/>
          </a:p>
        </p:txBody>
      </p:sp>
      <p:sp>
        <p:nvSpPr>
          <p:cNvPr id="80" name="Google Shape;80;p4"/>
          <p:cNvSpPr txBox="1"/>
          <p:nvPr/>
        </p:nvSpPr>
        <p:spPr>
          <a:xfrm>
            <a:off x="414250" y="1144050"/>
            <a:ext cx="8358300" cy="335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indent="457200">
              <a:buSzPts val="1400"/>
            </a:pPr>
            <a:r>
              <a:rPr lang="en-US" sz="1600" dirty="0">
                <a:latin typeface="Average"/>
                <a:ea typeface="Average"/>
                <a:cs typeface="Average"/>
                <a:sym typeface="Average"/>
              </a:rPr>
              <a:t>This project is aimed at developing a web-based </a:t>
            </a:r>
            <a:r>
              <a:rPr lang="en-US" sz="1600" dirty="0" smtClean="0">
                <a:latin typeface="Average"/>
                <a:ea typeface="Average"/>
                <a:cs typeface="Average"/>
                <a:sym typeface="Average"/>
              </a:rPr>
              <a:t>Recruitment </a:t>
            </a:r>
            <a:r>
              <a:rPr lang="en-US" sz="1600" dirty="0">
                <a:latin typeface="Average"/>
                <a:ea typeface="Average"/>
                <a:cs typeface="Average"/>
                <a:sym typeface="Average"/>
              </a:rPr>
              <a:t>Process </a:t>
            </a:r>
            <a:r>
              <a:rPr lang="en-US" sz="1600" dirty="0" smtClean="0">
                <a:latin typeface="Average"/>
                <a:ea typeface="Average"/>
                <a:cs typeface="Average"/>
                <a:sym typeface="Average"/>
              </a:rPr>
              <a:t>System by </a:t>
            </a:r>
            <a:r>
              <a:rPr lang="en-US" sz="1600" dirty="0">
                <a:latin typeface="Average"/>
                <a:ea typeface="Average"/>
                <a:cs typeface="Average"/>
                <a:sym typeface="Average"/>
              </a:rPr>
              <a:t>the HR Group for a company. Some features of this system will be creating vacancies, storing Applicants </a:t>
            </a:r>
            <a:r>
              <a:rPr lang="en-US" sz="1600" dirty="0" smtClean="0">
                <a:latin typeface="Average"/>
                <a:ea typeface="Average"/>
                <a:cs typeface="Average"/>
                <a:sym typeface="Average"/>
              </a:rPr>
              <a:t>data, </a:t>
            </a:r>
            <a:r>
              <a:rPr lang="en-US" sz="1600" dirty="0">
                <a:latin typeface="Average"/>
                <a:ea typeface="Average"/>
                <a:cs typeface="Average"/>
                <a:sym typeface="Average"/>
              </a:rPr>
              <a:t>Online Examination process initiation, </a:t>
            </a:r>
            <a:r>
              <a:rPr lang="en-US" sz="1600" dirty="0" smtClean="0">
                <a:latin typeface="Average"/>
                <a:ea typeface="Average"/>
                <a:cs typeface="Average"/>
                <a:sym typeface="Average"/>
              </a:rPr>
              <a:t>Scheduling </a:t>
            </a:r>
            <a:r>
              <a:rPr lang="en-US" sz="1600" dirty="0">
                <a:latin typeface="Average"/>
                <a:ea typeface="Average"/>
                <a:cs typeface="Average"/>
                <a:sym typeface="Average"/>
              </a:rPr>
              <a:t>Exams and Interviews, Storing Exam and  Interview results for the applicant and finally Hiring </a:t>
            </a:r>
            <a:r>
              <a:rPr lang="en-US" sz="1600" dirty="0" smtClean="0">
                <a:latin typeface="Average"/>
                <a:ea typeface="Average"/>
                <a:cs typeface="Average"/>
                <a:sym typeface="Average"/>
              </a:rPr>
              <a:t>the applicants. This </a:t>
            </a:r>
            <a:r>
              <a:rPr lang="en-US" sz="1600" dirty="0">
                <a:latin typeface="Average"/>
                <a:ea typeface="Average"/>
                <a:cs typeface="Average"/>
                <a:sym typeface="Average"/>
              </a:rPr>
              <a:t>project consist of </a:t>
            </a:r>
            <a:r>
              <a:rPr lang="en-US" sz="1600" dirty="0" smtClean="0">
                <a:latin typeface="Average"/>
                <a:ea typeface="Average"/>
                <a:cs typeface="Average"/>
                <a:sym typeface="Average"/>
              </a:rPr>
              <a:t>three </a:t>
            </a:r>
            <a:r>
              <a:rPr lang="en-US" sz="1600" dirty="0">
                <a:latin typeface="Average"/>
                <a:ea typeface="Average"/>
                <a:cs typeface="Average"/>
                <a:sym typeface="Average"/>
              </a:rPr>
              <a:t>modules -the </a:t>
            </a:r>
            <a:r>
              <a:rPr lang="en-US" sz="1600" dirty="0" smtClean="0">
                <a:latin typeface="Average"/>
                <a:ea typeface="Average"/>
                <a:cs typeface="Average"/>
                <a:sym typeface="Average"/>
              </a:rPr>
              <a:t>Admin </a:t>
            </a:r>
            <a:r>
              <a:rPr lang="en-US" sz="1600" dirty="0">
                <a:latin typeface="Average"/>
                <a:ea typeface="Average"/>
                <a:cs typeface="Average"/>
                <a:sym typeface="Average"/>
              </a:rPr>
              <a:t>module, HR module, </a:t>
            </a:r>
            <a:r>
              <a:rPr lang="en-US" sz="1600" dirty="0" smtClean="0">
                <a:latin typeface="Average"/>
                <a:ea typeface="Average"/>
                <a:cs typeface="Average"/>
                <a:sym typeface="Average"/>
              </a:rPr>
              <a:t>candidate </a:t>
            </a:r>
            <a:r>
              <a:rPr lang="en-US" sz="1600" dirty="0">
                <a:latin typeface="Average"/>
                <a:ea typeface="Average"/>
                <a:cs typeface="Average"/>
                <a:sym typeface="Average"/>
              </a:rPr>
              <a:t>module. </a:t>
            </a:r>
            <a:endParaRPr lang="en-US" sz="1600" dirty="0" smtClean="0">
              <a:latin typeface="Average"/>
              <a:ea typeface="Average"/>
              <a:cs typeface="Average"/>
              <a:sym typeface="Average"/>
            </a:endParaRPr>
          </a:p>
          <a:p>
            <a:pPr lvl="0" indent="457200">
              <a:buSzPts val="1400"/>
            </a:pPr>
            <a:r>
              <a:rPr lang="en-US" sz="1600" dirty="0"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-US" sz="1600" dirty="0" smtClean="0">
                <a:latin typeface="Average"/>
                <a:ea typeface="Average"/>
                <a:cs typeface="Average"/>
                <a:sym typeface="Average"/>
              </a:rPr>
              <a:t>the </a:t>
            </a:r>
            <a:r>
              <a:rPr lang="en-US" sz="1600" dirty="0">
                <a:latin typeface="Average"/>
                <a:ea typeface="Average"/>
                <a:cs typeface="Average"/>
                <a:sym typeface="Average"/>
              </a:rPr>
              <a:t>key objectives for developing such a </a:t>
            </a:r>
            <a:r>
              <a:rPr lang="en-US" sz="1600" dirty="0" smtClean="0">
                <a:latin typeface="Average"/>
                <a:ea typeface="Average"/>
                <a:cs typeface="Average"/>
                <a:sym typeface="Average"/>
              </a:rPr>
              <a:t>system Online </a:t>
            </a:r>
            <a:r>
              <a:rPr lang="en-US" sz="1600" dirty="0">
                <a:latin typeface="Average"/>
                <a:ea typeface="Average"/>
                <a:cs typeface="Average"/>
                <a:sym typeface="Average"/>
              </a:rPr>
              <a:t>Job Postings: Allow HR to create and manage job postings online, making it easier to reach a wider pool of potential </a:t>
            </a:r>
            <a:r>
              <a:rPr lang="en-US" sz="1600" dirty="0" smtClean="0">
                <a:latin typeface="Average"/>
                <a:ea typeface="Average"/>
                <a:cs typeface="Average"/>
                <a:sym typeface="Average"/>
              </a:rPr>
              <a:t>candidates. Efficiency </a:t>
            </a:r>
            <a:r>
              <a:rPr lang="en-US" sz="1600" dirty="0">
                <a:latin typeface="Average"/>
                <a:ea typeface="Average"/>
                <a:cs typeface="Average"/>
                <a:sym typeface="Average"/>
              </a:rPr>
              <a:t>and Time Savings: The primary objective is to streamline and automate the recruitment process, reducing the time and effort required for tasks like creating vacancies, storing applicant data, scheduling interviews, and conducting </a:t>
            </a:r>
            <a:r>
              <a:rPr lang="en-US" sz="1600" dirty="0" smtClean="0">
                <a:latin typeface="Average"/>
                <a:ea typeface="Average"/>
                <a:cs typeface="Average"/>
                <a:sym typeface="Average"/>
              </a:rPr>
              <a:t>exams. Online </a:t>
            </a:r>
            <a:r>
              <a:rPr lang="en-US" sz="1600" dirty="0">
                <a:latin typeface="Average"/>
                <a:ea typeface="Average"/>
                <a:cs typeface="Average"/>
                <a:sym typeface="Average"/>
              </a:rPr>
              <a:t>Examination Process: Implement an online examination module to assess the skills and qualifications of applicants. </a:t>
            </a:r>
            <a:endParaRPr sz="16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 </a:t>
            </a:r>
            <a:endParaRPr sz="14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subTitle" idx="1"/>
          </p:nvPr>
        </p:nvSpPr>
        <p:spPr>
          <a:xfrm>
            <a:off x="-272350" y="198050"/>
            <a:ext cx="33567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800" b="1">
                <a:solidFill>
                  <a:srgbClr val="262626"/>
                </a:solidFill>
                <a:latin typeface="Raleway"/>
                <a:ea typeface="Raleway"/>
                <a:cs typeface="Raleway"/>
                <a:sym typeface="Raleway"/>
              </a:rPr>
              <a:t>MODULES</a:t>
            </a:r>
            <a:endParaRPr sz="2800" b="1">
              <a:solidFill>
                <a:srgbClr val="26262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sz="1800"/>
          </a:p>
        </p:txBody>
      </p:sp>
      <p:sp>
        <p:nvSpPr>
          <p:cNvPr id="86" name="Google Shape;86;p5"/>
          <p:cNvSpPr txBox="1"/>
          <p:nvPr/>
        </p:nvSpPr>
        <p:spPr>
          <a:xfrm>
            <a:off x="610125" y="1132675"/>
            <a:ext cx="6040500" cy="1938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rage"/>
              <a:buChar char="●"/>
            </a:pPr>
            <a:r>
              <a:rPr lang="en" sz="1600" dirty="0" smtClean="0">
                <a:latin typeface="Average"/>
                <a:ea typeface="Average"/>
                <a:cs typeface="Average"/>
                <a:sym typeface="Average"/>
              </a:rPr>
              <a:t>ADMIN</a:t>
            </a:r>
            <a:endParaRPr sz="16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○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LOGIN</a:t>
            </a:r>
            <a:endParaRPr sz="14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○"/>
            </a:pPr>
            <a:r>
              <a:rPr lang="en" dirty="0" smtClean="0">
                <a:latin typeface="Average"/>
                <a:ea typeface="Average"/>
                <a:cs typeface="Average"/>
                <a:sym typeface="Average"/>
              </a:rPr>
              <a:t>MANAGE HR</a:t>
            </a:r>
            <a:endParaRPr sz="14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○"/>
            </a:pPr>
            <a:r>
              <a:rPr lang="en" dirty="0" smtClean="0">
                <a:latin typeface="Average"/>
                <a:ea typeface="Average"/>
                <a:cs typeface="Average"/>
                <a:sym typeface="Average"/>
              </a:rPr>
              <a:t>VACCANCY VIEW</a:t>
            </a:r>
            <a:endParaRPr sz="14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○"/>
            </a:pPr>
            <a:r>
              <a:rPr lang="en" dirty="0" smtClean="0">
                <a:latin typeface="Average"/>
                <a:ea typeface="Average"/>
                <a:cs typeface="Average"/>
                <a:sym typeface="Average"/>
              </a:rPr>
              <a:t>VACCANCY APPROVE</a:t>
            </a:r>
            <a:endParaRPr sz="14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○"/>
            </a:pPr>
            <a:r>
              <a:rPr lang="en" dirty="0" smtClean="0">
                <a:latin typeface="Average"/>
                <a:ea typeface="Average"/>
                <a:cs typeface="Average"/>
                <a:sym typeface="Average"/>
              </a:rPr>
              <a:t>VIEW SHORTLISTED CANDIDATES</a:t>
            </a:r>
            <a:endParaRPr sz="14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○"/>
            </a:pPr>
            <a:r>
              <a:rPr lang="en" dirty="0" smtClean="0">
                <a:latin typeface="Average"/>
                <a:ea typeface="Average"/>
                <a:cs typeface="Average"/>
                <a:sym typeface="Average"/>
              </a:rPr>
              <a:t>VIEW SELECTED CANDIDATES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4883400" y="1122950"/>
            <a:ext cx="4060800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rage"/>
              <a:buChar char="●"/>
            </a:pPr>
            <a:r>
              <a:rPr lang="en" sz="1600" dirty="0" smtClean="0">
                <a:latin typeface="Average"/>
                <a:ea typeface="Average"/>
                <a:cs typeface="Average"/>
                <a:sym typeface="Average"/>
              </a:rPr>
              <a:t>HR</a:t>
            </a:r>
            <a:endParaRPr sz="16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○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LOGIN</a:t>
            </a:r>
            <a:endParaRPr sz="14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○"/>
            </a:pPr>
            <a:r>
              <a:rPr lang="en" dirty="0" smtClean="0">
                <a:latin typeface="Average"/>
                <a:ea typeface="Average"/>
                <a:cs typeface="Average"/>
                <a:sym typeface="Average"/>
              </a:rPr>
              <a:t>VACCANCY MANAGE</a:t>
            </a:r>
            <a:endParaRPr sz="14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○"/>
            </a:pPr>
            <a:r>
              <a:rPr lang="en" dirty="0" smtClean="0">
                <a:latin typeface="Average"/>
                <a:ea typeface="Average"/>
                <a:cs typeface="Average"/>
                <a:sym typeface="Average"/>
              </a:rPr>
              <a:t>APPLICATION STATUS VIEW</a:t>
            </a:r>
            <a:endParaRPr sz="14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○"/>
            </a:pPr>
            <a:r>
              <a:rPr lang="en" dirty="0" smtClean="0">
                <a:latin typeface="Average"/>
                <a:ea typeface="Average"/>
                <a:cs typeface="Average"/>
                <a:sym typeface="Average"/>
              </a:rPr>
              <a:t>MANAGE TEST QUESTIONS</a:t>
            </a:r>
            <a:r>
              <a:rPr lang="en" sz="1400" b="0" i="0" u="none" strike="noStrike" cap="none" dirty="0" smtClean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○"/>
            </a:pPr>
            <a:r>
              <a:rPr lang="en" dirty="0" smtClean="0">
                <a:latin typeface="Average"/>
                <a:ea typeface="Average"/>
                <a:cs typeface="Average"/>
                <a:sym typeface="Average"/>
              </a:rPr>
              <a:t>SORT CLIENTS &amp; SEND INTERVIEW DETAILS </a:t>
            </a:r>
            <a:endParaRPr sz="14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○"/>
            </a:pPr>
            <a:r>
              <a:rPr lang="en" dirty="0" smtClean="0">
                <a:latin typeface="Average"/>
                <a:ea typeface="Average"/>
                <a:cs typeface="Average"/>
                <a:sym typeface="Average"/>
              </a:rPr>
              <a:t>UPDATE INTERVIEW SCORE</a:t>
            </a:r>
            <a:endParaRPr sz="14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○"/>
            </a:pPr>
            <a:r>
              <a:rPr lang="en" dirty="0" smtClean="0">
                <a:latin typeface="Average"/>
                <a:sym typeface="Average"/>
              </a:rPr>
              <a:t>UPDATE SELECTION RESULT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/>
        </p:nvSpPr>
        <p:spPr>
          <a:xfrm>
            <a:off x="239900" y="893175"/>
            <a:ext cx="4696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910250" y="603243"/>
            <a:ext cx="3356100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verage"/>
              <a:buChar char="●"/>
            </a:pPr>
            <a:r>
              <a:rPr lang="en-US" sz="1700" b="0" i="0" u="none" strike="noStrike" cap="none" dirty="0" smtClean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CLIENT</a:t>
            </a:r>
          </a:p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endParaRPr sz="17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○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LOGIN</a:t>
            </a:r>
            <a:endParaRPr sz="14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○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REGISTER</a:t>
            </a:r>
            <a:endParaRPr sz="14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○"/>
            </a:pPr>
            <a:r>
              <a:rPr lang="en" dirty="0" smtClean="0">
                <a:latin typeface="Average"/>
                <a:ea typeface="Average"/>
                <a:cs typeface="Average"/>
                <a:sym typeface="Average"/>
              </a:rPr>
              <a:t>VIEW VACCANCY</a:t>
            </a:r>
            <a:endParaRPr sz="14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○"/>
            </a:pPr>
            <a:r>
              <a:rPr lang="en" dirty="0" smtClean="0">
                <a:latin typeface="Average"/>
                <a:ea typeface="Average"/>
                <a:cs typeface="Average"/>
                <a:sym typeface="Average"/>
              </a:rPr>
              <a:t>APPLY FOR POST</a:t>
            </a:r>
            <a:endParaRPr sz="14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○"/>
            </a:pPr>
            <a:r>
              <a:rPr lang="en" dirty="0" smtClean="0">
                <a:latin typeface="Average"/>
                <a:ea typeface="Average"/>
                <a:cs typeface="Average"/>
                <a:sym typeface="Average"/>
              </a:rPr>
              <a:t>ATTEND TEST</a:t>
            </a:r>
            <a:endParaRPr sz="14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○"/>
            </a:pPr>
            <a:r>
              <a:rPr lang="en" dirty="0" smtClean="0">
                <a:latin typeface="Average"/>
                <a:ea typeface="Average"/>
                <a:cs typeface="Average"/>
                <a:sym typeface="Average"/>
              </a:rPr>
              <a:t>VIEW RESULT</a:t>
            </a: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○"/>
            </a:pPr>
            <a:r>
              <a:rPr lang="en" dirty="0" smtClean="0">
                <a:latin typeface="Average"/>
                <a:ea typeface="Average"/>
                <a:cs typeface="Average"/>
                <a:sym typeface="Average"/>
              </a:rPr>
              <a:t>VIEW INTERVIEW DATE</a:t>
            </a:r>
            <a:endParaRPr sz="14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○"/>
            </a:pPr>
            <a:r>
              <a:rPr lang="en" dirty="0" smtClean="0">
                <a:latin typeface="Average"/>
                <a:ea typeface="Average"/>
                <a:cs typeface="Average"/>
                <a:sym typeface="Average"/>
              </a:rPr>
              <a:t>VIEW SELECTION NOTIFICATION</a:t>
            </a:r>
            <a:endParaRPr sz="14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>
            <a:spLocks noGrp="1"/>
          </p:cNvSpPr>
          <p:nvPr>
            <p:ph type="subTitle" idx="1"/>
          </p:nvPr>
        </p:nvSpPr>
        <p:spPr>
          <a:xfrm>
            <a:off x="-416147" y="278177"/>
            <a:ext cx="4909446" cy="472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800" b="1">
                <a:solidFill>
                  <a:srgbClr val="262626"/>
                </a:solidFill>
                <a:latin typeface="Raleway"/>
                <a:ea typeface="Raleway"/>
                <a:cs typeface="Raleway"/>
                <a:sym typeface="Raleway"/>
              </a:rPr>
              <a:t>PRODUCT BACKLOG</a:t>
            </a:r>
            <a:endParaRPr sz="2800" b="1">
              <a:solidFill>
                <a:srgbClr val="26262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sz="1800"/>
          </a:p>
        </p:txBody>
      </p:sp>
      <p:graphicFrame>
        <p:nvGraphicFramePr>
          <p:cNvPr id="5" name="Google Shape;115;p23"/>
          <p:cNvGraphicFramePr/>
          <p:nvPr>
            <p:extLst>
              <p:ext uri="{D42A27DB-BD31-4B8C-83A1-F6EECF244321}">
                <p14:modId xmlns:p14="http://schemas.microsoft.com/office/powerpoint/2010/main" val="590290816"/>
              </p:ext>
            </p:extLst>
          </p:nvPr>
        </p:nvGraphicFramePr>
        <p:xfrm>
          <a:off x="618893" y="1030913"/>
          <a:ext cx="8195875" cy="33924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42775"/>
                <a:gridCol w="1893350"/>
                <a:gridCol w="951625"/>
                <a:gridCol w="990800"/>
                <a:gridCol w="1750650"/>
                <a:gridCol w="1666675"/>
              </a:tblGrid>
              <a:tr h="715700">
                <a:tc>
                  <a:txBody>
                    <a:bodyPr/>
                    <a:lstStyle/>
                    <a:p>
                      <a:pPr marL="68580" marR="0" lvl="0" indent="0" algn="ctr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68580" marR="0" lvl="0" indent="0" algn="ctr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1600" b="1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275" marR="58275" marT="29150" marB="2915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ctr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67945" marR="0" lvl="0" indent="0" algn="ctr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PRIORITY</a:t>
                      </a:r>
                      <a:endParaRPr sz="1600" b="1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275" marR="58275" marT="29150" marB="2915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ctr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67945" marR="0" lvl="0" indent="0" algn="ctr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SIZE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</a:endParaRPr>
                    </a:p>
                    <a:p>
                      <a:pPr marL="67945" marR="0" lvl="0" indent="0" algn="ctr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" sz="1600" b="1" u="none" strike="noStrike" cap="none" dirty="0">
                          <a:solidFill>
                            <a:schemeClr val="lt1"/>
                          </a:solidFill>
                        </a:rPr>
                        <a:t>Hours</a:t>
                      </a:r>
                      <a:r>
                        <a:rPr lang="en" sz="16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600" b="1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275" marR="58275" marT="29150" marB="2915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ctr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67945" marR="0" lvl="0" indent="0" algn="ctr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SPRINT</a:t>
                      </a:r>
                      <a:endParaRPr sz="1600" b="1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275" marR="58275" marT="29150" marB="2915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ctr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67945" marR="0" lvl="0" indent="0" algn="ctr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</a:t>
                      </a:r>
                      <a:endParaRPr sz="1600" b="1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275" marR="58275" marT="29150" marB="2915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ctr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1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67945" marR="0" lvl="0" indent="0" algn="ctr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endParaRPr sz="1600" b="1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275" marR="58275" marT="29150" marB="2915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</a:tr>
              <a:tr h="471775">
                <a:tc>
                  <a:txBody>
                    <a:bodyPr/>
                    <a:lstStyle/>
                    <a:p>
                      <a:pPr marL="68580" marR="0" lvl="0" indent="0" algn="l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1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68580" marR="0" lvl="0" indent="0" algn="l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275" marR="58275" marT="29150" marB="2915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67945" marR="0" lvl="0" indent="0" algn="l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Medium</a:t>
                      </a:r>
                      <a:endParaRPr sz="160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275" marR="58275" marT="29150" marB="2915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ctr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67945" marR="0" lvl="0" indent="0" algn="ctr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5</a:t>
                      </a:r>
                      <a:endParaRPr sz="160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275" marR="58275" marT="29150" marB="2915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7945" marR="0" lvl="0" indent="0" algn="ctr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67945" marR="0" lvl="0" indent="0" algn="ctr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 u="none" strike="noStrike" cap="none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275" marR="58275" marT="29150" marB="2915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67945" marR="0" lvl="0" indent="0" algn="l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 smtClean="0">
                          <a:solidFill>
                            <a:schemeClr val="bg1"/>
                          </a:solidFill>
                        </a:rPr>
                        <a:t>Progressing</a:t>
                      </a:r>
                      <a:endParaRPr sz="160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275" marR="58275" marT="29150" marB="2915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67945" marR="0" lvl="0" indent="0" algn="l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bg1"/>
                          </a:solidFill>
                        </a:rPr>
                        <a:t>Registration</a:t>
                      </a:r>
                      <a:endParaRPr sz="1600" u="none" strike="noStrike" cap="none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275" marR="58275" marT="29150" marB="2915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442350">
                <a:tc>
                  <a:txBody>
                    <a:bodyPr/>
                    <a:lstStyle/>
                    <a:p>
                      <a:pPr marL="68580" marR="0" lvl="0" indent="0" algn="l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68580" marR="0" lvl="0" indent="0" algn="l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sz="160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275" marR="58275" marT="29150" marB="2915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67945" marR="0" lvl="0" indent="0" algn="l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Medium</a:t>
                      </a:r>
                      <a:endParaRPr sz="160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275" marR="58275" marT="29150" marB="2915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ctr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67945" marR="0" lvl="0" indent="0" algn="ctr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5</a:t>
                      </a:r>
                      <a:endParaRPr sz="160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275" marR="58275" marT="29150" marB="2915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67945" marR="0" lvl="0" indent="0" algn="l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 smtClean="0">
                          <a:solidFill>
                            <a:schemeClr val="bg1"/>
                          </a:solidFill>
                        </a:rPr>
                        <a:t>Progressing</a:t>
                      </a:r>
                      <a:endParaRPr sz="160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275" marR="58275" marT="29150" marB="2915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1"/>
                          </a:solidFill>
                        </a:rPr>
                        <a:t> Login</a:t>
                      </a:r>
                      <a:endParaRPr sz="1600" dirty="0">
                        <a:solidFill>
                          <a:schemeClr val="bg1"/>
                        </a:solidFill>
                      </a:endParaRPr>
                    </a:p>
                  </a:txBody>
                  <a:tcPr marL="58275" marR="58275" marT="29150" marB="2915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389456">
                <a:tc>
                  <a:txBody>
                    <a:bodyPr/>
                    <a:lstStyle/>
                    <a:p>
                      <a:pPr marL="685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 u="none" strike="noStrike" cap="none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275" marR="58275" marT="29150" marB="2915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 sz="160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275" marR="58275" marT="29150" marB="2915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sz="160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275" marR="58275" marT="29150" marB="2915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794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58275" marR="58275" marT="29150" marB="2915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en" sz="1600" dirty="0">
                          <a:solidFill>
                            <a:schemeClr val="bg1"/>
                          </a:solidFill>
                        </a:rPr>
                        <a:t>lanned</a:t>
                      </a:r>
                      <a:endParaRPr sz="160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275" marR="58275" marT="29150" marB="2915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1"/>
                          </a:solidFill>
                        </a:rPr>
                        <a:t>Table Design</a:t>
                      </a:r>
                      <a:endParaRPr sz="1600" dirty="0">
                        <a:solidFill>
                          <a:schemeClr val="bg1"/>
                        </a:solidFill>
                      </a:endParaRPr>
                    </a:p>
                  </a:txBody>
                  <a:tcPr marL="58275" marR="58275" marT="29150" marB="2915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380144">
                <a:tc>
                  <a:txBody>
                    <a:bodyPr/>
                    <a:lstStyle/>
                    <a:p>
                      <a:pPr marL="685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600" u="none" strike="noStrike" cap="none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275" marR="58275" marT="29150" marB="291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58275" marR="58275" marT="29150" marB="2915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15</a:t>
                      </a:r>
                      <a:endParaRPr sz="160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275" marR="58275" marT="29150" marB="2915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Planned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58275" marR="58275" marT="29150" marB="291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Other Coding</a:t>
                      </a:r>
                      <a:endParaRPr sz="160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275" marR="58275" marT="29150" marB="2915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373925">
                <a:tc>
                  <a:txBody>
                    <a:bodyPr/>
                    <a:lstStyle/>
                    <a:p>
                      <a:pPr marL="685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bg1"/>
                          </a:solidFill>
                        </a:rPr>
                        <a:t>5</a:t>
                      </a:r>
                      <a:endParaRPr sz="1600" u="none" strike="noStrike" cap="none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275" marR="58275" marT="29150" marB="2915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Medium</a:t>
                      </a:r>
                      <a:endParaRPr sz="1400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58275" marR="58275" marT="29150" marB="291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10</a:t>
                      </a:r>
                      <a:endParaRPr sz="160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275" marR="58275" marT="29150" marB="291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794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275" marR="58275" marT="29150" marB="291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Planned</a:t>
                      </a:r>
                      <a:endParaRPr sz="1400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58275" marR="58275" marT="29150" marB="291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Testing data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58275" marR="58275" marT="29150" marB="291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545975">
                <a:tc>
                  <a:txBody>
                    <a:bodyPr/>
                    <a:lstStyle/>
                    <a:p>
                      <a:pPr marL="685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bg1"/>
                          </a:solidFill>
                        </a:rPr>
                        <a:t>6</a:t>
                      </a:r>
                      <a:endParaRPr sz="1600" u="none" strike="noStrike" cap="none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275" marR="58275" marT="29150" marB="2915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58275" marR="58275" marT="29150" marB="2915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60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275" marR="58275" marT="29150" marB="2915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Planned</a:t>
                      </a:r>
                      <a:endParaRPr sz="1400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58275" marR="58275" marT="29150" marB="2915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 generation</a:t>
                      </a:r>
                      <a:endParaRPr sz="160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275" marR="58275" marT="29150" marB="2915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 txBox="1">
            <a:spLocks noGrp="1"/>
          </p:cNvSpPr>
          <p:nvPr>
            <p:ph type="subTitle" idx="1"/>
          </p:nvPr>
        </p:nvSpPr>
        <p:spPr>
          <a:xfrm>
            <a:off x="-424750" y="198050"/>
            <a:ext cx="48975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800" b="1">
                <a:solidFill>
                  <a:srgbClr val="262626"/>
                </a:solidFill>
                <a:latin typeface="Raleway"/>
                <a:ea typeface="Raleway"/>
                <a:cs typeface="Raleway"/>
                <a:sym typeface="Raleway"/>
              </a:rPr>
              <a:t>PROJECT PLAN</a:t>
            </a:r>
            <a:endParaRPr sz="2800" b="1">
              <a:solidFill>
                <a:srgbClr val="26262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sz="180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244592"/>
              </p:ext>
            </p:extLst>
          </p:nvPr>
        </p:nvGraphicFramePr>
        <p:xfrm>
          <a:off x="1300975" y="1014761"/>
          <a:ext cx="6516029" cy="379141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086005"/>
                <a:gridCol w="1086005"/>
                <a:gridCol w="1169442"/>
                <a:gridCol w="1215796"/>
                <a:gridCol w="872776"/>
                <a:gridCol w="1086005"/>
              </a:tblGrid>
              <a:tr h="956436">
                <a:tc>
                  <a:txBody>
                    <a:bodyPr/>
                    <a:lstStyle/>
                    <a:p>
                      <a:r>
                        <a:rPr lang="en-US" dirty="0" smtClean="0"/>
                        <a:t>     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Sprint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IN" dirty="0"/>
                    </a:p>
                  </a:txBody>
                  <a:tcPr/>
                </a:tc>
              </a:tr>
              <a:tr h="944993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     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Sprint 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15/09/2023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12/10/2023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13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Planned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94499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  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Sprint 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13/10/2023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03/11/2023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15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Planned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94499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   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Sprint 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08/11/2023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30/11/2023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15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Planned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/>
          <p:nvPr/>
        </p:nvSpPr>
        <p:spPr>
          <a:xfrm>
            <a:off x="390418" y="-113016"/>
            <a:ext cx="2475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SPRINT </a:t>
            </a:r>
            <a:r>
              <a:rPr lang="en" sz="2500" b="0" i="0" u="none" strike="noStrike" cap="none" dirty="0" smtClean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PLAN 1</a:t>
            </a:r>
            <a:endParaRPr sz="2500" b="0" i="0" u="none" strike="noStrike" cap="none" dirty="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50" y="249258"/>
            <a:ext cx="8042900" cy="4644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447</Words>
  <Application>Microsoft Office PowerPoint</Application>
  <PresentationFormat>On-screen Show (16:9)</PresentationFormat>
  <Paragraphs>176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Raleway</vt:lpstr>
      <vt:lpstr>Arial Black</vt:lpstr>
      <vt:lpstr>Average</vt:lpstr>
      <vt:lpstr>Raleway SemiBold</vt:lpstr>
      <vt:lpstr>Gill Sans</vt:lpstr>
      <vt:lpstr>Roboto Medium</vt:lpstr>
      <vt:lpstr>Roboto</vt:lpstr>
      <vt:lpstr>Arial Rounded MT Bold</vt:lpstr>
      <vt:lpstr>Oswald</vt:lpstr>
      <vt:lpstr>Arial</vt:lpstr>
      <vt:lpstr>Slate</vt:lpstr>
      <vt:lpstr>HR MANAGEMENT </vt:lpstr>
      <vt:lpstr>      GUIDED BY  PRIYA J D ASSISTANT PROFESSOR MASTER OF COMPUTER APPLICATIONS MES COLLEGE OF ENGINEERING , KUTTIPPURAM  </vt:lpstr>
      <vt:lpstr>Introduction Modules Product Backlog Project Plan Sprint . Developing Environment . DFD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 MANAGEMENT</dc:title>
  <dc:creator>Pavithra</dc:creator>
  <cp:lastModifiedBy>Hp</cp:lastModifiedBy>
  <cp:revision>45</cp:revision>
  <dcterms:modified xsi:type="dcterms:W3CDTF">2023-11-25T16:56:44Z</dcterms:modified>
</cp:coreProperties>
</file>