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(4).xlsx]Sheet3!PivotTable1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otX val="15"/>
      <c:rotY val="20"/>
      <c:rAngAx val="0"/>
      <c:perspective val="30"/>
    </c:view3D>
    <c:floor>
      <c:thickness val="0"/>
    </c:floor>
    <c:sideWall>
      <c:thickness val="0"/>
    </c:sideWall>
    <c:backWall>
      <c:thickness val="0"/>
    </c:backWall>
    <c:plotArea>
      <c:layout>
        <c:manualLayout>
          <c:layoutTarget val="inner"/>
          <c:xMode val="edge"/>
          <c:yMode val="edge"/>
          <c:x val="7.9002405949256338E-2"/>
          <c:y val="0.15325240594925635"/>
          <c:w val="0.39797681539807522"/>
          <c:h val="0.49737715077282008"/>
        </c:manualLayout>
      </c:layout>
      <c:area3DChart>
        <c:grouping val="standard"/>
        <c:varyColors val="0"/>
        <c:ser>
          <c:idx val="0"/>
          <c:order val="0"/>
          <c:tx>
            <c:strRef>
              <c:f>Sheet3!$B$3:$B$6</c:f>
              <c:strCache>
                <c:ptCount val="1"/>
                <c:pt idx="0">
                  <c:v>... - ... - ...</c:v>
                </c:pt>
              </c:strCache>
            </c:strRef>
          </c:tx>
          <c:cat>
            <c:multiLvlStrRef>
              <c:f>Sheet3!$A$7:$A$16</c:f>
              <c:multiLvlStrCache>
                <c:ptCount val="3"/>
                <c:lvl>
                  <c:pt idx="0">
                    <c:v>5</c:v>
                  </c:pt>
                  <c:pt idx="1">
                    <c:v>4</c:v>
                  </c:pt>
                  <c:pt idx="2">
                    <c:v>...</c:v>
                  </c:pt>
                </c:lvl>
                <c:lvl>
                  <c:pt idx="0">
                    <c:v>4</c:v>
                  </c:pt>
                  <c:pt idx="1">
                    <c:v>5</c:v>
                  </c:pt>
                  <c:pt idx="2">
                    <c:v>...</c:v>
                  </c:pt>
                </c:lvl>
                <c:lvl>
                  <c:pt idx="0">
                    <c:v>4.5</c:v>
                  </c:pt>
                  <c:pt idx="1">
                    <c:v>4.7</c:v>
                  </c:pt>
                  <c:pt idx="2">
                    <c:v>...</c:v>
                  </c:pt>
                </c:lvl>
              </c:multiLvlStrCache>
            </c:multiLvlStrRef>
          </c:cat>
          <c:val>
            <c:numRef>
              <c:f>Sheet3!$B$7:$B$16</c:f>
              <c:numCache>
                <c:formatCode>General</c:formatCode>
                <c:ptCount val="3"/>
                <c:pt idx="2">
                  <c:v>1</c:v>
                </c:pt>
              </c:numCache>
            </c:numRef>
          </c:val>
        </c:ser>
        <c:ser>
          <c:idx val="1"/>
          <c:order val="1"/>
          <c:tx>
            <c:strRef>
              <c:f>Sheet3!$E$3:$E$6</c:f>
              <c:strCache>
                <c:ptCount val="1"/>
                <c:pt idx="0">
                  <c:v>Jane Smith - 5 - 1</c:v>
                </c:pt>
              </c:strCache>
            </c:strRef>
          </c:tx>
          <c:cat>
            <c:multiLvlStrRef>
              <c:f>Sheet3!$A$7:$A$16</c:f>
              <c:multiLvlStrCache>
                <c:ptCount val="3"/>
                <c:lvl>
                  <c:pt idx="0">
                    <c:v>5</c:v>
                  </c:pt>
                  <c:pt idx="1">
                    <c:v>4</c:v>
                  </c:pt>
                  <c:pt idx="2">
                    <c:v>...</c:v>
                  </c:pt>
                </c:lvl>
                <c:lvl>
                  <c:pt idx="0">
                    <c:v>4</c:v>
                  </c:pt>
                  <c:pt idx="1">
                    <c:v>5</c:v>
                  </c:pt>
                  <c:pt idx="2">
                    <c:v>...</c:v>
                  </c:pt>
                </c:lvl>
                <c:lvl>
                  <c:pt idx="0">
                    <c:v>4.5</c:v>
                  </c:pt>
                  <c:pt idx="1">
                    <c:v>4.7</c:v>
                  </c:pt>
                  <c:pt idx="2">
                    <c:v>...</c:v>
                  </c:pt>
                </c:lvl>
              </c:multiLvlStrCache>
            </c:multiLvlStrRef>
          </c:cat>
          <c:val>
            <c:numRef>
              <c:f>Sheet3!$E$7:$E$16</c:f>
              <c:numCache>
                <c:formatCode>General</c:formatCode>
                <c:ptCount val="3"/>
                <c:pt idx="1">
                  <c:v>1</c:v>
                </c:pt>
              </c:numCache>
            </c:numRef>
          </c:val>
        </c:ser>
        <c:ser>
          <c:idx val="2"/>
          <c:order val="2"/>
          <c:tx>
            <c:strRef>
              <c:f>Sheet3!$H$3:$H$6</c:f>
              <c:strCache>
                <c:ptCount val="1"/>
                <c:pt idx="0">
                  <c:v>John Doe - 4 - 0.95</c:v>
                </c:pt>
              </c:strCache>
            </c:strRef>
          </c:tx>
          <c:cat>
            <c:multiLvlStrRef>
              <c:f>Sheet3!$A$7:$A$16</c:f>
              <c:multiLvlStrCache>
                <c:ptCount val="3"/>
                <c:lvl>
                  <c:pt idx="0">
                    <c:v>5</c:v>
                  </c:pt>
                  <c:pt idx="1">
                    <c:v>4</c:v>
                  </c:pt>
                  <c:pt idx="2">
                    <c:v>...</c:v>
                  </c:pt>
                </c:lvl>
                <c:lvl>
                  <c:pt idx="0">
                    <c:v>4</c:v>
                  </c:pt>
                  <c:pt idx="1">
                    <c:v>5</c:v>
                  </c:pt>
                  <c:pt idx="2">
                    <c:v>...</c:v>
                  </c:pt>
                </c:lvl>
                <c:lvl>
                  <c:pt idx="0">
                    <c:v>4.5</c:v>
                  </c:pt>
                  <c:pt idx="1">
                    <c:v>4.7</c:v>
                  </c:pt>
                  <c:pt idx="2">
                    <c:v>...</c:v>
                  </c:pt>
                </c:lvl>
              </c:multiLvlStrCache>
            </c:multiLvlStrRef>
          </c:cat>
          <c:val>
            <c:numRef>
              <c:f>Sheet3!$H$7:$H$16</c:f>
              <c:numCache>
                <c:formatCode>General</c:formatCode>
                <c:ptCount val="3"/>
                <c:pt idx="0">
                  <c:v>1</c:v>
                </c:pt>
              </c:numCache>
            </c:numRef>
          </c:val>
        </c:ser>
        <c:dLbls>
          <c:showLegendKey val="0"/>
          <c:showVal val="0"/>
          <c:showCatName val="0"/>
          <c:showSerName val="0"/>
          <c:showPercent val="0"/>
          <c:showBubbleSize val="0"/>
        </c:dLbls>
        <c:axId val="77512192"/>
        <c:axId val="77103680"/>
        <c:axId val="65980288"/>
      </c:area3DChart>
      <c:catAx>
        <c:axId val="77512192"/>
        <c:scaling>
          <c:orientation val="minMax"/>
        </c:scaling>
        <c:delete val="0"/>
        <c:axPos val="b"/>
        <c:majorTickMark val="out"/>
        <c:minorTickMark val="none"/>
        <c:tickLblPos val="nextTo"/>
        <c:crossAx val="77103680"/>
        <c:crosses val="autoZero"/>
        <c:auto val="1"/>
        <c:lblAlgn val="ctr"/>
        <c:lblOffset val="100"/>
        <c:noMultiLvlLbl val="0"/>
      </c:catAx>
      <c:valAx>
        <c:axId val="77103680"/>
        <c:scaling>
          <c:orientation val="minMax"/>
        </c:scaling>
        <c:delete val="0"/>
        <c:axPos val="l"/>
        <c:majorGridlines/>
        <c:numFmt formatCode="General" sourceLinked="1"/>
        <c:majorTickMark val="out"/>
        <c:minorTickMark val="none"/>
        <c:tickLblPos val="nextTo"/>
        <c:crossAx val="77512192"/>
        <c:crosses val="autoZero"/>
        <c:crossBetween val="midCat"/>
      </c:valAx>
      <c:serAx>
        <c:axId val="65980288"/>
        <c:scaling>
          <c:orientation val="minMax"/>
        </c:scaling>
        <c:delete val="0"/>
        <c:axPos val="b"/>
        <c:majorTickMark val="out"/>
        <c:minorTickMark val="none"/>
        <c:tickLblPos val="nextTo"/>
        <c:crossAx val="77103680"/>
        <c:crosses val="autoZero"/>
      </c:ser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27509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NAME:S.PAVITHRA</a:t>
            </a:r>
            <a:endParaRPr lang="en-US" sz="2400" dirty="0"/>
          </a:p>
          <a:p>
            <a:r>
              <a:rPr lang="en-US" sz="2400" dirty="0"/>
              <a:t>REGISTER </a:t>
            </a:r>
            <a:r>
              <a:rPr lang="en-US" sz="2400" dirty="0" smtClean="0"/>
              <a:t>NO:422200898</a:t>
            </a:r>
            <a:endParaRPr lang="en-US" sz="2400" dirty="0"/>
          </a:p>
          <a:p>
            <a:r>
              <a:rPr lang="en-US" sz="2400" dirty="0" smtClean="0"/>
              <a:t>DEPARTMENT:B.COM ISM</a:t>
            </a:r>
            <a:endParaRPr lang="en-US" sz="2400" dirty="0"/>
          </a:p>
          <a:p>
            <a:r>
              <a:rPr lang="en-US" sz="2400" dirty="0" smtClean="0"/>
              <a:t>COLLEGE:SHRI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133600" y="2274838"/>
            <a:ext cx="7010400" cy="2031325"/>
          </a:xfrm>
          <a:prstGeom prst="rect">
            <a:avLst/>
          </a:prstGeom>
        </p:spPr>
        <p:txBody>
          <a:bodyPr wrap="square">
            <a:spAutoFit/>
          </a:bodyPr>
          <a:lstStyle/>
          <a:p>
            <a:r>
              <a:rPr lang="en-US" dirty="0"/>
              <a:t>This model provides a structured approach to building an employee performance scorecard in Excel. By defining metrics, setting up calculations, implementing conditional formatting, and including visualizations, the scorecard will offer a comprehensive view of employee performance. Additionally, proper documentation and training ensure effective use and adoption of the tool, while data protection measures maintain confidentiality and security.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304800" y="1305342"/>
            <a:ext cx="8229600" cy="3416320"/>
          </a:xfrm>
          <a:prstGeom prst="rect">
            <a:avLst/>
          </a:prstGeom>
        </p:spPr>
        <p:txBody>
          <a:bodyPr wrap="square">
            <a:spAutoFit/>
          </a:bodyPr>
          <a:lstStyle/>
          <a:p>
            <a:r>
              <a:rPr lang="en-US" b="1" dirty="0"/>
              <a:t>Conclusion</a:t>
            </a:r>
          </a:p>
          <a:p>
            <a:r>
              <a:rPr lang="en-US" dirty="0"/>
              <a:t>The development of an Employee Performance Scorecard in Excel represents a significant advancement in managing and evaluating employee performance. This scorecard serves as a robust tool designed to streamline performance assessments, provide actionable insights, and support informed decision-making within the organization.</a:t>
            </a:r>
          </a:p>
          <a:p>
            <a:r>
              <a:rPr lang="en-US" b="1" dirty="0"/>
              <a:t>Key Takeaways:</a:t>
            </a:r>
            <a:endParaRPr lang="en-US" dirty="0"/>
          </a:p>
          <a:p>
            <a:r>
              <a:rPr lang="en-US" b="1" dirty="0"/>
              <a:t>Structured Evaluation:</a:t>
            </a:r>
            <a:endParaRPr lang="en-US" dirty="0"/>
          </a:p>
          <a:p>
            <a:pPr lvl="1"/>
            <a:r>
              <a:rPr lang="en-US" dirty="0"/>
              <a:t>The scorecard introduces a structured approach to performance evaluation by defining and quantifying key performance indicators (KPIs). Metrics such as Attendance, Quality of Work, Productivity, Teamwork, Customer Feedback, and Meeting Deadlines provide a comprehensive view of employee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800" dirty="0" smtClean="0">
                <a:solidFill>
                  <a:schemeClr val="tx1"/>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070975" y="2209800"/>
            <a:ext cx="7162800" cy="1754326"/>
          </a:xfrm>
          <a:prstGeom prst="rect">
            <a:avLst/>
          </a:prstGeom>
        </p:spPr>
        <p:txBody>
          <a:bodyPr wrap="square">
            <a:spAutoFit/>
          </a:bodyPr>
          <a:lstStyle/>
          <a:p>
            <a:r>
              <a:rPr lang="en-US" b="1" dirty="0"/>
              <a:t>Objective:</a:t>
            </a:r>
            <a:endParaRPr lang="en-US" dirty="0"/>
          </a:p>
          <a:p>
            <a:r>
              <a:rPr lang="en-US" dirty="0"/>
              <a:t>To design and implement an employee performance scorecard in Excel that accurately assesses and tracks the performance of 10 employees across various key performance indicators (KPIs). The scorecard should provide a comprehensive view of each employee's performance, facilitate data-driven decision-making, and support performance evaluations.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4893647"/>
          </a:xfrm>
          <a:prstGeom prst="rect">
            <a:avLst/>
          </a:prstGeom>
          <a:noFill/>
        </p:spPr>
        <p:txBody>
          <a:bodyPr wrap="square" rtlCol="0">
            <a:spAutoFit/>
          </a:bodyPr>
          <a:lstStyle/>
          <a:p>
            <a:r>
              <a:rPr lang="en-US" sz="2400" b="1" dirty="0"/>
              <a:t>Title:</a:t>
            </a:r>
            <a:r>
              <a:rPr lang="en-US" sz="2400" dirty="0"/>
              <a:t> Development of an Employee Performance Scorecard in Excel</a:t>
            </a:r>
          </a:p>
          <a:p>
            <a:r>
              <a:rPr lang="en-US" sz="2400" b="1" dirty="0"/>
              <a:t>Objective:</a:t>
            </a:r>
            <a:endParaRPr lang="en-US" sz="2400" dirty="0"/>
          </a:p>
          <a:p>
            <a:r>
              <a:rPr lang="en-US" sz="2400" dirty="0"/>
              <a:t>To create a comprehensive and user-friendly employee performance scorecard using Microsoft Excel that effectively measures and tracks the performance of 10 employees. The scorecard will facilitate data-driven performance evaluations and support managerial decision-making by providing clear insights into employee achievements and areas for improvement.</a:t>
            </a:r>
          </a:p>
          <a:p>
            <a:endParaRPr lang="en-US" sz="2400" dirty="0"/>
          </a:p>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857375"/>
            <a:ext cx="7748588" cy="3693319"/>
          </a:xfrm>
          <a:prstGeom prst="rect">
            <a:avLst/>
          </a:prstGeom>
        </p:spPr>
        <p:txBody>
          <a:bodyPr wrap="square">
            <a:spAutoFit/>
          </a:bodyPr>
          <a:lstStyle/>
          <a:p>
            <a:r>
              <a:rPr lang="en-US" dirty="0"/>
              <a:t>The end users of the employee performance scorecard will typically include the following groups:</a:t>
            </a:r>
          </a:p>
          <a:p>
            <a:r>
              <a:rPr lang="en-US" b="1" dirty="0"/>
              <a:t>1. Managers and Supervisors</a:t>
            </a:r>
          </a:p>
          <a:p>
            <a:r>
              <a:rPr lang="en-US" b="1" dirty="0"/>
              <a:t>Primary Users:</a:t>
            </a:r>
            <a:r>
              <a:rPr lang="en-US" dirty="0"/>
              <a:t> Managers and supervisors will be the main users of the scorecard. They are responsible for evaluating employee performance, providing feedback, and making decisions related to promotions, raises, or development needs. They will use the scorecard to input data, assess performance, and generate reports.</a:t>
            </a:r>
          </a:p>
          <a:p>
            <a:r>
              <a:rPr lang="en-US" b="1" dirty="0"/>
              <a:t>2. Human Resources (HR) Department</a:t>
            </a:r>
          </a:p>
          <a:p>
            <a:r>
              <a:rPr lang="en-US" b="1" dirty="0"/>
              <a:t>HR Personnel:</a:t>
            </a:r>
            <a:r>
              <a:rPr lang="en-US" dirty="0"/>
              <a:t> HR professionals may use the scorecard to aggregate performance data across departments, identify trends, and support broader organizational decisions such as talent management and workforce planning. HR might also use the scorecard to ensure consistency in performance evaluations across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136339"/>
            <a:ext cx="6096000" cy="2585323"/>
          </a:xfrm>
          <a:prstGeom prst="rect">
            <a:avLst/>
          </a:prstGeom>
        </p:spPr>
        <p:txBody>
          <a:bodyPr>
            <a:spAutoFit/>
          </a:bodyPr>
          <a:lstStyle/>
          <a:p>
            <a:r>
              <a:rPr lang="en-US" dirty="0"/>
              <a:t>The solution involves creating a comprehensive employee performance scorecard in Microsoft Excel. This scorecard will enable the systematic evaluation of employee performance based on defined key performance indicators (KPIs), providing a clear, data-driven approach to performance management. The solution will cater to the needs of managers, supervisors, HR personnel, and senior management by offering a tool that simplifies performance tracking, enhances evaluation consistency, and supports decision-making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304800" y="203452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 name="Rectangle 3"/>
          <p:cNvSpPr>
            <a:spLocks noChangeArrowheads="1"/>
          </p:cNvSpPr>
          <p:nvPr/>
        </p:nvSpPr>
        <p:spPr bwMode="auto">
          <a:xfrm>
            <a:off x="152400" y="347418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6" name="Rectangle 4"/>
          <p:cNvSpPr>
            <a:spLocks noChangeArrowheads="1"/>
          </p:cNvSpPr>
          <p:nvPr/>
        </p:nvSpPr>
        <p:spPr bwMode="auto">
          <a:xfrm>
            <a:off x="139874" y="1521277"/>
            <a:ext cx="115949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To provide a comprehensive description of the data set used in the employee performance scorecard, including the type of data collected, its purpose, and how it will be used for performance evaluation.</a:t>
            </a:r>
          </a:p>
        </p:txBody>
      </p:sp>
      <p:sp>
        <p:nvSpPr>
          <p:cNvPr id="7" name="Rectangle 5"/>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139874" y="2347563"/>
            <a:ext cx="11594926"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cs typeface="Arial" charset="0"/>
              </a:rPr>
              <a:t>Data Set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100" b="1" i="0" u="none" strike="noStrike" cap="none" normalizeH="0" baseline="0" dirty="0" smtClean="0">
                <a:ln>
                  <a:noFill/>
                </a:ln>
                <a:solidFill>
                  <a:schemeClr val="tx1"/>
                </a:solidFill>
                <a:effectLst/>
                <a:latin typeface="Arial" charset="0"/>
                <a:cs typeface="Arial" charset="0"/>
              </a:rPr>
              <a:t>Employee Information:</a:t>
            </a:r>
            <a:endParaRPr kumimoji="0" lang="en-US" sz="1800" b="0" i="0" u="none" strike="noStrike" cap="none" normalizeH="0" baseline="0" dirty="0" smtClean="0">
              <a:ln>
                <a:noFill/>
              </a:ln>
              <a:solidFill>
                <a:schemeClr val="tx1"/>
              </a:solidFill>
              <a:effectLst/>
              <a:latin typeface="Arial" charset="0"/>
              <a:cs typeface="Arial"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Employee Name:</a:t>
            </a:r>
            <a:r>
              <a:rPr kumimoji="0" lang="en-US" sz="1800" b="0" i="0" u="none" strike="noStrike" cap="none" normalizeH="0" baseline="0" dirty="0" smtClean="0">
                <a:ln>
                  <a:noFill/>
                </a:ln>
                <a:solidFill>
                  <a:schemeClr val="tx1"/>
                </a:solidFill>
                <a:effectLst/>
                <a:latin typeface="Arial" charset="0"/>
                <a:cs typeface="Arial" charset="0"/>
              </a:rPr>
              <a:t> The full name of the employee being evaluated. This field serves as the identifier for each individual’s performance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582341"/>
            <a:ext cx="6096000" cy="3693319"/>
          </a:xfrm>
          <a:prstGeom prst="rect">
            <a:avLst/>
          </a:prstGeom>
        </p:spPr>
        <p:txBody>
          <a:bodyPr>
            <a:spAutoFit/>
          </a:bodyPr>
          <a:lstStyle/>
          <a:p>
            <a:r>
              <a:rPr lang="en-US" b="1" dirty="0"/>
              <a:t>Solution Components:</a:t>
            </a:r>
          </a:p>
          <a:p>
            <a:r>
              <a:rPr lang="en-US" b="1" dirty="0"/>
              <a:t>1. Performance Metrics:</a:t>
            </a:r>
            <a:endParaRPr lang="en-US" dirty="0"/>
          </a:p>
          <a:p>
            <a:r>
              <a:rPr lang="en-US" dirty="0"/>
              <a:t>The scorecard will include the following key performance indicators (KPIs):</a:t>
            </a:r>
          </a:p>
          <a:p>
            <a:r>
              <a:rPr lang="en-US" b="1" dirty="0"/>
              <a:t>Attendance:</a:t>
            </a:r>
            <a:r>
              <a:rPr lang="en-US" dirty="0"/>
              <a:t> Measures employee presence.</a:t>
            </a:r>
          </a:p>
          <a:p>
            <a:r>
              <a:rPr lang="en-US" b="1" dirty="0"/>
              <a:t>Quality of Work:</a:t>
            </a:r>
            <a:r>
              <a:rPr lang="en-US" dirty="0"/>
              <a:t> Assesses work accuracy and thoroughness.</a:t>
            </a:r>
          </a:p>
          <a:p>
            <a:r>
              <a:rPr lang="en-US" b="1" dirty="0"/>
              <a:t>Productivity:</a:t>
            </a:r>
            <a:r>
              <a:rPr lang="en-US" dirty="0"/>
              <a:t> Tracks the amount of work completed.</a:t>
            </a:r>
          </a:p>
          <a:p>
            <a:r>
              <a:rPr lang="en-US" b="1" dirty="0"/>
              <a:t>Teamwork:</a:t>
            </a:r>
            <a:r>
              <a:rPr lang="en-US" dirty="0"/>
              <a:t> Evaluates collaboration and contribution to team goals.</a:t>
            </a:r>
          </a:p>
          <a:p>
            <a:r>
              <a:rPr lang="en-US" b="1" dirty="0"/>
              <a:t>Customer Feedback:</a:t>
            </a:r>
            <a:r>
              <a:rPr lang="en-US" dirty="0"/>
              <a:t> Collects feedback from customers or clients.</a:t>
            </a:r>
          </a:p>
          <a:p>
            <a:r>
              <a:rPr lang="en-US" b="1" dirty="0"/>
              <a:t>Meeting Deadlines:</a:t>
            </a:r>
            <a:r>
              <a:rPr lang="en-US" dirty="0"/>
              <a:t> Assesses the ability to complete tasks on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715</Words>
  <Application>Microsoft Office PowerPoint</Application>
  <PresentationFormat>Custom</PresentationFormat>
  <Paragraphs>74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22</cp:revision>
  <dcterms:created xsi:type="dcterms:W3CDTF">2024-03-29T15:07:22Z</dcterms:created>
  <dcterms:modified xsi:type="dcterms:W3CDTF">2024-09-09T05:05:02Z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