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70" r:id="rId2"/>
    <p:sldId id="274" r:id="rId3"/>
    <p:sldId id="273" r:id="rId4"/>
    <p:sldId id="268" r:id="rId5"/>
    <p:sldId id="267" r:id="rId6"/>
    <p:sldId id="271"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1/28/2021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1/28/2021</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1/28/2021</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1/28/2021</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1/28/2021</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37CC0096-1860-4642-9CD2-0079EA5E7CD1}" type="datetimeFigureOut">
              <a:rPr lang="en-US"/>
              <a:t>1/28/2021</a:t>
            </a:fld>
            <a:endParaRPr dirty="0"/>
          </a:p>
        </p:txBody>
      </p:sp>
      <p:sp>
        <p:nvSpPr>
          <p:cNvPr id="7" name="Slide Number Placeholder 6"/>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37CC0096-1860-4642-9CD2-0079EA5E7CD1}" type="datetimeFigureOut">
              <a:rPr lang="en-US"/>
              <a:t>1/28/2021</a:t>
            </a:fld>
            <a:endParaRPr dirty="0"/>
          </a:p>
        </p:txBody>
      </p:sp>
      <p:sp>
        <p:nvSpPr>
          <p:cNvPr id="9" name="Slide Number Placeholder 8"/>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37CC0096-1860-4642-9CD2-0079EA5E7CD1}" type="datetimeFigureOut">
              <a:rPr lang="en-US"/>
              <a:t>1/28/2021</a:t>
            </a:fld>
            <a:endParaRPr dirty="0"/>
          </a:p>
        </p:txBody>
      </p:sp>
      <p:sp>
        <p:nvSpPr>
          <p:cNvPr id="5" name="Slide Number Placeholder 4"/>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37CC0096-1860-4642-9CD2-0079EA5E7CD1}" type="datetimeFigureOut">
              <a:rPr lang="en-US"/>
              <a:t>1/28/2021</a:t>
            </a:fld>
            <a:endParaRPr dirty="0"/>
          </a:p>
        </p:txBody>
      </p:sp>
      <p:sp>
        <p:nvSpPr>
          <p:cNvPr id="4" name="Slide Number Placeholder 3"/>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1/28/2021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864379-FAC8-46ED-8F25-70ADA165F0FC}"/>
              </a:ext>
            </a:extLst>
          </p:cNvPr>
          <p:cNvSpPr>
            <a:spLocks noGrp="1"/>
          </p:cNvSpPr>
          <p:nvPr>
            <p:ph type="title"/>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E61DA72-F43A-4214-9F29-BCCC8DF3B989}"/>
              </a:ext>
            </a:extLst>
          </p:cNvPr>
          <p:cNvPicPr>
            <a:picLocks noChangeAspect="1" noChangeArrowheads="1"/>
          </p:cNvPicPr>
          <p:nvPr/>
        </p:nvPicPr>
        <p:blipFill rotWithShape="1">
          <a:blip r:embed="rId2"/>
          <a:srcRect t="9055" r="-3" b="8481"/>
          <a:stretch>
            <a:fillRect/>
          </a:stretch>
        </p:blipFill>
        <p:spPr bwMode="auto">
          <a:xfrm>
            <a:off x="10737197" y="340061"/>
            <a:ext cx="1167834" cy="996077"/>
          </a:xfrm>
          <a:prstGeom prst="rect">
            <a:avLst/>
          </a:prstGeom>
          <a:noFill/>
        </p:spPr>
      </p:pic>
      <p:pic>
        <p:nvPicPr>
          <p:cNvPr id="6" name="Picture 3" descr="Image result for GLOBAL ACADEMY OF TECHNOLOGY LOGO">
            <a:extLst>
              <a:ext uri="{FF2B5EF4-FFF2-40B4-BE49-F238E27FC236}">
                <a16:creationId xmlns:a16="http://schemas.microsoft.com/office/drawing/2014/main" id="{3973DBBC-C355-4793-AEAF-22C819D452C2}"/>
              </a:ext>
            </a:extLst>
          </p:cNvPr>
          <p:cNvPicPr>
            <a:picLocks noChangeAspect="1" noChangeArrowheads="1"/>
          </p:cNvPicPr>
          <p:nvPr/>
        </p:nvPicPr>
        <p:blipFill rotWithShape="1">
          <a:blip r:embed="rId3"/>
          <a:srcRect t="2798" r="2" b="4996"/>
          <a:stretch>
            <a:fillRect/>
          </a:stretch>
        </p:blipFill>
        <p:spPr bwMode="auto">
          <a:xfrm>
            <a:off x="254283" y="319108"/>
            <a:ext cx="1167834" cy="996077"/>
          </a:xfrm>
          <a:prstGeom prst="rect">
            <a:avLst/>
          </a:prstGeom>
          <a:noFill/>
        </p:spPr>
      </p:pic>
      <p:sp>
        <p:nvSpPr>
          <p:cNvPr id="8" name="TextBox 7">
            <a:extLst>
              <a:ext uri="{FF2B5EF4-FFF2-40B4-BE49-F238E27FC236}">
                <a16:creationId xmlns:a16="http://schemas.microsoft.com/office/drawing/2014/main" id="{73758423-0713-4E87-A174-93F11946C8AD}"/>
              </a:ext>
            </a:extLst>
          </p:cNvPr>
          <p:cNvSpPr txBox="1"/>
          <p:nvPr/>
        </p:nvSpPr>
        <p:spPr>
          <a:xfrm flipH="1">
            <a:off x="1904516" y="197521"/>
            <a:ext cx="8382968" cy="646331"/>
          </a:xfrm>
          <a:prstGeom prst="rect">
            <a:avLst/>
          </a:prstGeom>
          <a:noFill/>
        </p:spPr>
        <p:txBody>
          <a:bodyPr wrap="square" rtlCol="0">
            <a:spAutoFit/>
          </a:bodyPr>
          <a:lstStyle/>
          <a:p>
            <a:pPr algn="ctr"/>
            <a:r>
              <a:rPr lang="en-US" sz="3600" b="1" dirty="0">
                <a:solidFill>
                  <a:schemeClr val="bg1"/>
                </a:solidFill>
                <a:latin typeface="Cambria" panose="02040503050406030204" pitchFamily="18" charset="0"/>
                <a:ea typeface="Cambria" panose="02040503050406030204" pitchFamily="18" charset="0"/>
              </a:rPr>
              <a:t>GLOBAL ACADEMY OF TECHNOLOGY</a:t>
            </a:r>
            <a:endParaRPr lang="en-IN" sz="3600" b="1" dirty="0">
              <a:solidFill>
                <a:schemeClr val="bg1"/>
              </a:solidFill>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0DF4B334-3FCC-4FD0-A6E8-F5F5E1758977}"/>
              </a:ext>
            </a:extLst>
          </p:cNvPr>
          <p:cNvSpPr txBox="1"/>
          <p:nvPr/>
        </p:nvSpPr>
        <p:spPr>
          <a:xfrm>
            <a:off x="2679405" y="891738"/>
            <a:ext cx="6445188" cy="584775"/>
          </a:xfrm>
          <a:prstGeom prst="rect">
            <a:avLst/>
          </a:prstGeom>
          <a:noFill/>
        </p:spPr>
        <p:txBody>
          <a:bodyPr wrap="square" rtlCol="0">
            <a:spAutoFit/>
          </a:bodyPr>
          <a:lstStyle/>
          <a:p>
            <a:pPr algn="ctr"/>
            <a:r>
              <a:rPr lang="en-US" sz="3200" b="1" dirty="0">
                <a:solidFill>
                  <a:schemeClr val="bg1"/>
                </a:solidFill>
                <a:latin typeface="Cambria" panose="02040503050406030204" pitchFamily="18" charset="0"/>
                <a:ea typeface="Cambria" panose="02040503050406030204" pitchFamily="18" charset="0"/>
              </a:rPr>
              <a:t>DEPARTMENT OF CSE</a:t>
            </a:r>
            <a:endParaRPr lang="en-IN" sz="3200" b="1" dirty="0">
              <a:solidFill>
                <a:schemeClr val="bg1"/>
              </a:solidFill>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02EF7B1B-4B5D-47FF-AE99-26909979D125}"/>
              </a:ext>
            </a:extLst>
          </p:cNvPr>
          <p:cNvSpPr txBox="1"/>
          <p:nvPr/>
        </p:nvSpPr>
        <p:spPr>
          <a:xfrm>
            <a:off x="563723" y="1641206"/>
            <a:ext cx="11064554" cy="646331"/>
          </a:xfrm>
          <a:prstGeom prst="rect">
            <a:avLst/>
          </a:prstGeom>
          <a:noFill/>
        </p:spPr>
        <p:txBody>
          <a:bodyPr wrap="square" rtlCol="0">
            <a:spAutoFit/>
          </a:bodyPr>
          <a:lstStyle/>
          <a:p>
            <a:pPr algn="ctr">
              <a:spcBef>
                <a:spcPct val="0"/>
              </a:spcBef>
            </a:pPr>
            <a:r>
              <a:rPr lang="en-US" altLang="en-US" sz="3600" b="1" u="sng" dirty="0">
                <a:solidFill>
                  <a:srgbClr val="00B0F0"/>
                </a:solidFill>
                <a:latin typeface="Cambria" panose="02040503050406030204" pitchFamily="18" charset="0"/>
              </a:rPr>
              <a:t>DBMS MINI PROJECT</a:t>
            </a:r>
          </a:p>
        </p:txBody>
      </p:sp>
      <p:sp>
        <p:nvSpPr>
          <p:cNvPr id="11" name="TextBox 10">
            <a:extLst>
              <a:ext uri="{FF2B5EF4-FFF2-40B4-BE49-F238E27FC236}">
                <a16:creationId xmlns:a16="http://schemas.microsoft.com/office/drawing/2014/main" id="{868FF087-C883-430B-B893-FAA915348F43}"/>
              </a:ext>
            </a:extLst>
          </p:cNvPr>
          <p:cNvSpPr txBox="1"/>
          <p:nvPr/>
        </p:nvSpPr>
        <p:spPr>
          <a:xfrm>
            <a:off x="2149875" y="2437998"/>
            <a:ext cx="7892249" cy="1077218"/>
          </a:xfrm>
          <a:prstGeom prst="rect">
            <a:avLst/>
          </a:prstGeom>
          <a:noFill/>
        </p:spPr>
        <p:txBody>
          <a:bodyPr wrap="square" rtlCol="0">
            <a:spAutoFit/>
          </a:bodyPr>
          <a:lstStyle/>
          <a:p>
            <a:pPr algn="ctr"/>
            <a:r>
              <a:rPr lang="en-US" sz="3200" b="1" u="sng" dirty="0">
                <a:solidFill>
                  <a:srgbClr val="FF0000"/>
                </a:solidFill>
                <a:latin typeface="Cambria" panose="02040503050406030204" pitchFamily="18" charset="0"/>
                <a:ea typeface="Cambria" panose="02040503050406030204" pitchFamily="18" charset="0"/>
              </a:rPr>
              <a:t>BLOOD BANK DATABASE MANAGEMENT SYSTEM</a:t>
            </a:r>
            <a:endParaRPr lang="en-IN" sz="3200" b="1" u="sng" dirty="0">
              <a:solidFill>
                <a:srgbClr val="FF0000"/>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94AD3828-0FDA-4015-B08E-B0259F01A241}"/>
              </a:ext>
            </a:extLst>
          </p:cNvPr>
          <p:cNvSpPr txBox="1"/>
          <p:nvPr/>
        </p:nvSpPr>
        <p:spPr>
          <a:xfrm>
            <a:off x="335359" y="3598658"/>
            <a:ext cx="11741721" cy="2599173"/>
          </a:xfrm>
          <a:prstGeom prst="rect">
            <a:avLst/>
          </a:prstGeom>
          <a:noFill/>
        </p:spPr>
        <p:txBody>
          <a:bodyPr wrap="square" rtlCol="0">
            <a:spAutoFit/>
          </a:bodyPr>
          <a:lstStyle/>
          <a:p>
            <a:pPr algn="ctr">
              <a:lnSpc>
                <a:spcPct val="115000"/>
              </a:lnSpc>
            </a:pPr>
            <a:r>
              <a:rPr lang="en-US" sz="1800" b="1" dirty="0">
                <a:solidFill>
                  <a:srgbClr val="990000"/>
                </a:solidFill>
                <a:effectLst/>
                <a:latin typeface="Times New Roman" panose="02020603050405020304" pitchFamily="18" charset="0"/>
                <a:ea typeface="Times New Roman" panose="02020603050405020304" pitchFamily="18" charset="0"/>
              </a:rPr>
              <a:t>Submitted By:</a:t>
            </a: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US" b="1" dirty="0">
                <a:solidFill>
                  <a:srgbClr val="000099"/>
                </a:solidFill>
                <a:latin typeface="Times New Roman" panose="02020603050405020304" pitchFamily="18" charset="0"/>
                <a:ea typeface="Times New Roman" panose="02020603050405020304" pitchFamily="18" charset="0"/>
              </a:rPr>
              <a:t>	</a:t>
            </a:r>
            <a:r>
              <a:rPr lang="en-US" sz="1800" b="1" dirty="0">
                <a:solidFill>
                  <a:srgbClr val="000099"/>
                </a:solidFill>
                <a:effectLst/>
                <a:latin typeface="Times New Roman" panose="02020603050405020304" pitchFamily="18" charset="0"/>
                <a:ea typeface="Times New Roman" panose="02020603050405020304" pitchFamily="18" charset="0"/>
              </a:rPr>
              <a:t>PAVITHRA K TANTRY					                               	1GA18CS189</a:t>
            </a: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US" sz="1800" b="1" dirty="0">
                <a:solidFill>
                  <a:srgbClr val="000099"/>
                </a:solidFill>
                <a:effectLst/>
                <a:latin typeface="Times New Roman" panose="02020603050405020304" pitchFamily="18" charset="0"/>
                <a:ea typeface="Times New Roman" panose="02020603050405020304" pitchFamily="18" charset="0"/>
              </a:rPr>
              <a:t>	NISHA BHAT BALANJA							1GA18CS192</a:t>
            </a:r>
            <a:endParaRPr lang="en-IN" sz="1800" dirty="0">
              <a:effectLst/>
              <a:latin typeface="Times New Roman" panose="02020603050405020304" pitchFamily="18" charset="0"/>
              <a:ea typeface="Times New Roman" panose="02020603050405020304" pitchFamily="18" charset="0"/>
            </a:endParaRPr>
          </a:p>
          <a:p>
            <a:pPr algn="ctr">
              <a:lnSpc>
                <a:spcPct val="115000"/>
              </a:lnSpc>
            </a:pPr>
            <a:r>
              <a:rPr lang="en-US" sz="1800" b="1" dirty="0">
                <a:solidFill>
                  <a:srgbClr val="99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lnSpc>
                <a:spcPct val="115000"/>
              </a:lnSpc>
            </a:pPr>
            <a:r>
              <a:rPr lang="en-US" sz="1800" b="1" dirty="0">
                <a:solidFill>
                  <a:srgbClr val="990000"/>
                </a:solidFill>
                <a:effectLst/>
                <a:latin typeface="Times New Roman" panose="02020603050405020304" pitchFamily="18" charset="0"/>
                <a:ea typeface="Times New Roman" panose="02020603050405020304" pitchFamily="18" charset="0"/>
              </a:rPr>
              <a:t>Under the Guidance of</a:t>
            </a:r>
            <a:endParaRPr lang="en-IN" sz="1800" dirty="0">
              <a:effectLst/>
              <a:latin typeface="Times New Roman" panose="02020603050405020304" pitchFamily="18" charset="0"/>
              <a:ea typeface="Times New Roman" panose="02020603050405020304" pitchFamily="18" charset="0"/>
            </a:endParaRPr>
          </a:p>
          <a:p>
            <a:pPr marL="2743200" indent="-2743200" algn="ctr">
              <a:lnSpc>
                <a:spcPct val="115000"/>
              </a:lnSpc>
            </a:pPr>
            <a:r>
              <a:rPr lang="en-US" sz="1800" b="1" dirty="0">
                <a:solidFill>
                  <a:srgbClr val="000099"/>
                </a:solidFill>
                <a:effectLst/>
                <a:latin typeface="Times New Roman" panose="02020603050405020304" pitchFamily="18" charset="0"/>
                <a:ea typeface="Times New Roman" panose="02020603050405020304" pitchFamily="18" charset="0"/>
              </a:rPr>
              <a:t>	</a:t>
            </a:r>
            <a:r>
              <a:rPr lang="en-US" b="1" dirty="0">
                <a:solidFill>
                  <a:srgbClr val="000099"/>
                </a:solidFill>
                <a:latin typeface="Times New Roman" panose="02020603050405020304" pitchFamily="18" charset="0"/>
                <a:ea typeface="Times New Roman" panose="02020603050405020304" pitchFamily="18" charset="0"/>
              </a:rPr>
              <a:t>                  </a:t>
            </a:r>
            <a:r>
              <a:rPr lang="en-US" sz="1800" b="1" dirty="0">
                <a:solidFill>
                  <a:srgbClr val="000099"/>
                </a:solidFill>
                <a:effectLst/>
                <a:latin typeface="Times New Roman" panose="02020603050405020304" pitchFamily="18" charset="0"/>
                <a:ea typeface="Times New Roman" panose="02020603050405020304" pitchFamily="18" charset="0"/>
              </a:rPr>
              <a:t>Mrs. Reshma S					                        </a:t>
            </a:r>
            <a:endParaRPr lang="en-IN" sz="1800" dirty="0">
              <a:effectLst/>
              <a:latin typeface="Times New Roman" panose="02020603050405020304" pitchFamily="18" charset="0"/>
              <a:ea typeface="Times New Roman" panose="02020603050405020304" pitchFamily="18" charset="0"/>
            </a:endParaRPr>
          </a:p>
          <a:p>
            <a:pPr marL="2743200" indent="-2743200" algn="ctr">
              <a:lnSpc>
                <a:spcPct val="115000"/>
              </a:lnSpc>
            </a:pPr>
            <a:r>
              <a:rPr lang="en-US" sz="1800" b="1" dirty="0">
                <a:solidFill>
                  <a:srgbClr val="000099"/>
                </a:solidFill>
                <a:effectLst/>
                <a:latin typeface="Times New Roman" panose="02020603050405020304" pitchFamily="18" charset="0"/>
                <a:ea typeface="Times New Roman" panose="02020603050405020304" pitchFamily="18" charset="0"/>
              </a:rPr>
              <a:t>			Assistant Professor                        </a:t>
            </a:r>
            <a:r>
              <a:rPr lang="en-US" b="1" dirty="0">
                <a:solidFill>
                  <a:srgbClr val="000099"/>
                </a:solidFill>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r>
              <a:rPr lang="en-US" b="1" dirty="0">
                <a:solidFill>
                  <a:srgbClr val="000099"/>
                </a:solidFill>
                <a:latin typeface="Times New Roman" panose="02020603050405020304" pitchFamily="18" charset="0"/>
                <a:ea typeface="Times New Roman" panose="02020603050405020304" pitchFamily="18" charset="0"/>
              </a:rPr>
              <a:t>Dept. of CSE</a:t>
            </a:r>
            <a:endParaRPr lang="en-IN" dirty="0"/>
          </a:p>
        </p:txBody>
      </p:sp>
    </p:spTree>
    <p:extLst>
      <p:ext uri="{BB962C8B-B14F-4D97-AF65-F5344CB8AC3E}">
        <p14:creationId xmlns:p14="http://schemas.microsoft.com/office/powerpoint/2010/main" val="421568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5224-7C30-4A78-BC07-D38DE77942E9}"/>
              </a:ext>
            </a:extLst>
          </p:cNvPr>
          <p:cNvSpPr>
            <a:spLocks noGrp="1"/>
          </p:cNvSpPr>
          <p:nvPr>
            <p:ph type="title"/>
          </p:nvPr>
        </p:nvSpPr>
        <p:spPr>
          <a:xfrm>
            <a:off x="1066800" y="72587"/>
            <a:ext cx="10058400" cy="1325563"/>
          </a:xfrm>
        </p:spPr>
        <p:txBody>
          <a:bodyPr/>
          <a:lstStyle/>
          <a:p>
            <a:pPr algn="ctr"/>
            <a:r>
              <a:rPr lang="en-US" b="1" u="sng" dirty="0"/>
              <a:t>ABSTRACT</a:t>
            </a:r>
            <a:endParaRPr lang="en-IN" b="1" u="sng" dirty="0"/>
          </a:p>
        </p:txBody>
      </p:sp>
      <p:sp>
        <p:nvSpPr>
          <p:cNvPr id="3" name="Content Placeholder 2">
            <a:extLst>
              <a:ext uri="{FF2B5EF4-FFF2-40B4-BE49-F238E27FC236}">
                <a16:creationId xmlns:a16="http://schemas.microsoft.com/office/drawing/2014/main" id="{956325C2-8FED-4561-B68D-DDD1C997F389}"/>
              </a:ext>
            </a:extLst>
          </p:cNvPr>
          <p:cNvSpPr>
            <a:spLocks noGrp="1"/>
          </p:cNvSpPr>
          <p:nvPr>
            <p:ph idx="1"/>
          </p:nvPr>
        </p:nvSpPr>
        <p:spPr>
          <a:xfrm>
            <a:off x="407368" y="1628801"/>
            <a:ext cx="11089232" cy="4772000"/>
          </a:xfrm>
        </p:spPr>
        <p:txBody>
          <a:bodyPr>
            <a:normAutofit fontScale="92500" lnSpcReduction="20000"/>
          </a:bodyPr>
          <a:lstStyle/>
          <a:p>
            <a:pPr>
              <a:lnSpc>
                <a:spcPct val="150000"/>
              </a:lnSpc>
            </a:pPr>
            <a:r>
              <a:rPr lang="en-US" b="0" i="0" u="none" strike="noStrike" baseline="0" dirty="0">
                <a:latin typeface="Times New Roman" panose="02020603050405020304" pitchFamily="18" charset="0"/>
              </a:rPr>
              <a:t>A blood bank is a center where blood gathered as a result of blood donation is stored and preserved for later use in blood transfusion. The term “blood bank” typically refers to a division of a hospital where the storage of blood products occurs and where proper testing is performed. The main aim of the blood bank management system is to help people who are in need of blood by giving them all details of blood group availability or regarding the donors with the same blood group. </a:t>
            </a:r>
          </a:p>
          <a:p>
            <a:pPr>
              <a:lnSpc>
                <a:spcPct val="150000"/>
              </a:lnSpc>
            </a:pPr>
            <a:r>
              <a:rPr lang="en-US" b="0" i="0" u="none" strike="noStrike" baseline="0" dirty="0">
                <a:latin typeface="Times New Roman" panose="02020603050405020304" pitchFamily="18" charset="0"/>
              </a:rPr>
              <a:t>This project aims at maintaining all the information pertaining to blood donors, different blood groups available in each blood bank and helping them manage in a better way. It also provides transparency in this field, makes the process of obtaining blood from a blood bank hassle free and effective. </a:t>
            </a:r>
          </a:p>
        </p:txBody>
      </p:sp>
    </p:spTree>
    <p:extLst>
      <p:ext uri="{BB962C8B-B14F-4D97-AF65-F5344CB8AC3E}">
        <p14:creationId xmlns:p14="http://schemas.microsoft.com/office/powerpoint/2010/main" val="265118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CED126-308D-47D5-9FA3-31257B0A1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16632"/>
            <a:ext cx="8640960" cy="6624736"/>
          </a:xfrm>
          <a:prstGeom prst="rect">
            <a:avLst/>
          </a:prstGeom>
        </p:spPr>
      </p:pic>
      <p:sp>
        <p:nvSpPr>
          <p:cNvPr id="6" name="TextBox 5">
            <a:extLst>
              <a:ext uri="{FF2B5EF4-FFF2-40B4-BE49-F238E27FC236}">
                <a16:creationId xmlns:a16="http://schemas.microsoft.com/office/drawing/2014/main" id="{78EDDAF7-0B05-410C-8939-1541371C4973}"/>
              </a:ext>
            </a:extLst>
          </p:cNvPr>
          <p:cNvSpPr txBox="1"/>
          <p:nvPr/>
        </p:nvSpPr>
        <p:spPr>
          <a:xfrm>
            <a:off x="551384" y="332656"/>
            <a:ext cx="2453107" cy="461665"/>
          </a:xfrm>
          <a:prstGeom prst="rect">
            <a:avLst/>
          </a:prstGeom>
          <a:noFill/>
        </p:spPr>
        <p:txBody>
          <a:bodyPr wrap="none" rtlCol="0">
            <a:spAutoFit/>
          </a:bodyPr>
          <a:lstStyle/>
          <a:p>
            <a:r>
              <a:rPr lang="en-US" sz="2400" dirty="0"/>
              <a:t>BLOCK DIAGRAM</a:t>
            </a:r>
            <a:endParaRPr lang="en-IN" sz="2400" dirty="0"/>
          </a:p>
        </p:txBody>
      </p:sp>
    </p:spTree>
    <p:extLst>
      <p:ext uri="{BB962C8B-B14F-4D97-AF65-F5344CB8AC3E}">
        <p14:creationId xmlns:p14="http://schemas.microsoft.com/office/powerpoint/2010/main" val="2045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B4C27D2-B631-4409-913C-D0D32052E9AE}"/>
              </a:ext>
            </a:extLst>
          </p:cNvPr>
          <p:cNvGrpSpPr/>
          <p:nvPr/>
        </p:nvGrpSpPr>
        <p:grpSpPr>
          <a:xfrm>
            <a:off x="1392242" y="44624"/>
            <a:ext cx="9407516" cy="6768752"/>
            <a:chOff x="1392242" y="44624"/>
            <a:chExt cx="9407516" cy="6768752"/>
          </a:xfrm>
        </p:grpSpPr>
        <p:pic>
          <p:nvPicPr>
            <p:cNvPr id="3" name="Picture 2">
              <a:extLst>
                <a:ext uri="{FF2B5EF4-FFF2-40B4-BE49-F238E27FC236}">
                  <a16:creationId xmlns:a16="http://schemas.microsoft.com/office/drawing/2014/main" id="{8160878D-8CE5-49D4-8FA7-660EE0E20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242" y="44624"/>
              <a:ext cx="9407516" cy="6768752"/>
            </a:xfrm>
            <a:prstGeom prst="rect">
              <a:avLst/>
            </a:prstGeom>
          </p:spPr>
        </p:pic>
        <p:sp>
          <p:nvSpPr>
            <p:cNvPr id="6" name="TextBox 5">
              <a:extLst>
                <a:ext uri="{FF2B5EF4-FFF2-40B4-BE49-F238E27FC236}">
                  <a16:creationId xmlns:a16="http://schemas.microsoft.com/office/drawing/2014/main" id="{BCD12D50-9A4E-423A-833B-54BFFDBAFF6D}"/>
                </a:ext>
              </a:extLst>
            </p:cNvPr>
            <p:cNvSpPr txBox="1"/>
            <p:nvPr/>
          </p:nvSpPr>
          <p:spPr>
            <a:xfrm>
              <a:off x="2423592" y="2132856"/>
              <a:ext cx="292068" cy="253916"/>
            </a:xfrm>
            <a:prstGeom prst="rect">
              <a:avLst/>
            </a:prstGeom>
            <a:noFill/>
          </p:spPr>
          <p:txBody>
            <a:bodyPr wrap="none" rtlCol="0">
              <a:spAutoFit/>
            </a:bodyPr>
            <a:lstStyle/>
            <a:p>
              <a:r>
                <a:rPr lang="en-US" sz="1050" dirty="0"/>
                <a:t>M</a:t>
              </a:r>
              <a:endParaRPr lang="en-IN" sz="1050" dirty="0"/>
            </a:p>
          </p:txBody>
        </p:sp>
        <p:sp>
          <p:nvSpPr>
            <p:cNvPr id="7" name="TextBox 6">
              <a:extLst>
                <a:ext uri="{FF2B5EF4-FFF2-40B4-BE49-F238E27FC236}">
                  <a16:creationId xmlns:a16="http://schemas.microsoft.com/office/drawing/2014/main" id="{A0DEA20C-061F-4962-AC36-3065FBFAC850}"/>
                </a:ext>
              </a:extLst>
            </p:cNvPr>
            <p:cNvSpPr txBox="1"/>
            <p:nvPr/>
          </p:nvSpPr>
          <p:spPr>
            <a:xfrm>
              <a:off x="4007768" y="2128576"/>
              <a:ext cx="272832" cy="253916"/>
            </a:xfrm>
            <a:prstGeom prst="rect">
              <a:avLst/>
            </a:prstGeom>
            <a:noFill/>
          </p:spPr>
          <p:txBody>
            <a:bodyPr wrap="none" rtlCol="0">
              <a:spAutoFit/>
            </a:bodyPr>
            <a:lstStyle/>
            <a:p>
              <a:r>
                <a:rPr lang="en-US" sz="1050" dirty="0"/>
                <a:t>N</a:t>
              </a:r>
              <a:endParaRPr lang="en-IN" sz="1050" dirty="0"/>
            </a:p>
          </p:txBody>
        </p:sp>
        <p:sp>
          <p:nvSpPr>
            <p:cNvPr id="8" name="TextBox 7">
              <a:extLst>
                <a:ext uri="{FF2B5EF4-FFF2-40B4-BE49-F238E27FC236}">
                  <a16:creationId xmlns:a16="http://schemas.microsoft.com/office/drawing/2014/main" id="{07E7AC96-7174-451C-9C1B-13F5FD5EDA11}"/>
                </a:ext>
              </a:extLst>
            </p:cNvPr>
            <p:cNvSpPr txBox="1"/>
            <p:nvPr/>
          </p:nvSpPr>
          <p:spPr>
            <a:xfrm>
              <a:off x="4134566" y="5013176"/>
              <a:ext cx="292068" cy="253916"/>
            </a:xfrm>
            <a:prstGeom prst="rect">
              <a:avLst/>
            </a:prstGeom>
            <a:noFill/>
          </p:spPr>
          <p:txBody>
            <a:bodyPr wrap="none" rtlCol="0">
              <a:spAutoFit/>
            </a:bodyPr>
            <a:lstStyle/>
            <a:p>
              <a:r>
                <a:rPr lang="en-US" sz="1050" dirty="0"/>
                <a:t>M</a:t>
              </a:r>
              <a:endParaRPr lang="en-IN" sz="1050" dirty="0"/>
            </a:p>
          </p:txBody>
        </p:sp>
        <p:sp>
          <p:nvSpPr>
            <p:cNvPr id="9" name="TextBox 8">
              <a:extLst>
                <a:ext uri="{FF2B5EF4-FFF2-40B4-BE49-F238E27FC236}">
                  <a16:creationId xmlns:a16="http://schemas.microsoft.com/office/drawing/2014/main" id="{11BF3BB8-FE6F-4DC8-A68F-02E172E88421}"/>
                </a:ext>
              </a:extLst>
            </p:cNvPr>
            <p:cNvSpPr txBox="1"/>
            <p:nvPr/>
          </p:nvSpPr>
          <p:spPr>
            <a:xfrm>
              <a:off x="6261890" y="2120145"/>
              <a:ext cx="263214" cy="253916"/>
            </a:xfrm>
            <a:prstGeom prst="rect">
              <a:avLst/>
            </a:prstGeom>
            <a:noFill/>
          </p:spPr>
          <p:txBody>
            <a:bodyPr wrap="none" rtlCol="0">
              <a:spAutoFit/>
            </a:bodyPr>
            <a:lstStyle/>
            <a:p>
              <a:r>
                <a:rPr lang="en-US" sz="1050" dirty="0"/>
                <a:t>1</a:t>
              </a:r>
              <a:endParaRPr lang="en-IN" sz="1050" dirty="0"/>
            </a:p>
          </p:txBody>
        </p:sp>
        <p:sp>
          <p:nvSpPr>
            <p:cNvPr id="10" name="TextBox 9">
              <a:extLst>
                <a:ext uri="{FF2B5EF4-FFF2-40B4-BE49-F238E27FC236}">
                  <a16:creationId xmlns:a16="http://schemas.microsoft.com/office/drawing/2014/main" id="{04D218A9-9122-43D8-8B0F-D9102E08AF2A}"/>
                </a:ext>
              </a:extLst>
            </p:cNvPr>
            <p:cNvSpPr txBox="1"/>
            <p:nvPr/>
          </p:nvSpPr>
          <p:spPr>
            <a:xfrm>
              <a:off x="5831542" y="5013176"/>
              <a:ext cx="272832" cy="253916"/>
            </a:xfrm>
            <a:prstGeom prst="rect">
              <a:avLst/>
            </a:prstGeom>
            <a:noFill/>
          </p:spPr>
          <p:txBody>
            <a:bodyPr wrap="none" rtlCol="0">
              <a:spAutoFit/>
            </a:bodyPr>
            <a:lstStyle/>
            <a:p>
              <a:r>
                <a:rPr lang="en-US" sz="1050" dirty="0"/>
                <a:t>N</a:t>
              </a:r>
              <a:endParaRPr lang="en-IN" sz="1050" dirty="0"/>
            </a:p>
          </p:txBody>
        </p:sp>
        <p:sp>
          <p:nvSpPr>
            <p:cNvPr id="12" name="TextBox 11">
              <a:extLst>
                <a:ext uri="{FF2B5EF4-FFF2-40B4-BE49-F238E27FC236}">
                  <a16:creationId xmlns:a16="http://schemas.microsoft.com/office/drawing/2014/main" id="{C415F7FE-F64F-46E7-B4E4-6D54575F2AFC}"/>
                </a:ext>
              </a:extLst>
            </p:cNvPr>
            <p:cNvSpPr txBox="1"/>
            <p:nvPr/>
          </p:nvSpPr>
          <p:spPr>
            <a:xfrm>
              <a:off x="7564420" y="4725144"/>
              <a:ext cx="263214" cy="253916"/>
            </a:xfrm>
            <a:prstGeom prst="rect">
              <a:avLst/>
            </a:prstGeom>
            <a:noFill/>
          </p:spPr>
          <p:txBody>
            <a:bodyPr wrap="none" rtlCol="0">
              <a:spAutoFit/>
            </a:bodyPr>
            <a:lstStyle/>
            <a:p>
              <a:r>
                <a:rPr lang="en-US" sz="1050" dirty="0"/>
                <a:t>1</a:t>
              </a:r>
              <a:endParaRPr lang="en-IN" sz="1050" dirty="0"/>
            </a:p>
          </p:txBody>
        </p:sp>
        <p:sp>
          <p:nvSpPr>
            <p:cNvPr id="13" name="TextBox 12">
              <a:extLst>
                <a:ext uri="{FF2B5EF4-FFF2-40B4-BE49-F238E27FC236}">
                  <a16:creationId xmlns:a16="http://schemas.microsoft.com/office/drawing/2014/main" id="{34198AD2-B556-415C-BAFB-A7FFF033258D}"/>
                </a:ext>
              </a:extLst>
            </p:cNvPr>
            <p:cNvSpPr txBox="1"/>
            <p:nvPr/>
          </p:nvSpPr>
          <p:spPr>
            <a:xfrm>
              <a:off x="8573767" y="2564614"/>
              <a:ext cx="292068" cy="253916"/>
            </a:xfrm>
            <a:prstGeom prst="rect">
              <a:avLst/>
            </a:prstGeom>
            <a:noFill/>
          </p:spPr>
          <p:txBody>
            <a:bodyPr wrap="none" rtlCol="0">
              <a:spAutoFit/>
            </a:bodyPr>
            <a:lstStyle/>
            <a:p>
              <a:r>
                <a:rPr lang="en-US" sz="1050" dirty="0"/>
                <a:t>M</a:t>
              </a:r>
              <a:endParaRPr lang="en-IN" sz="1050" dirty="0"/>
            </a:p>
          </p:txBody>
        </p:sp>
        <p:sp>
          <p:nvSpPr>
            <p:cNvPr id="14" name="TextBox 13">
              <a:extLst>
                <a:ext uri="{FF2B5EF4-FFF2-40B4-BE49-F238E27FC236}">
                  <a16:creationId xmlns:a16="http://schemas.microsoft.com/office/drawing/2014/main" id="{AD0C0219-D76C-4142-9CA2-B055F9B4160D}"/>
                </a:ext>
              </a:extLst>
            </p:cNvPr>
            <p:cNvSpPr txBox="1"/>
            <p:nvPr/>
          </p:nvSpPr>
          <p:spPr>
            <a:xfrm>
              <a:off x="7593274" y="2120145"/>
              <a:ext cx="263214" cy="253916"/>
            </a:xfrm>
            <a:prstGeom prst="rect">
              <a:avLst/>
            </a:prstGeom>
            <a:noFill/>
          </p:spPr>
          <p:txBody>
            <a:bodyPr wrap="none" rtlCol="0">
              <a:spAutoFit/>
            </a:bodyPr>
            <a:lstStyle/>
            <a:p>
              <a:r>
                <a:rPr lang="en-US" sz="1050" dirty="0"/>
                <a:t>1</a:t>
              </a:r>
              <a:endParaRPr lang="en-IN" sz="1050" dirty="0"/>
            </a:p>
          </p:txBody>
        </p:sp>
      </p:grpSp>
    </p:spTree>
    <p:extLst>
      <p:ext uri="{BB962C8B-B14F-4D97-AF65-F5344CB8AC3E}">
        <p14:creationId xmlns:p14="http://schemas.microsoft.com/office/powerpoint/2010/main" val="345076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EC2D3C-0FC9-4995-8EC8-D249DFD7D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817" y="0"/>
            <a:ext cx="9126365" cy="6858000"/>
          </a:xfrm>
          <a:prstGeom prst="rect">
            <a:avLst/>
          </a:prstGeom>
        </p:spPr>
      </p:pic>
    </p:spTree>
    <p:extLst>
      <p:ext uri="{BB962C8B-B14F-4D97-AF65-F5344CB8AC3E}">
        <p14:creationId xmlns:p14="http://schemas.microsoft.com/office/powerpoint/2010/main" val="351903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98AC-186A-4134-856E-AF27B9AF8E71}"/>
              </a:ext>
            </a:extLst>
          </p:cNvPr>
          <p:cNvSpPr>
            <a:spLocks noGrp="1"/>
          </p:cNvSpPr>
          <p:nvPr>
            <p:ph type="title"/>
          </p:nvPr>
        </p:nvSpPr>
        <p:spPr/>
        <p:txBody>
          <a:bodyPr/>
          <a:lstStyle/>
          <a:p>
            <a:pPr algn="ctr"/>
            <a:r>
              <a:rPr lang="en-US" b="1" u="sng" dirty="0"/>
              <a:t>REFERENCES</a:t>
            </a:r>
            <a:endParaRPr lang="en-IN" b="1" u="sng" dirty="0"/>
          </a:p>
        </p:txBody>
      </p:sp>
      <p:sp>
        <p:nvSpPr>
          <p:cNvPr id="3" name="Content Placeholder 2">
            <a:extLst>
              <a:ext uri="{FF2B5EF4-FFF2-40B4-BE49-F238E27FC236}">
                <a16:creationId xmlns:a16="http://schemas.microsoft.com/office/drawing/2014/main" id="{C6EDABF2-2CC4-4A66-B1D3-8FE261CD43C9}"/>
              </a:ext>
            </a:extLst>
          </p:cNvPr>
          <p:cNvSpPr>
            <a:spLocks noGrp="1"/>
          </p:cNvSpPr>
          <p:nvPr>
            <p:ph idx="1"/>
          </p:nvPr>
        </p:nvSpPr>
        <p:spPr>
          <a:xfrm>
            <a:off x="1524000" y="1844824"/>
            <a:ext cx="9144000" cy="4572001"/>
          </a:xfrm>
        </p:spPr>
        <p:txBody>
          <a:bodyPr>
            <a:normAutofit/>
          </a:bodyPr>
          <a:lstStyle/>
          <a:p>
            <a:pPr algn="l"/>
            <a:r>
              <a:rPr lang="en-US" sz="1800" b="0" i="0" u="none" strike="noStrike" baseline="0" dirty="0">
                <a:latin typeface="Times-Roman"/>
              </a:rPr>
              <a:t>Fundamentals of Database Systems, Ramez Elmasri and Shamkant B. Navathe, 7th Edition, 2017,</a:t>
            </a:r>
            <a:r>
              <a:rPr lang="en-IN" sz="1800" b="0" i="0" u="none" strike="noStrike" baseline="0" dirty="0">
                <a:latin typeface="Times-Roman"/>
              </a:rPr>
              <a:t>Pearson.</a:t>
            </a:r>
          </a:p>
          <a:p>
            <a:pPr algn="l"/>
            <a:r>
              <a:rPr lang="en-US" sz="1800" b="0" i="0" u="none" strike="noStrike" baseline="0" dirty="0">
                <a:latin typeface="Times-Roman"/>
              </a:rPr>
              <a:t>Database management systems, Ramakrishnan, and Gehrke, 3rd Edition, 2014, McGraw Hill</a:t>
            </a:r>
          </a:p>
          <a:p>
            <a:pPr algn="just">
              <a:lnSpc>
                <a:spcPct val="150000"/>
              </a:lnSpc>
            </a:pPr>
            <a:r>
              <a:rPr lang="en-US" sz="1800" dirty="0">
                <a:effectLst/>
                <a:latin typeface="Times New Roman" panose="02020603050405020304" pitchFamily="18" charset="0"/>
                <a:ea typeface="Times New Roman" panose="02020603050405020304" pitchFamily="18" charset="0"/>
              </a:rPr>
              <a:t>https://stackoverflow.com/</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https://www.w3schools.com/</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https://www.php.net/</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l"/>
            <a:endParaRPr lang="en-IN" dirty="0"/>
          </a:p>
        </p:txBody>
      </p:sp>
    </p:spTree>
    <p:extLst>
      <p:ext uri="{BB962C8B-B14F-4D97-AF65-F5344CB8AC3E}">
        <p14:creationId xmlns:p14="http://schemas.microsoft.com/office/powerpoint/2010/main" val="21223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CDB0-A677-492F-A764-E31249FEA1DE}"/>
              </a:ext>
            </a:extLst>
          </p:cNvPr>
          <p:cNvSpPr>
            <a:spLocks noGrp="1"/>
          </p:cNvSpPr>
          <p:nvPr>
            <p:ph type="ctrTitle"/>
          </p:nvPr>
        </p:nvSpPr>
        <p:spPr/>
        <p:txBody>
          <a:bodyPr>
            <a:normAutofit/>
          </a:bodyPr>
          <a:lstStyle/>
          <a:p>
            <a:r>
              <a:rPr lang="en-US" sz="7200" b="1" u="sng" dirty="0"/>
              <a:t>THANK YOU</a:t>
            </a:r>
            <a:endParaRPr lang="en-IN" sz="7200" b="1" u="sng" dirty="0"/>
          </a:p>
        </p:txBody>
      </p:sp>
    </p:spTree>
    <p:extLst>
      <p:ext uri="{BB962C8B-B14F-4D97-AF65-F5344CB8AC3E}">
        <p14:creationId xmlns:p14="http://schemas.microsoft.com/office/powerpoint/2010/main" val="155842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97</TotalTime>
  <Words>290</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Cambria</vt:lpstr>
      <vt:lpstr>Franklin Gothic Medium</vt:lpstr>
      <vt:lpstr>Times New Roman</vt:lpstr>
      <vt:lpstr>Times-Roman</vt:lpstr>
      <vt:lpstr>Medical Design 16x9</vt:lpstr>
      <vt:lpstr> </vt:lpstr>
      <vt:lpstr>ABSTRACT</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Pavithra Tantry</dc:creator>
  <cp:lastModifiedBy>Pavithra Tantry</cp:lastModifiedBy>
  <cp:revision>14</cp:revision>
  <dcterms:created xsi:type="dcterms:W3CDTF">2020-12-31T05:41:33Z</dcterms:created>
  <dcterms:modified xsi:type="dcterms:W3CDTF">2021-01-28T06:58:58Z</dcterms:modified>
</cp:coreProperties>
</file>