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77" r:id="rId6"/>
    <p:sldId id="279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204" autoAdjust="0"/>
  </p:normalViewPr>
  <p:slideViewPr>
    <p:cSldViewPr snapToGrid="0">
      <p:cViewPr varScale="1">
        <p:scale>
          <a:sx n="103" d="100"/>
          <a:sy n="103" d="100"/>
        </p:scale>
        <p:origin x="912" y="13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006A8B-45D5-4A7F-8A2C-9AC07E0B306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C9FCF76-B00C-4EE1-84CF-992A0F8816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Enhancing Efficiency through Salesforce Integrations</a:t>
          </a:r>
          <a:endParaRPr lang="en-US"/>
        </a:p>
      </dgm:t>
    </dgm:pt>
    <dgm:pt modelId="{4916CFC6-CADD-4B74-B7EF-6AB5DA52D52A}" type="parTrans" cxnId="{00780DE8-6492-40C4-9AC6-9286BC722439}">
      <dgm:prSet/>
      <dgm:spPr/>
      <dgm:t>
        <a:bodyPr/>
        <a:lstStyle/>
        <a:p>
          <a:endParaRPr lang="en-US"/>
        </a:p>
      </dgm:t>
    </dgm:pt>
    <dgm:pt modelId="{D47BE3D3-0911-4AC4-A38A-20504380D070}" type="sibTrans" cxnId="{00780DE8-6492-40C4-9AC6-9286BC722439}">
      <dgm:prSet/>
      <dgm:spPr/>
      <dgm:t>
        <a:bodyPr/>
        <a:lstStyle/>
        <a:p>
          <a:endParaRPr lang="en-US"/>
        </a:p>
      </dgm:t>
    </dgm:pt>
    <dgm:pt modelId="{02EA3EEB-1C23-4618-A8EA-B86AB0B338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Overview of Distributions Setup in Salesforce</a:t>
          </a:r>
        </a:p>
      </dgm:t>
    </dgm:pt>
    <dgm:pt modelId="{F9D26096-9999-417C-8743-695545C6D983}" type="parTrans" cxnId="{E40F69BE-C5D8-4FAB-B410-8B5E7F28ACB9}">
      <dgm:prSet/>
      <dgm:spPr/>
      <dgm:t>
        <a:bodyPr/>
        <a:lstStyle/>
        <a:p>
          <a:endParaRPr lang="en-US"/>
        </a:p>
      </dgm:t>
    </dgm:pt>
    <dgm:pt modelId="{1C5EB48A-EFF2-4513-8E7A-EB6D6DEB213C}" type="sibTrans" cxnId="{E40F69BE-C5D8-4FAB-B410-8B5E7F28ACB9}">
      <dgm:prSet/>
      <dgm:spPr/>
      <dgm:t>
        <a:bodyPr/>
        <a:lstStyle/>
        <a:p>
          <a:endParaRPr lang="en-US"/>
        </a:p>
      </dgm:t>
    </dgm:pt>
    <dgm:pt modelId="{77B3E5F5-A641-4810-93FF-7A171B4F0B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Progress Update on Portal Enrollment Project in Community Cloud</a:t>
          </a:r>
        </a:p>
      </dgm:t>
    </dgm:pt>
    <dgm:pt modelId="{56160C8A-E2B4-4F40-84A8-8186432D1E4D}" type="parTrans" cxnId="{D17396E3-8F75-4FC2-969D-6808DE9AF4AA}">
      <dgm:prSet/>
      <dgm:spPr/>
      <dgm:t>
        <a:bodyPr/>
        <a:lstStyle/>
        <a:p>
          <a:endParaRPr lang="en-US"/>
        </a:p>
      </dgm:t>
    </dgm:pt>
    <dgm:pt modelId="{CAC50933-ABCB-4715-A4A3-289ED8F18B40}" type="sibTrans" cxnId="{D17396E3-8F75-4FC2-969D-6808DE9AF4AA}">
      <dgm:prSet/>
      <dgm:spPr/>
      <dgm:t>
        <a:bodyPr/>
        <a:lstStyle/>
        <a:p>
          <a:endParaRPr lang="en-US"/>
        </a:p>
      </dgm:t>
    </dgm:pt>
    <dgm:pt modelId="{EDE73B45-582F-4115-B104-D59E6120D4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Integration of Pen serv Plan Service (PPS) Ticketing System in Salesforce</a:t>
          </a:r>
        </a:p>
      </dgm:t>
    </dgm:pt>
    <dgm:pt modelId="{025A49AE-BB0B-43FF-BC7C-BE248604BE74}" type="parTrans" cxnId="{A21FA818-43F7-4AE1-8DCA-AE43F9E32896}">
      <dgm:prSet/>
      <dgm:spPr/>
      <dgm:t>
        <a:bodyPr/>
        <a:lstStyle/>
        <a:p>
          <a:endParaRPr lang="en-US"/>
        </a:p>
      </dgm:t>
    </dgm:pt>
    <dgm:pt modelId="{A830B475-4189-4AF6-8FF8-48F6EE383160}" type="sibTrans" cxnId="{A21FA818-43F7-4AE1-8DCA-AE43F9E32896}">
      <dgm:prSet/>
      <dgm:spPr/>
      <dgm:t>
        <a:bodyPr/>
        <a:lstStyle/>
        <a:p>
          <a:endParaRPr lang="en-US"/>
        </a:p>
      </dgm:t>
    </dgm:pt>
    <dgm:pt modelId="{CE744FB0-8E2F-4B83-8B26-6366EC480DC0}" type="pres">
      <dgm:prSet presAssocID="{EA006A8B-45D5-4A7F-8A2C-9AC07E0B306E}" presName="root" presStyleCnt="0">
        <dgm:presLayoutVars>
          <dgm:dir/>
          <dgm:resizeHandles val="exact"/>
        </dgm:presLayoutVars>
      </dgm:prSet>
      <dgm:spPr/>
    </dgm:pt>
    <dgm:pt modelId="{AEA29AB6-BBA2-4DC8-96C1-6A1F1374B317}" type="pres">
      <dgm:prSet presAssocID="{FC9FCF76-B00C-4EE1-84CF-992A0F8816F9}" presName="compNode" presStyleCnt="0"/>
      <dgm:spPr/>
    </dgm:pt>
    <dgm:pt modelId="{FC21A1B2-1545-4E9F-B21B-CEE5B83E2506}" type="pres">
      <dgm:prSet presAssocID="{FC9FCF76-B00C-4EE1-84CF-992A0F8816F9}" presName="bgRect" presStyleLbl="bgShp" presStyleIdx="0" presStyleCnt="4"/>
      <dgm:spPr/>
    </dgm:pt>
    <dgm:pt modelId="{C6B3D4F1-7F78-4816-81A2-CB2EA40E48D6}" type="pres">
      <dgm:prSet presAssocID="{FC9FCF76-B00C-4EE1-84CF-992A0F8816F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0D19F7E-6B5F-4E09-9B8F-101723B18FA0}" type="pres">
      <dgm:prSet presAssocID="{FC9FCF76-B00C-4EE1-84CF-992A0F8816F9}" presName="spaceRect" presStyleCnt="0"/>
      <dgm:spPr/>
    </dgm:pt>
    <dgm:pt modelId="{3F4DA36A-4CE6-4706-97D8-3331E905418B}" type="pres">
      <dgm:prSet presAssocID="{FC9FCF76-B00C-4EE1-84CF-992A0F8816F9}" presName="parTx" presStyleLbl="revTx" presStyleIdx="0" presStyleCnt="4">
        <dgm:presLayoutVars>
          <dgm:chMax val="0"/>
          <dgm:chPref val="0"/>
        </dgm:presLayoutVars>
      </dgm:prSet>
      <dgm:spPr/>
    </dgm:pt>
    <dgm:pt modelId="{7B099373-D08F-4FC2-914B-E3BBB3EA1767}" type="pres">
      <dgm:prSet presAssocID="{D47BE3D3-0911-4AC4-A38A-20504380D070}" presName="sibTrans" presStyleCnt="0"/>
      <dgm:spPr/>
    </dgm:pt>
    <dgm:pt modelId="{E8E3569E-9AE2-4D2E-8AD0-61107E6ADFB2}" type="pres">
      <dgm:prSet presAssocID="{02EA3EEB-1C23-4618-A8EA-B86AB0B33840}" presName="compNode" presStyleCnt="0"/>
      <dgm:spPr/>
    </dgm:pt>
    <dgm:pt modelId="{CF900EAD-796E-46B3-9DAE-1B5BF4B72EB8}" type="pres">
      <dgm:prSet presAssocID="{02EA3EEB-1C23-4618-A8EA-B86AB0B33840}" presName="bgRect" presStyleLbl="bgShp" presStyleIdx="1" presStyleCnt="4"/>
      <dgm:spPr/>
    </dgm:pt>
    <dgm:pt modelId="{A5FBD9F1-49F2-497A-BCBC-8519CF534788}" type="pres">
      <dgm:prSet presAssocID="{02EA3EEB-1C23-4618-A8EA-B86AB0B3384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174A48C-E194-4B97-98DF-DFC29484D9C4}" type="pres">
      <dgm:prSet presAssocID="{02EA3EEB-1C23-4618-A8EA-B86AB0B33840}" presName="spaceRect" presStyleCnt="0"/>
      <dgm:spPr/>
    </dgm:pt>
    <dgm:pt modelId="{D80475ED-AFE4-4379-B601-FAED8154507B}" type="pres">
      <dgm:prSet presAssocID="{02EA3EEB-1C23-4618-A8EA-B86AB0B33840}" presName="parTx" presStyleLbl="revTx" presStyleIdx="1" presStyleCnt="4">
        <dgm:presLayoutVars>
          <dgm:chMax val="0"/>
          <dgm:chPref val="0"/>
        </dgm:presLayoutVars>
      </dgm:prSet>
      <dgm:spPr/>
    </dgm:pt>
    <dgm:pt modelId="{69BA4E21-8204-46E2-8EE8-D1F894F9DD99}" type="pres">
      <dgm:prSet presAssocID="{1C5EB48A-EFF2-4513-8E7A-EB6D6DEB213C}" presName="sibTrans" presStyleCnt="0"/>
      <dgm:spPr/>
    </dgm:pt>
    <dgm:pt modelId="{EC70BAAE-42FA-4A6A-AA51-2A5A7F6DAB12}" type="pres">
      <dgm:prSet presAssocID="{77B3E5F5-A641-4810-93FF-7A171B4F0B87}" presName="compNode" presStyleCnt="0"/>
      <dgm:spPr/>
    </dgm:pt>
    <dgm:pt modelId="{365682CF-36DD-420D-97EA-B3EDF17D7584}" type="pres">
      <dgm:prSet presAssocID="{77B3E5F5-A641-4810-93FF-7A171B4F0B87}" presName="bgRect" presStyleLbl="bgShp" presStyleIdx="2" presStyleCnt="4"/>
      <dgm:spPr/>
    </dgm:pt>
    <dgm:pt modelId="{7A6BF7CF-7A75-4563-BF18-83695F810BF8}" type="pres">
      <dgm:prSet presAssocID="{77B3E5F5-A641-4810-93FF-7A171B4F0B8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3364AD98-298E-4D96-A124-F68CB9487A78}" type="pres">
      <dgm:prSet presAssocID="{77B3E5F5-A641-4810-93FF-7A171B4F0B87}" presName="spaceRect" presStyleCnt="0"/>
      <dgm:spPr/>
    </dgm:pt>
    <dgm:pt modelId="{99A39F25-267A-4A84-9A26-0C1376977CC2}" type="pres">
      <dgm:prSet presAssocID="{77B3E5F5-A641-4810-93FF-7A171B4F0B87}" presName="parTx" presStyleLbl="revTx" presStyleIdx="2" presStyleCnt="4">
        <dgm:presLayoutVars>
          <dgm:chMax val="0"/>
          <dgm:chPref val="0"/>
        </dgm:presLayoutVars>
      </dgm:prSet>
      <dgm:spPr/>
    </dgm:pt>
    <dgm:pt modelId="{9EA93708-5290-4E8A-85BF-C98C2444A2E5}" type="pres">
      <dgm:prSet presAssocID="{CAC50933-ABCB-4715-A4A3-289ED8F18B40}" presName="sibTrans" presStyleCnt="0"/>
      <dgm:spPr/>
    </dgm:pt>
    <dgm:pt modelId="{B5F63C8C-13BB-4EB6-8202-66F51AD1784F}" type="pres">
      <dgm:prSet presAssocID="{EDE73B45-582F-4115-B104-D59E6120D4DF}" presName="compNode" presStyleCnt="0"/>
      <dgm:spPr/>
    </dgm:pt>
    <dgm:pt modelId="{AC305283-7ED1-400B-8689-8B3D63F9E196}" type="pres">
      <dgm:prSet presAssocID="{EDE73B45-582F-4115-B104-D59E6120D4DF}" presName="bgRect" presStyleLbl="bgShp" presStyleIdx="3" presStyleCnt="4"/>
      <dgm:spPr/>
    </dgm:pt>
    <dgm:pt modelId="{49659BB6-A245-4199-AEE9-4934A77EB15A}" type="pres">
      <dgm:prSet presAssocID="{EDE73B45-582F-4115-B104-D59E6120D4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FB23E25-998C-42C8-8CC2-0CC71AEE3C8B}" type="pres">
      <dgm:prSet presAssocID="{EDE73B45-582F-4115-B104-D59E6120D4DF}" presName="spaceRect" presStyleCnt="0"/>
      <dgm:spPr/>
    </dgm:pt>
    <dgm:pt modelId="{7431104D-9BD2-4C2C-981D-39CFCC726334}" type="pres">
      <dgm:prSet presAssocID="{EDE73B45-582F-4115-B104-D59E6120D4D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21FA818-43F7-4AE1-8DCA-AE43F9E32896}" srcId="{EA006A8B-45D5-4A7F-8A2C-9AC07E0B306E}" destId="{EDE73B45-582F-4115-B104-D59E6120D4DF}" srcOrd="3" destOrd="0" parTransId="{025A49AE-BB0B-43FF-BC7C-BE248604BE74}" sibTransId="{A830B475-4189-4AF6-8FF8-48F6EE383160}"/>
    <dgm:cxn modelId="{F480E724-8A82-4ED2-B0BF-4350138C7BF8}" type="presOf" srcId="{EDE73B45-582F-4115-B104-D59E6120D4DF}" destId="{7431104D-9BD2-4C2C-981D-39CFCC726334}" srcOrd="0" destOrd="0" presId="urn:microsoft.com/office/officeart/2018/2/layout/IconVerticalSolidList"/>
    <dgm:cxn modelId="{2091FF24-C25D-4D2B-A6D5-3305F2CC7AD8}" type="presOf" srcId="{FC9FCF76-B00C-4EE1-84CF-992A0F8816F9}" destId="{3F4DA36A-4CE6-4706-97D8-3331E905418B}" srcOrd="0" destOrd="0" presId="urn:microsoft.com/office/officeart/2018/2/layout/IconVerticalSolidList"/>
    <dgm:cxn modelId="{3565A72A-062E-4424-A4DA-D37756A4B4D5}" type="presOf" srcId="{77B3E5F5-A641-4810-93FF-7A171B4F0B87}" destId="{99A39F25-267A-4A84-9A26-0C1376977CC2}" srcOrd="0" destOrd="0" presId="urn:microsoft.com/office/officeart/2018/2/layout/IconVerticalSolidList"/>
    <dgm:cxn modelId="{9D665574-ACE6-42B9-9C4C-FE10EF2CE570}" type="presOf" srcId="{EA006A8B-45D5-4A7F-8A2C-9AC07E0B306E}" destId="{CE744FB0-8E2F-4B83-8B26-6366EC480DC0}" srcOrd="0" destOrd="0" presId="urn:microsoft.com/office/officeart/2018/2/layout/IconVerticalSolidList"/>
    <dgm:cxn modelId="{E40F69BE-C5D8-4FAB-B410-8B5E7F28ACB9}" srcId="{EA006A8B-45D5-4A7F-8A2C-9AC07E0B306E}" destId="{02EA3EEB-1C23-4618-A8EA-B86AB0B33840}" srcOrd="1" destOrd="0" parTransId="{F9D26096-9999-417C-8743-695545C6D983}" sibTransId="{1C5EB48A-EFF2-4513-8E7A-EB6D6DEB213C}"/>
    <dgm:cxn modelId="{D5455CCC-4424-4809-B888-809212F69940}" type="presOf" srcId="{02EA3EEB-1C23-4618-A8EA-B86AB0B33840}" destId="{D80475ED-AFE4-4379-B601-FAED8154507B}" srcOrd="0" destOrd="0" presId="urn:microsoft.com/office/officeart/2018/2/layout/IconVerticalSolidList"/>
    <dgm:cxn modelId="{D17396E3-8F75-4FC2-969D-6808DE9AF4AA}" srcId="{EA006A8B-45D5-4A7F-8A2C-9AC07E0B306E}" destId="{77B3E5F5-A641-4810-93FF-7A171B4F0B87}" srcOrd="2" destOrd="0" parTransId="{56160C8A-E2B4-4F40-84A8-8186432D1E4D}" sibTransId="{CAC50933-ABCB-4715-A4A3-289ED8F18B40}"/>
    <dgm:cxn modelId="{00780DE8-6492-40C4-9AC6-9286BC722439}" srcId="{EA006A8B-45D5-4A7F-8A2C-9AC07E0B306E}" destId="{FC9FCF76-B00C-4EE1-84CF-992A0F8816F9}" srcOrd="0" destOrd="0" parTransId="{4916CFC6-CADD-4B74-B7EF-6AB5DA52D52A}" sibTransId="{D47BE3D3-0911-4AC4-A38A-20504380D070}"/>
    <dgm:cxn modelId="{D0E88CE7-C93B-4905-B36C-50A834A92164}" type="presParOf" srcId="{CE744FB0-8E2F-4B83-8B26-6366EC480DC0}" destId="{AEA29AB6-BBA2-4DC8-96C1-6A1F1374B317}" srcOrd="0" destOrd="0" presId="urn:microsoft.com/office/officeart/2018/2/layout/IconVerticalSolidList"/>
    <dgm:cxn modelId="{C796F10D-0AFD-4194-BDEA-17B22B925590}" type="presParOf" srcId="{AEA29AB6-BBA2-4DC8-96C1-6A1F1374B317}" destId="{FC21A1B2-1545-4E9F-B21B-CEE5B83E2506}" srcOrd="0" destOrd="0" presId="urn:microsoft.com/office/officeart/2018/2/layout/IconVerticalSolidList"/>
    <dgm:cxn modelId="{86C14FF5-E9F0-4E20-9101-63843BF9B7A8}" type="presParOf" srcId="{AEA29AB6-BBA2-4DC8-96C1-6A1F1374B317}" destId="{C6B3D4F1-7F78-4816-81A2-CB2EA40E48D6}" srcOrd="1" destOrd="0" presId="urn:microsoft.com/office/officeart/2018/2/layout/IconVerticalSolidList"/>
    <dgm:cxn modelId="{7A802986-5510-4573-B884-F44AD9EF61FA}" type="presParOf" srcId="{AEA29AB6-BBA2-4DC8-96C1-6A1F1374B317}" destId="{90D19F7E-6B5F-4E09-9B8F-101723B18FA0}" srcOrd="2" destOrd="0" presId="urn:microsoft.com/office/officeart/2018/2/layout/IconVerticalSolidList"/>
    <dgm:cxn modelId="{5A9B3100-62CC-4577-9D6B-67C7C64DA1C9}" type="presParOf" srcId="{AEA29AB6-BBA2-4DC8-96C1-6A1F1374B317}" destId="{3F4DA36A-4CE6-4706-97D8-3331E905418B}" srcOrd="3" destOrd="0" presId="urn:microsoft.com/office/officeart/2018/2/layout/IconVerticalSolidList"/>
    <dgm:cxn modelId="{13BF2B75-8F2E-4E40-928C-D658D98DEACF}" type="presParOf" srcId="{CE744FB0-8E2F-4B83-8B26-6366EC480DC0}" destId="{7B099373-D08F-4FC2-914B-E3BBB3EA1767}" srcOrd="1" destOrd="0" presId="urn:microsoft.com/office/officeart/2018/2/layout/IconVerticalSolidList"/>
    <dgm:cxn modelId="{BD3E67F4-0C03-4307-BA23-BA630EEC55CD}" type="presParOf" srcId="{CE744FB0-8E2F-4B83-8B26-6366EC480DC0}" destId="{E8E3569E-9AE2-4D2E-8AD0-61107E6ADFB2}" srcOrd="2" destOrd="0" presId="urn:microsoft.com/office/officeart/2018/2/layout/IconVerticalSolidList"/>
    <dgm:cxn modelId="{8C35F95F-87F6-4B32-9B99-6EEB0BE6160A}" type="presParOf" srcId="{E8E3569E-9AE2-4D2E-8AD0-61107E6ADFB2}" destId="{CF900EAD-796E-46B3-9DAE-1B5BF4B72EB8}" srcOrd="0" destOrd="0" presId="urn:microsoft.com/office/officeart/2018/2/layout/IconVerticalSolidList"/>
    <dgm:cxn modelId="{CEC898D9-68C9-4150-B4C9-3063320894AF}" type="presParOf" srcId="{E8E3569E-9AE2-4D2E-8AD0-61107E6ADFB2}" destId="{A5FBD9F1-49F2-497A-BCBC-8519CF534788}" srcOrd="1" destOrd="0" presId="urn:microsoft.com/office/officeart/2018/2/layout/IconVerticalSolidList"/>
    <dgm:cxn modelId="{0F74CC3F-54BC-4FCC-8133-B299DA9D22CE}" type="presParOf" srcId="{E8E3569E-9AE2-4D2E-8AD0-61107E6ADFB2}" destId="{0174A48C-E194-4B97-98DF-DFC29484D9C4}" srcOrd="2" destOrd="0" presId="urn:microsoft.com/office/officeart/2018/2/layout/IconVerticalSolidList"/>
    <dgm:cxn modelId="{121FD469-F5AA-4463-90CA-165FE7836851}" type="presParOf" srcId="{E8E3569E-9AE2-4D2E-8AD0-61107E6ADFB2}" destId="{D80475ED-AFE4-4379-B601-FAED8154507B}" srcOrd="3" destOrd="0" presId="urn:microsoft.com/office/officeart/2018/2/layout/IconVerticalSolidList"/>
    <dgm:cxn modelId="{DA273429-179B-4916-AF0F-8BA072E33823}" type="presParOf" srcId="{CE744FB0-8E2F-4B83-8B26-6366EC480DC0}" destId="{69BA4E21-8204-46E2-8EE8-D1F894F9DD99}" srcOrd="3" destOrd="0" presId="urn:microsoft.com/office/officeart/2018/2/layout/IconVerticalSolidList"/>
    <dgm:cxn modelId="{4DD7637B-EC8F-47A1-820E-28CCE27F0D4C}" type="presParOf" srcId="{CE744FB0-8E2F-4B83-8B26-6366EC480DC0}" destId="{EC70BAAE-42FA-4A6A-AA51-2A5A7F6DAB12}" srcOrd="4" destOrd="0" presId="urn:microsoft.com/office/officeart/2018/2/layout/IconVerticalSolidList"/>
    <dgm:cxn modelId="{C55680FA-5277-48F7-8296-BBB0757BC658}" type="presParOf" srcId="{EC70BAAE-42FA-4A6A-AA51-2A5A7F6DAB12}" destId="{365682CF-36DD-420D-97EA-B3EDF17D7584}" srcOrd="0" destOrd="0" presId="urn:microsoft.com/office/officeart/2018/2/layout/IconVerticalSolidList"/>
    <dgm:cxn modelId="{7B277A3B-F9CD-4D9F-A852-B492171C8AA4}" type="presParOf" srcId="{EC70BAAE-42FA-4A6A-AA51-2A5A7F6DAB12}" destId="{7A6BF7CF-7A75-4563-BF18-83695F810BF8}" srcOrd="1" destOrd="0" presId="urn:microsoft.com/office/officeart/2018/2/layout/IconVerticalSolidList"/>
    <dgm:cxn modelId="{96726528-00EF-4428-9A29-7647B0BEB134}" type="presParOf" srcId="{EC70BAAE-42FA-4A6A-AA51-2A5A7F6DAB12}" destId="{3364AD98-298E-4D96-A124-F68CB9487A78}" srcOrd="2" destOrd="0" presId="urn:microsoft.com/office/officeart/2018/2/layout/IconVerticalSolidList"/>
    <dgm:cxn modelId="{27F79963-880E-4B64-967F-3344BBF9955C}" type="presParOf" srcId="{EC70BAAE-42FA-4A6A-AA51-2A5A7F6DAB12}" destId="{99A39F25-267A-4A84-9A26-0C1376977CC2}" srcOrd="3" destOrd="0" presId="urn:microsoft.com/office/officeart/2018/2/layout/IconVerticalSolidList"/>
    <dgm:cxn modelId="{57C3826A-826C-41CB-93CE-7F32DBC0E3C2}" type="presParOf" srcId="{CE744FB0-8E2F-4B83-8B26-6366EC480DC0}" destId="{9EA93708-5290-4E8A-85BF-C98C2444A2E5}" srcOrd="5" destOrd="0" presId="urn:microsoft.com/office/officeart/2018/2/layout/IconVerticalSolidList"/>
    <dgm:cxn modelId="{B0719D84-4947-4955-AFED-C90C944A9F6C}" type="presParOf" srcId="{CE744FB0-8E2F-4B83-8B26-6366EC480DC0}" destId="{B5F63C8C-13BB-4EB6-8202-66F51AD1784F}" srcOrd="6" destOrd="0" presId="urn:microsoft.com/office/officeart/2018/2/layout/IconVerticalSolidList"/>
    <dgm:cxn modelId="{6BE37C51-1396-4C62-8271-E13AF0730DC0}" type="presParOf" srcId="{B5F63C8C-13BB-4EB6-8202-66F51AD1784F}" destId="{AC305283-7ED1-400B-8689-8B3D63F9E196}" srcOrd="0" destOrd="0" presId="urn:microsoft.com/office/officeart/2018/2/layout/IconVerticalSolidList"/>
    <dgm:cxn modelId="{E793E071-F026-48DF-BB05-C76D0A2627DC}" type="presParOf" srcId="{B5F63C8C-13BB-4EB6-8202-66F51AD1784F}" destId="{49659BB6-A245-4199-AEE9-4934A77EB15A}" srcOrd="1" destOrd="0" presId="urn:microsoft.com/office/officeart/2018/2/layout/IconVerticalSolidList"/>
    <dgm:cxn modelId="{ADFBB12E-9B0B-4992-817B-EDFE55AD4A8E}" type="presParOf" srcId="{B5F63C8C-13BB-4EB6-8202-66F51AD1784F}" destId="{8FB23E25-998C-42C8-8CC2-0CC71AEE3C8B}" srcOrd="2" destOrd="0" presId="urn:microsoft.com/office/officeart/2018/2/layout/IconVerticalSolidList"/>
    <dgm:cxn modelId="{5451EAA0-FAE8-430B-9F35-AB27552F63F5}" type="presParOf" srcId="{B5F63C8C-13BB-4EB6-8202-66F51AD1784F}" destId="{7431104D-9BD2-4C2C-981D-39CFCC7263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21A1B2-1545-4E9F-B21B-CEE5B83E2506}">
      <dsp:nvSpPr>
        <dsp:cNvPr id="0" name=""/>
        <dsp:cNvSpPr/>
      </dsp:nvSpPr>
      <dsp:spPr>
        <a:xfrm>
          <a:off x="0" y="1526"/>
          <a:ext cx="10665845" cy="77372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3D4F1-7F78-4816-81A2-CB2EA40E48D6}">
      <dsp:nvSpPr>
        <dsp:cNvPr id="0" name=""/>
        <dsp:cNvSpPr/>
      </dsp:nvSpPr>
      <dsp:spPr>
        <a:xfrm>
          <a:off x="234051" y="175614"/>
          <a:ext cx="425547" cy="4255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DA36A-4CE6-4706-97D8-3331E905418B}">
      <dsp:nvSpPr>
        <dsp:cNvPr id="0" name=""/>
        <dsp:cNvSpPr/>
      </dsp:nvSpPr>
      <dsp:spPr>
        <a:xfrm>
          <a:off x="893649" y="1526"/>
          <a:ext cx="9772195" cy="773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86" tIns="81886" rIns="81886" bIns="8188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Enhancing Efficiency through Salesforce Integrations</a:t>
          </a:r>
          <a:endParaRPr lang="en-US" sz="2200" kern="1200"/>
        </a:p>
      </dsp:txBody>
      <dsp:txXfrm>
        <a:off x="893649" y="1526"/>
        <a:ext cx="9772195" cy="773722"/>
      </dsp:txXfrm>
    </dsp:sp>
    <dsp:sp modelId="{CF900EAD-796E-46B3-9DAE-1B5BF4B72EB8}">
      <dsp:nvSpPr>
        <dsp:cNvPr id="0" name=""/>
        <dsp:cNvSpPr/>
      </dsp:nvSpPr>
      <dsp:spPr>
        <a:xfrm>
          <a:off x="0" y="968679"/>
          <a:ext cx="10665845" cy="77372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FBD9F1-49F2-497A-BCBC-8519CF534788}">
      <dsp:nvSpPr>
        <dsp:cNvPr id="0" name=""/>
        <dsp:cNvSpPr/>
      </dsp:nvSpPr>
      <dsp:spPr>
        <a:xfrm>
          <a:off x="234051" y="1142767"/>
          <a:ext cx="425547" cy="4255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475ED-AFE4-4379-B601-FAED8154507B}">
      <dsp:nvSpPr>
        <dsp:cNvPr id="0" name=""/>
        <dsp:cNvSpPr/>
      </dsp:nvSpPr>
      <dsp:spPr>
        <a:xfrm>
          <a:off x="893649" y="968679"/>
          <a:ext cx="9772195" cy="773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86" tIns="81886" rIns="81886" bIns="8188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Overview of Distributions Setup in Salesforce</a:t>
          </a:r>
        </a:p>
      </dsp:txBody>
      <dsp:txXfrm>
        <a:off x="893649" y="968679"/>
        <a:ext cx="9772195" cy="773722"/>
      </dsp:txXfrm>
    </dsp:sp>
    <dsp:sp modelId="{365682CF-36DD-420D-97EA-B3EDF17D7584}">
      <dsp:nvSpPr>
        <dsp:cNvPr id="0" name=""/>
        <dsp:cNvSpPr/>
      </dsp:nvSpPr>
      <dsp:spPr>
        <a:xfrm>
          <a:off x="0" y="1935832"/>
          <a:ext cx="10665845" cy="77372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6BF7CF-7A75-4563-BF18-83695F810BF8}">
      <dsp:nvSpPr>
        <dsp:cNvPr id="0" name=""/>
        <dsp:cNvSpPr/>
      </dsp:nvSpPr>
      <dsp:spPr>
        <a:xfrm>
          <a:off x="234051" y="2109920"/>
          <a:ext cx="425547" cy="4255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39F25-267A-4A84-9A26-0C1376977CC2}">
      <dsp:nvSpPr>
        <dsp:cNvPr id="0" name=""/>
        <dsp:cNvSpPr/>
      </dsp:nvSpPr>
      <dsp:spPr>
        <a:xfrm>
          <a:off x="893649" y="1935832"/>
          <a:ext cx="9772195" cy="773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86" tIns="81886" rIns="81886" bIns="8188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Progress Update on Portal Enrollment Project in Community Cloud</a:t>
          </a:r>
        </a:p>
      </dsp:txBody>
      <dsp:txXfrm>
        <a:off x="893649" y="1935832"/>
        <a:ext cx="9772195" cy="773722"/>
      </dsp:txXfrm>
    </dsp:sp>
    <dsp:sp modelId="{AC305283-7ED1-400B-8689-8B3D63F9E196}">
      <dsp:nvSpPr>
        <dsp:cNvPr id="0" name=""/>
        <dsp:cNvSpPr/>
      </dsp:nvSpPr>
      <dsp:spPr>
        <a:xfrm>
          <a:off x="0" y="2902985"/>
          <a:ext cx="10665845" cy="77372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659BB6-A245-4199-AEE9-4934A77EB15A}">
      <dsp:nvSpPr>
        <dsp:cNvPr id="0" name=""/>
        <dsp:cNvSpPr/>
      </dsp:nvSpPr>
      <dsp:spPr>
        <a:xfrm>
          <a:off x="234051" y="3077073"/>
          <a:ext cx="425547" cy="4255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1104D-9BD2-4C2C-981D-39CFCC726334}">
      <dsp:nvSpPr>
        <dsp:cNvPr id="0" name=""/>
        <dsp:cNvSpPr/>
      </dsp:nvSpPr>
      <dsp:spPr>
        <a:xfrm>
          <a:off x="893649" y="2902985"/>
          <a:ext cx="9772195" cy="773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86" tIns="81886" rIns="81886" bIns="8188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Integration of Pen serv Plan Service (PPS) Ticketing System in Salesforce</a:t>
          </a:r>
        </a:p>
      </dsp:txBody>
      <dsp:txXfrm>
        <a:off x="893649" y="2902985"/>
        <a:ext cx="9772195" cy="773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9/13/2024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9/13/2024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612" y="-130376"/>
            <a:ext cx="6407020" cy="3825298"/>
          </a:xfrm>
        </p:spPr>
        <p:txBody>
          <a:bodyPr anchor="b">
            <a:normAutofit/>
          </a:bodyPr>
          <a:lstStyle/>
          <a:p>
            <a:r>
              <a:rPr lang="en-US" dirty="0"/>
              <a:t>Salesforce updates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097199A-894E-4041-F7DC-DE742512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55" y="896112"/>
            <a:ext cx="10665845" cy="1325563"/>
          </a:xfrm>
        </p:spPr>
        <p:txBody>
          <a:bodyPr anchor="t">
            <a:normAutofit/>
          </a:bodyPr>
          <a:lstStyle/>
          <a:p>
            <a:r>
              <a:rPr lang="en-US" dirty="0"/>
              <a:t>Agenda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8" name="Subtitle 2">
            <a:extLst>
              <a:ext uri="{FF2B5EF4-FFF2-40B4-BE49-F238E27FC236}">
                <a16:creationId xmlns:a16="http://schemas.microsoft.com/office/drawing/2014/main" id="{6BF27674-0628-E5D4-0BDB-A977B12AF669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755667678"/>
              </p:ext>
            </p:extLst>
          </p:nvPr>
        </p:nvGraphicFramePr>
        <p:xfrm>
          <a:off x="762000" y="2417763"/>
          <a:ext cx="10665845" cy="3678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487B4A-203F-13F4-A7C4-1293E6CA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CA73A-0247-6B90-499B-3D873DBE95F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81000" y="406401"/>
            <a:ext cx="10367865" cy="5791200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COMPLETED TASKS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7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Cleanup: </a:t>
            </a: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Completed data clean-up activities in Production Phase 1.</a:t>
            </a:r>
            <a:endParaRPr lang="en-US" sz="7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7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PPS Ticketing System Deployment: </a:t>
            </a:r>
            <a:r>
              <a:rPr lang="en-US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Deployed the PPS ticketing system for the Pen Serv sales app to Production with new updates successfully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7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Record Access Issues</a:t>
            </a:r>
            <a:r>
              <a:rPr lang="en-US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Resolved issues related to record level access restrictions for Leads, Opportunities, and Company records as reported by internal Pen Serv Staff. Changing owner of all inactive user records in prod.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7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Record Management </a:t>
            </a:r>
            <a:r>
              <a:rPr lang="en-US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Changed ownership of all inactive user records in Production.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Deactivated the Denver user and reassigned all associated records to Jim.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7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Account Deletion: </a:t>
            </a:r>
            <a:r>
              <a:rPr lang="en-US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Deleted unused Sample person account records in Production.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7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SSN Encryption Handling: </a:t>
            </a:r>
            <a:r>
              <a:rPr lang="en-US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Implemented handling for SSN encryption and decryption.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7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7200" b="1" dirty="0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Action Items:</a:t>
            </a:r>
          </a:p>
          <a:p>
            <a:r>
              <a:rPr lang="en-US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Distributions Types – RMD, Termination, Transfer/exchange, Hardship and loans.</a:t>
            </a:r>
          </a:p>
          <a:p>
            <a:r>
              <a:rPr lang="en-US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Enrollment portal partially completed and working on integrating with Omni studio.</a:t>
            </a:r>
          </a:p>
          <a:p>
            <a:endParaRPr lang="en-US" sz="7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3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2668463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2" y="3299953"/>
            <a:ext cx="6338888" cy="2668463"/>
          </a:xfrm>
        </p:spPr>
        <p:txBody>
          <a:bodyPr bIns="0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Pavithra Veeramani​​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dirty="0"/>
              <a:t>pveeramani@penserv.com</a:t>
            </a:r>
            <a:endParaRPr lang="en-US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8C73AB6-06B1-2E87-7AE9-AA28D084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{6EA8DCFB-183B-476A-9CAF-9E4A3CE14F53}tf33968143_win32</Template>
  <TotalTime>154</TotalTime>
  <Words>208</Words>
  <Application>Microsoft Office PowerPoint</Application>
  <PresentationFormat>Widescreen</PresentationFormat>
  <Paragraphs>28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Calibri</vt:lpstr>
      <vt:lpstr>Wingdings</vt:lpstr>
      <vt:lpstr>Custom</vt:lpstr>
      <vt:lpstr>Salesforce updates</vt:lpstr>
      <vt:lpstr>Agenda</vt:lpstr>
      <vt:lpstr>PowerPoint Presentation</vt:lpstr>
      <vt:lpstr>THANK YOU</vt:lpstr>
    </vt:vector>
  </TitlesOfParts>
  <Company>PenServ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Pavithra Veeramani</dc:creator>
  <cp:lastModifiedBy>Pavithra Veeramani</cp:lastModifiedBy>
  <cp:revision>12</cp:revision>
  <dcterms:created xsi:type="dcterms:W3CDTF">2024-07-08T20:10:29Z</dcterms:created>
  <dcterms:modified xsi:type="dcterms:W3CDTF">2024-09-13T12:47:31Z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