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306" r:id="rId9"/>
    <p:sldId id="1284" r:id="rId10"/>
    <p:sldId id="1307" r:id="rId11"/>
    <p:sldId id="1285" r:id="rId12"/>
    <p:sldId id="1303" r:id="rId13"/>
    <p:sldId id="1286" r:id="rId14"/>
    <p:sldId id="1287" r:id="rId15"/>
    <p:sldId id="1308" r:id="rId16"/>
    <p:sldId id="1292"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smtClean="0">
                <a:solidFill>
                  <a:schemeClr val="tx1"/>
                </a:solidFill>
              </a:rPr>
              <a:t>: </a:t>
            </a:r>
            <a:r>
              <a:rPr lang="en-US" sz="1100" dirty="0" err="1" smtClean="0">
                <a:solidFill>
                  <a:schemeClr val="tx1"/>
                </a:solidFill>
              </a:rPr>
              <a:t>Pavithra.P</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au412321104038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Sri </a:t>
            </a:r>
            <a:r>
              <a:rPr lang="en-US" sz="1100" b="0" i="0" u="none" strike="noStrike" cap="none" dirty="0" err="1">
                <a:solidFill>
                  <a:schemeClr val="tx1"/>
                </a:solidFill>
                <a:latin typeface="Arial"/>
                <a:ea typeface="Arial"/>
                <a:cs typeface="Arial"/>
                <a:sym typeface="Arial"/>
              </a:rPr>
              <a:t>Ramanujar</a:t>
            </a:r>
            <a:r>
              <a:rPr lang="en-US" sz="1100" b="0" i="0" u="none" strike="noStrike" cap="none" dirty="0">
                <a:solidFill>
                  <a:schemeClr val="tx1"/>
                </a:solidFill>
                <a:latin typeface="Arial"/>
                <a:ea typeface="Arial"/>
                <a:cs typeface="Arial"/>
                <a:sym typeface="Arial"/>
              </a:rPr>
              <a:t>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7732A2F8-186F-4793-B60D-7CA42B256C8E}"/>
              </a:ext>
            </a:extLst>
          </p:cNvPr>
          <p:cNvSpPr txBox="1"/>
          <p:nvPr/>
        </p:nvSpPr>
        <p:spPr>
          <a:xfrm>
            <a:off x="302607" y="1230164"/>
            <a:ext cx="8538786" cy="3323987"/>
          </a:xfrm>
          <a:prstGeom prst="rect">
            <a:avLst/>
          </a:prstGeom>
          <a:noFill/>
        </p:spPr>
        <p:txBody>
          <a:bodyPr wrap="square" rtlCol="0">
            <a:spAutoFit/>
          </a:bodyPr>
          <a:lstStyle/>
          <a:p>
            <a:r>
              <a:rPr lang="en-US" sz="1000" b="1" dirty="0">
                <a:latin typeface="+mn-lt"/>
              </a:rPr>
              <a:t>Modeling:</a:t>
            </a:r>
            <a:endParaRPr lang="en-US" sz="1000" dirty="0">
              <a:latin typeface="+mn-lt"/>
            </a:endParaRPr>
          </a:p>
          <a:p>
            <a:pPr lvl="1"/>
            <a:r>
              <a:rPr lang="en-US" sz="1000" b="1" dirty="0">
                <a:latin typeface="+mn-lt"/>
              </a:rPr>
              <a:t>User Model:</a:t>
            </a:r>
            <a:r>
              <a:rPr lang="en-US" sz="1000" dirty="0">
                <a:latin typeface="+mn-lt"/>
              </a:rPr>
              <a:t> The User model provided by Django's built-in authentication system is utilized for user registration, login, and authentication.</a:t>
            </a:r>
          </a:p>
          <a:p>
            <a:pPr lvl="1"/>
            <a:r>
              <a:rPr lang="en-US" sz="1000" b="1" dirty="0">
                <a:latin typeface="+mn-lt"/>
              </a:rPr>
              <a:t>Music Model:</a:t>
            </a:r>
            <a:r>
              <a:rPr lang="en-US" sz="1000" dirty="0">
                <a:latin typeface="+mn-lt"/>
              </a:rPr>
              <a:t> This includes models for Artists, Albums, Songs, and Playlists. Each model represents the corresponding entity in the database, storing attributes such as artist name, album title, song duration, etc.</a:t>
            </a:r>
          </a:p>
          <a:p>
            <a:pPr lvl="1"/>
            <a:r>
              <a:rPr lang="en-US" sz="1000" b="1" dirty="0">
                <a:latin typeface="+mn-lt"/>
              </a:rPr>
              <a:t>Social Model:</a:t>
            </a:r>
            <a:r>
              <a:rPr lang="en-US" sz="1000" dirty="0">
                <a:latin typeface="+mn-lt"/>
              </a:rPr>
              <a:t> Models for Followers, Comments, Likes, and Shares enable social interactions among users, allowing them to follow each other, comment on tracks, like/dislike songs, and share music content.</a:t>
            </a:r>
          </a:p>
          <a:p>
            <a:r>
              <a:rPr lang="en-US" sz="1000" b="1" dirty="0">
                <a:latin typeface="+mn-lt"/>
              </a:rPr>
              <a:t>Database Schema:</a:t>
            </a:r>
            <a:endParaRPr lang="en-US" sz="1000" dirty="0">
              <a:latin typeface="+mn-lt"/>
            </a:endParaRPr>
          </a:p>
          <a:p>
            <a:pPr lvl="1"/>
            <a:r>
              <a:rPr lang="en-US" sz="1000" dirty="0">
                <a:latin typeface="+mn-lt"/>
              </a:rPr>
              <a:t>The database schema is generated based on the models defined in Django's models.py file.</a:t>
            </a:r>
          </a:p>
          <a:p>
            <a:pPr lvl="1"/>
            <a:r>
              <a:rPr lang="en-US" sz="1000" dirty="0">
                <a:latin typeface="+mn-lt"/>
              </a:rPr>
              <a:t>Django's migration system is used to manage database schema changes and updates.</a:t>
            </a:r>
          </a:p>
          <a:p>
            <a:r>
              <a:rPr lang="en-US" sz="1000" b="1" dirty="0">
                <a:latin typeface="+mn-lt"/>
              </a:rPr>
              <a:t>Views and Templates:</a:t>
            </a:r>
            <a:endParaRPr lang="en-US" sz="1000" dirty="0">
              <a:latin typeface="+mn-lt"/>
            </a:endParaRPr>
          </a:p>
          <a:p>
            <a:pPr lvl="1"/>
            <a:r>
              <a:rPr lang="en-US" sz="1000" dirty="0">
                <a:latin typeface="+mn-lt"/>
              </a:rPr>
              <a:t>Views are created to handle user requests and interactions, fetching data from the database and rendering HTML templates.</a:t>
            </a:r>
          </a:p>
          <a:p>
            <a:pPr lvl="1"/>
            <a:r>
              <a:rPr lang="en-US" sz="1000" dirty="0">
                <a:latin typeface="+mn-lt"/>
              </a:rPr>
              <a:t>Templates are written in HTML and utilize CSS for styling. They contain placeholders for dynamic data that is passed from the views.</a:t>
            </a:r>
          </a:p>
          <a:p>
            <a:r>
              <a:rPr lang="en-US" sz="1000" b="1" dirty="0">
                <a:latin typeface="+mn-lt"/>
              </a:rPr>
              <a:t>Frontend Design:</a:t>
            </a:r>
            <a:endParaRPr lang="en-US" sz="1000" dirty="0">
              <a:latin typeface="+mn-lt"/>
            </a:endParaRPr>
          </a:p>
          <a:p>
            <a:pPr lvl="1"/>
            <a:r>
              <a:rPr lang="en-US" sz="1000" dirty="0">
                <a:latin typeface="+mn-lt"/>
              </a:rPr>
              <a:t>HTML templates are designed to provide a user-friendly interface for browsing music content, managing playlists, and interacting with social features.</a:t>
            </a:r>
          </a:p>
          <a:p>
            <a:pPr lvl="1"/>
            <a:r>
              <a:rPr lang="en-US" sz="1000" dirty="0">
                <a:latin typeface="+mn-lt"/>
              </a:rPr>
              <a:t>CSS is used to style the templates, ensuring consistency in design and layout across different pages of the website.</a:t>
            </a:r>
          </a:p>
          <a:p>
            <a:pPr lvl="1"/>
            <a:r>
              <a:rPr lang="en-US" sz="1000" dirty="0">
                <a:latin typeface="+mn-lt"/>
              </a:rPr>
              <a:t>Responsive design principles are applied to ensure compatibility with various devices and screen sizes.</a:t>
            </a:r>
          </a:p>
          <a:p>
            <a:r>
              <a:rPr lang="en-US" sz="1000" b="1" dirty="0">
                <a:latin typeface="+mn-lt"/>
              </a:rPr>
              <a:t>Backend Functionality:</a:t>
            </a:r>
            <a:endParaRPr lang="en-US" sz="1000" dirty="0">
              <a:latin typeface="+mn-lt"/>
            </a:endParaRPr>
          </a:p>
          <a:p>
            <a:pPr lvl="1"/>
            <a:r>
              <a:rPr lang="en-US" sz="1000" dirty="0">
                <a:latin typeface="+mn-lt"/>
              </a:rPr>
              <a:t>Backend functionality is implemented using Django's views, which handle user requests, process form submissions, and interact with the database.</a:t>
            </a:r>
          </a:p>
          <a:p>
            <a:pPr lvl="1"/>
            <a:r>
              <a:rPr lang="en-US" sz="1000" dirty="0">
                <a:latin typeface="+mn-lt"/>
              </a:rPr>
              <a:t>Authentication and authorization mechanisms are implemented to ensure secure access to user data and functionalities.</a:t>
            </a:r>
          </a:p>
          <a:p>
            <a:pPr lvl="1"/>
            <a:r>
              <a:rPr lang="en-US" sz="1000" dirty="0">
                <a:latin typeface="+mn-lt"/>
              </a:rPr>
              <a:t>Business logic for features such as music discovery, recommendations, and social interactions is implemented in the backend.</a:t>
            </a:r>
          </a:p>
          <a:p>
            <a:endParaRPr lang="en-US" sz="1000" dirty="0">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A910F35-921A-43A1-A2FC-F8F881645803}"/>
              </a:ext>
            </a:extLst>
          </p:cNvPr>
          <p:cNvSpPr/>
          <p:nvPr/>
        </p:nvSpPr>
        <p:spPr>
          <a:xfrm>
            <a:off x="197353" y="717047"/>
            <a:ext cx="8558520" cy="1169551"/>
          </a:xfrm>
          <a:prstGeom prst="rect">
            <a:avLst/>
          </a:prstGeom>
        </p:spPr>
        <p:txBody>
          <a:bodyPr wrap="square">
            <a:spAutoFit/>
          </a:bodyPr>
          <a:lstStyle/>
          <a:p>
            <a:r>
              <a:rPr lang="en-US" sz="1000" b="1" dirty="0">
                <a:latin typeface="+mn-lt"/>
              </a:rPr>
              <a:t>Results:</a:t>
            </a:r>
            <a:endParaRPr lang="en-US" sz="1000" dirty="0">
              <a:latin typeface="+mn-lt"/>
            </a:endParaRPr>
          </a:p>
          <a:p>
            <a:pPr lvl="1"/>
            <a:r>
              <a:rPr lang="en-US" sz="1000" dirty="0">
                <a:latin typeface="+mn-lt"/>
              </a:rPr>
              <a:t>Users can register accounts, log in, and access personalized features such as music libraries and playlists.</a:t>
            </a:r>
          </a:p>
          <a:p>
            <a:pPr lvl="1"/>
            <a:r>
              <a:rPr lang="en-US" sz="1000" dirty="0">
                <a:latin typeface="+mn-lt"/>
              </a:rPr>
              <a:t>They can browse artists, albums, and songs, view detailed information, and listen to music previews.</a:t>
            </a:r>
          </a:p>
          <a:p>
            <a:pPr lvl="1"/>
            <a:r>
              <a:rPr lang="en-US" sz="1000" dirty="0">
                <a:latin typeface="+mn-lt"/>
              </a:rPr>
              <a:t>Social features allow users to follow each other, comment on tracks, like/dislike songs, and share music content.</a:t>
            </a:r>
          </a:p>
          <a:p>
            <a:pPr lvl="1"/>
            <a:r>
              <a:rPr lang="en-US" sz="1000" dirty="0">
                <a:latin typeface="+mn-lt"/>
              </a:rPr>
              <a:t>The website provides a seamless user experience with smooth navigation, responsive design, and intuitive controls.</a:t>
            </a:r>
          </a:p>
          <a:p>
            <a:pPr lvl="1"/>
            <a:r>
              <a:rPr lang="en-US" sz="1000" dirty="0">
                <a:latin typeface="+mn-lt"/>
              </a:rPr>
              <a:t>Performance optimizations ensure fast loading times and minimal latency, even with a growing database and user base.</a:t>
            </a:r>
          </a:p>
          <a:p>
            <a:pPr lvl="1"/>
            <a:r>
              <a:rPr lang="en-US" sz="1000" dirty="0">
                <a:latin typeface="+mn-lt"/>
              </a:rPr>
              <a:t>Security measures protect user data and prevent unauthorized access, ensuring a safe and secure environment for users.</a:t>
            </a:r>
          </a:p>
        </p:txBody>
      </p:sp>
    </p:spTree>
    <p:extLst>
      <p:ext uri="{BB962C8B-B14F-4D97-AF65-F5344CB8AC3E}">
        <p14:creationId xmlns:p14="http://schemas.microsoft.com/office/powerpoint/2010/main" val="12305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425" y="1489753"/>
            <a:ext cx="2511175" cy="2044557"/>
          </a:xfrm>
          <a:prstGeom prst="rect">
            <a:avLst/>
          </a:prstGeom>
        </p:spPr>
      </p:pic>
    </p:spTree>
    <p:extLst>
      <p:ext uri="{BB962C8B-B14F-4D97-AF65-F5344CB8AC3E}">
        <p14:creationId xmlns:p14="http://schemas.microsoft.com/office/powerpoint/2010/main" val="69087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3" name="AutoShape 2" descr="blob:https://web.whatsapp.com/82717d30-75e4-4024-9fb5-93f03687c52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88" y="951324"/>
            <a:ext cx="9667757" cy="3743517"/>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xmlns="" id="{B15E75D5-F7B0-4B7C-96E1-8D71EE61CEDC}"/>
              </a:ext>
            </a:extLst>
          </p:cNvPr>
          <p:cNvPicPr>
            <a:picLocks noChangeAspect="1"/>
          </p:cNvPicPr>
          <p:nvPr/>
        </p:nvPicPr>
        <p:blipFill>
          <a:blip r:embed="rId2"/>
          <a:stretch>
            <a:fillRect/>
          </a:stretch>
        </p:blipFill>
        <p:spPr>
          <a:xfrm>
            <a:off x="891150" y="1106216"/>
            <a:ext cx="7361249" cy="3676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6" name="Picture 5">
            <a:extLst>
              <a:ext uri="{FF2B5EF4-FFF2-40B4-BE49-F238E27FC236}">
                <a16:creationId xmlns:a16="http://schemas.microsoft.com/office/drawing/2014/main" xmlns="" id="{27E7D1E5-3960-4CF0-8C96-FF28559EDCD1}"/>
              </a:ext>
            </a:extLst>
          </p:cNvPr>
          <p:cNvPicPr>
            <a:picLocks noChangeAspect="1"/>
          </p:cNvPicPr>
          <p:nvPr/>
        </p:nvPicPr>
        <p:blipFill>
          <a:blip r:embed="rId2"/>
          <a:stretch>
            <a:fillRect/>
          </a:stretch>
        </p:blipFill>
        <p:spPr>
          <a:xfrm>
            <a:off x="845101" y="1182778"/>
            <a:ext cx="7453347" cy="37460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xmlns="" id="{DBAF7B70-EBF3-4CF7-AAEF-2888E4BC6732}"/>
              </a:ext>
            </a:extLst>
          </p:cNvPr>
          <p:cNvSpPr txBox="1"/>
          <p:nvPr/>
        </p:nvSpPr>
        <p:spPr>
          <a:xfrm>
            <a:off x="552587" y="1361732"/>
            <a:ext cx="7913836" cy="3016210"/>
          </a:xfrm>
          <a:prstGeom prst="rect">
            <a:avLst/>
          </a:prstGeom>
          <a:noFill/>
        </p:spPr>
        <p:txBody>
          <a:bodyPr wrap="square" rtlCol="0">
            <a:spAutoFit/>
          </a:bodyPr>
          <a:lstStyle/>
          <a:p>
            <a:r>
              <a:rPr lang="en-US" sz="1000" dirty="0">
                <a:latin typeface="+mn-lt"/>
              </a:rPr>
              <a:t>1. </a:t>
            </a:r>
            <a:r>
              <a:rPr lang="en-US" sz="1000" b="1" dirty="0">
                <a:latin typeface="+mn-lt"/>
              </a:rPr>
              <a:t>Advanced Recommendation System:</a:t>
            </a:r>
            <a:endParaRPr lang="en-US" sz="1000" dirty="0">
              <a:latin typeface="+mn-lt"/>
            </a:endParaRPr>
          </a:p>
          <a:p>
            <a:pPr lvl="1"/>
            <a:r>
              <a:rPr lang="en-US" sz="1000" dirty="0">
                <a:latin typeface="+mn-lt"/>
              </a:rPr>
              <a:t>Implement machine learning algorithms to enhance the recommendation system, providing more personalized music suggestions based on user preferences, listening history, and behavior patterns.</a:t>
            </a:r>
          </a:p>
          <a:p>
            <a:endParaRPr lang="en-US" sz="1000" dirty="0">
              <a:latin typeface="+mn-lt"/>
            </a:endParaRPr>
          </a:p>
          <a:p>
            <a:r>
              <a:rPr lang="en-US" sz="1000" dirty="0">
                <a:latin typeface="+mn-lt"/>
              </a:rPr>
              <a:t>2. </a:t>
            </a:r>
            <a:r>
              <a:rPr lang="en-US" sz="1000" b="1" dirty="0">
                <a:latin typeface="+mn-lt"/>
              </a:rPr>
              <a:t>Mobile App Integration:</a:t>
            </a:r>
            <a:endParaRPr lang="en-US" sz="1000" dirty="0">
              <a:latin typeface="+mn-lt"/>
            </a:endParaRPr>
          </a:p>
          <a:p>
            <a:pPr lvl="1"/>
            <a:r>
              <a:rPr lang="en-US" sz="1000" dirty="0">
                <a:latin typeface="+mn-lt"/>
              </a:rPr>
              <a:t>Develop mobile applications for iOS and Android platforms, providing users with native mobile experiences and offline access to their music libraries.</a:t>
            </a:r>
          </a:p>
          <a:p>
            <a:endParaRPr lang="en-US" sz="1000" dirty="0">
              <a:latin typeface="+mn-lt"/>
            </a:endParaRPr>
          </a:p>
          <a:p>
            <a:r>
              <a:rPr lang="en-US" sz="1000" dirty="0">
                <a:latin typeface="+mn-lt"/>
              </a:rPr>
              <a:t>3. </a:t>
            </a:r>
            <a:r>
              <a:rPr lang="en-US" sz="1000" b="1" dirty="0">
                <a:latin typeface="+mn-lt"/>
              </a:rPr>
              <a:t>Improved UI/UX Design:</a:t>
            </a:r>
            <a:endParaRPr lang="en-US" sz="1000" dirty="0">
              <a:latin typeface="+mn-lt"/>
            </a:endParaRPr>
          </a:p>
          <a:p>
            <a:pPr lvl="1"/>
            <a:r>
              <a:rPr lang="en-US" sz="1000" dirty="0">
                <a:latin typeface="+mn-lt"/>
              </a:rPr>
              <a:t>Conduct user research and usability testing to gather feedback and identify areas for improvement in the user interface and user experience.</a:t>
            </a:r>
          </a:p>
          <a:p>
            <a:pPr lvl="1"/>
            <a:r>
              <a:rPr lang="en-US" sz="1000" dirty="0">
                <a:latin typeface="+mn-lt"/>
              </a:rPr>
              <a:t>Implement UI enhancements, such as smoother transitions, interactive animations, and intuitive gestures, to enhance usability and engagement.</a:t>
            </a:r>
          </a:p>
          <a:p>
            <a:pPr lvl="1"/>
            <a:endParaRPr lang="en-US" sz="1000" dirty="0">
              <a:latin typeface="+mn-lt"/>
            </a:endParaRPr>
          </a:p>
          <a:p>
            <a:r>
              <a:rPr lang="en-US" sz="1000" dirty="0">
                <a:latin typeface="+mn-lt"/>
              </a:rPr>
              <a:t>4. </a:t>
            </a:r>
            <a:r>
              <a:rPr lang="en-US" sz="1000" b="1" dirty="0">
                <a:latin typeface="+mn-lt"/>
              </a:rPr>
              <a:t>Live Streaming and Events:</a:t>
            </a:r>
            <a:endParaRPr lang="en-US" sz="1000" dirty="0">
              <a:latin typeface="+mn-lt"/>
            </a:endParaRPr>
          </a:p>
          <a:p>
            <a:pPr lvl="1"/>
            <a:r>
              <a:rPr lang="en-US" sz="1000" dirty="0">
                <a:latin typeface="+mn-lt"/>
              </a:rPr>
              <a:t>Introduce live streaming capabilities to broadcast concerts, music festivals, and other events directly on the website, allowing users to experience live performances from their favorite artists.</a:t>
            </a:r>
          </a:p>
          <a:p>
            <a:pPr lvl="1"/>
            <a:endParaRPr lang="en-US" sz="1000" dirty="0">
              <a:latin typeface="+mn-lt"/>
            </a:endParaRPr>
          </a:p>
          <a:p>
            <a:endParaRPr lang="en-US" sz="1000" dirty="0">
              <a:latin typeface="+mn-lt"/>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92BCBD6A-F609-4F6C-84CB-39AA0581142C}"/>
              </a:ext>
            </a:extLst>
          </p:cNvPr>
          <p:cNvSpPr txBox="1"/>
          <p:nvPr/>
        </p:nvSpPr>
        <p:spPr>
          <a:xfrm>
            <a:off x="381548" y="1289370"/>
            <a:ext cx="8380904" cy="3016210"/>
          </a:xfrm>
          <a:prstGeom prst="rect">
            <a:avLst/>
          </a:prstGeom>
          <a:noFill/>
        </p:spPr>
        <p:txBody>
          <a:bodyPr wrap="square" rtlCol="0">
            <a:spAutoFit/>
          </a:bodyPr>
          <a:lstStyle/>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In conclusion, the music website created using HTML, CSS, and Django provides a comprehensive platform for users to discover, listen to, and interact with music content. Through the combination of frontend design, backend development, and database management, the website offers a seamless user experience with a range of features and functionalities.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The integration of Django's authentication system ensures secure user registration, login, and authentication, while the database models facilitate efficient storage and retrieval of music-related data. The frontend design, crafted with HTML and CSS, offers an intuitive interface that is responsive and accessible across various devices and screen sizes.</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Key features such as music library management, music discovery, streaming and playback, and social interactions enrich the user experience, allowing users to explore a diverse catalog of music, create personalized playlists, and engage with other members of the community.</a:t>
            </a: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Looking ahead, future enhancements such as advanced recommendation systems, enhanced social features, mobile app integration, and live streaming capabilities can further elevate the website's functionality and user engagement. Continual improvements in UI/UX design, accessibility, and multilingual support will ensure that the website remains relevant and accessible to a diverse audience.</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000" dirty="0">
                <a:solidFill>
                  <a:schemeClr val="tx1"/>
                </a:solidFill>
                <a:latin typeface="Arial" panose="020B0604020202020204" pitchFamily="34" charset="0"/>
              </a:rPr>
              <a:t>Overall, the music website serves as a valuable platform for music enthusiasts to connect, discover new artists, and enjoy their favorite tracks, while maintaining high standards of security, performance, and usability. With ongoing development and innovation, the website has the potential to evolve and thrive in the ever-changing landscape of digital music consumption.</a:t>
            </a:r>
          </a:p>
          <a:p>
            <a:pPr lvl="0" eaLnBrk="0" fontAlgn="base" hangingPunct="0">
              <a:spcBef>
                <a:spcPct val="0"/>
              </a:spcBef>
              <a:spcAft>
                <a:spcPct val="0"/>
              </a:spcAft>
              <a:buClrTx/>
            </a:pPr>
            <a:endParaRPr lang="en-US" altLang="en-US" sz="1000" dirty="0">
              <a:solidFill>
                <a:schemeClr val="tx1"/>
              </a:solidFill>
              <a:latin typeface="Arial" panose="020B0604020202020204" pitchFamily="34" charset="0"/>
            </a:endParaRPr>
          </a:p>
          <a:p>
            <a:endParaRPr lang="en-US" sz="1000" dirty="0"/>
          </a:p>
        </p:txBody>
      </p:sp>
      <p:sp>
        <p:nvSpPr>
          <p:cNvPr id="13" name="Rectangle 8">
            <a:extLst>
              <a:ext uri="{FF2B5EF4-FFF2-40B4-BE49-F238E27FC236}">
                <a16:creationId xmlns:a16="http://schemas.microsoft.com/office/drawing/2014/main" xmlns="" id="{51018108-8F98-4F82-84EC-1B5CBBBD175D}"/>
              </a:ext>
            </a:extLst>
          </p:cNvPr>
          <p:cNvSpPr>
            <a:spLocks noChangeArrowheads="1"/>
          </p:cNvSpPr>
          <p:nvPr/>
        </p:nvSpPr>
        <p:spPr bwMode="auto">
          <a:xfrm>
            <a:off x="0" y="0"/>
            <a:ext cx="3295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a:extLst>
              <a:ext uri="{FF2B5EF4-FFF2-40B4-BE49-F238E27FC236}">
                <a16:creationId xmlns:a16="http://schemas.microsoft.com/office/drawing/2014/main" xmlns="" id="{2D52DD31-9247-4564-998D-EFE4DC45A4EC}"/>
              </a:ext>
            </a:extLst>
          </p:cNvPr>
          <p:cNvSpPr txBox="1"/>
          <p:nvPr/>
        </p:nvSpPr>
        <p:spPr>
          <a:xfrm>
            <a:off x="467068" y="1309105"/>
            <a:ext cx="8223021" cy="1477328"/>
          </a:xfrm>
          <a:prstGeom prst="rect">
            <a:avLst/>
          </a:prstGeom>
          <a:noFill/>
        </p:spPr>
        <p:txBody>
          <a:bodyPr wrap="square" rtlCol="0">
            <a:spAutoFit/>
          </a:bodyPr>
          <a:lstStyle/>
          <a:p>
            <a:r>
              <a:rPr lang="en-US" sz="1000" dirty="0">
                <a:latin typeface="+mn-lt"/>
              </a:rPr>
              <a:t>Now a days peoples more like to listen songs while working, walking or in their free time for relaxing or for taking break from this world. In old days people have to download first songs and they can listen on the device but now a days there is lots of application where you can listen a songs without downloading and also they provide search engine so people can easily find out songs but for this all services they are taking some charges. But in this application people can registration without paying any cost and there is different types of features are available in this application like people can create their own album, own playlist, etc. also in this app people can download songs  so while offline they can listen songs without any interrupt.  The system is build fully in Django Framework in back-end and HTML, CSS in front-end. It has similar features as popular music streaming service “Spotify” where music creators share their music through this app and other users can listen to their music or whole album. This app also provides features of downloading the music so the users can stream music even when they are offline. It is free to register for any user and they all can share their music to the world.</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66270E4F-DF45-4623-8522-E0A3F2BB64D0}"/>
              </a:ext>
            </a:extLst>
          </p:cNvPr>
          <p:cNvSpPr txBox="1"/>
          <p:nvPr/>
        </p:nvSpPr>
        <p:spPr>
          <a:xfrm>
            <a:off x="348656" y="1243322"/>
            <a:ext cx="8505894" cy="3247043"/>
          </a:xfrm>
          <a:prstGeom prst="rect">
            <a:avLst/>
          </a:prstGeom>
          <a:noFill/>
        </p:spPr>
        <p:txBody>
          <a:bodyPr wrap="square" rtlCol="0">
            <a:spAutoFit/>
          </a:bodyPr>
          <a:lstStyle/>
          <a:p>
            <a:r>
              <a:rPr lang="en-US" sz="1000" dirty="0">
                <a:latin typeface="+mn-lt"/>
              </a:rPr>
              <a:t>Design and develop a music web application using Python that provides users with an intuitive and interactive platform to discover, listen to, and manage their favorite music tracks. The application should offer a seamless user experience with features including but not limited to:</a:t>
            </a:r>
          </a:p>
          <a:p>
            <a:r>
              <a:rPr lang="en-US" sz="1000" dirty="0">
                <a:latin typeface="+mn-lt"/>
              </a:rPr>
              <a:t>1. User Registration and Authentication:</a:t>
            </a:r>
          </a:p>
          <a:p>
            <a:pPr lvl="1"/>
            <a:r>
              <a:rPr lang="en-US" sz="1000" dirty="0">
                <a:latin typeface="+mn-lt"/>
              </a:rPr>
              <a:t>Allow users to register accounts securely.</a:t>
            </a:r>
          </a:p>
          <a:p>
            <a:pPr lvl="1"/>
            <a:r>
              <a:rPr lang="en-US" sz="1000" dirty="0">
                <a:latin typeface="+mn-lt"/>
              </a:rPr>
              <a:t>Implement authentication mechanisms to ensure user data privacy and security.</a:t>
            </a:r>
          </a:p>
          <a:p>
            <a:r>
              <a:rPr lang="en-US" sz="1000" dirty="0">
                <a:latin typeface="+mn-lt"/>
              </a:rPr>
              <a:t>2. Music Library Management:</a:t>
            </a:r>
          </a:p>
          <a:p>
            <a:pPr lvl="1"/>
            <a:r>
              <a:rPr lang="en-US" sz="1000" dirty="0">
                <a:latin typeface="+mn-lt"/>
              </a:rPr>
              <a:t>Enable users to upload, organize, and manage their music library.</a:t>
            </a:r>
          </a:p>
          <a:p>
            <a:pPr lvl="1"/>
            <a:r>
              <a:rPr lang="en-US" sz="1000" dirty="0">
                <a:latin typeface="+mn-lt"/>
              </a:rPr>
              <a:t>Support various audio file formats for upload and playback.</a:t>
            </a:r>
          </a:p>
          <a:p>
            <a:r>
              <a:rPr lang="en-US" sz="1000" dirty="0">
                <a:latin typeface="+mn-lt"/>
              </a:rPr>
              <a:t>3. Music Discovery:</a:t>
            </a:r>
          </a:p>
          <a:p>
            <a:pPr lvl="1"/>
            <a:r>
              <a:rPr lang="en-US" sz="1000" dirty="0">
                <a:latin typeface="+mn-lt"/>
              </a:rPr>
              <a:t>Implement recommendation algorithms to suggest music based on user preferences, browsing history, and listening habits.</a:t>
            </a:r>
          </a:p>
          <a:p>
            <a:pPr lvl="1"/>
            <a:r>
              <a:rPr lang="en-US" sz="1000" dirty="0">
                <a:latin typeface="+mn-lt"/>
              </a:rPr>
              <a:t>Provide browsing capabilities such as genre-based exploration, artist profiles, and trending tracks.</a:t>
            </a:r>
          </a:p>
          <a:p>
            <a:r>
              <a:rPr lang="en-US" sz="1000" dirty="0">
                <a:latin typeface="+mn-lt"/>
              </a:rPr>
              <a:t>4. Streaming and Playback:</a:t>
            </a:r>
          </a:p>
          <a:p>
            <a:pPr lvl="1"/>
            <a:r>
              <a:rPr lang="en-US" sz="1000" dirty="0">
                <a:latin typeface="+mn-lt"/>
              </a:rPr>
              <a:t>Enable smooth streaming and playback of music tracks with minimal buffering.</a:t>
            </a:r>
          </a:p>
          <a:p>
            <a:pPr lvl="1"/>
            <a:r>
              <a:rPr lang="en-US" sz="1000" dirty="0">
                <a:latin typeface="+mn-lt"/>
              </a:rPr>
              <a:t>Implement controls for play, pause, skip, and volume adjustment.</a:t>
            </a:r>
          </a:p>
          <a:p>
            <a:pPr lvl="1"/>
            <a:r>
              <a:rPr lang="en-US" sz="1000" dirty="0">
                <a:latin typeface="+mn-lt"/>
              </a:rPr>
              <a:t>Support features like repeat, shuffle, and creating playlists.</a:t>
            </a:r>
          </a:p>
          <a:p>
            <a:r>
              <a:rPr lang="en-US" sz="1000" dirty="0">
                <a:latin typeface="+mn-lt"/>
              </a:rPr>
              <a:t>5. Search Functionality:</a:t>
            </a:r>
          </a:p>
          <a:p>
            <a:pPr lvl="1"/>
            <a:r>
              <a:rPr lang="en-US" sz="1000" dirty="0">
                <a:latin typeface="+mn-lt"/>
              </a:rPr>
              <a:t>Implement a robust search feature allowing users to find specific songs, albums, artists, or genres quickly.</a:t>
            </a:r>
          </a:p>
          <a:p>
            <a:r>
              <a:rPr lang="en-US" sz="1000" dirty="0">
                <a:latin typeface="+mn-lt"/>
              </a:rPr>
              <a:t>6. Social Features:</a:t>
            </a:r>
          </a:p>
          <a:p>
            <a:pPr lvl="1"/>
            <a:r>
              <a:rPr lang="en-US" sz="1000" dirty="0">
                <a:latin typeface="+mn-lt"/>
              </a:rPr>
              <a:t>Enable users to share their favorite tracks, playlists, and recommendations with friends.</a:t>
            </a:r>
          </a:p>
          <a:p>
            <a:pPr lvl="1"/>
            <a:r>
              <a:rPr lang="en-US" sz="1000" dirty="0">
                <a:latin typeface="+mn-lt"/>
              </a:rPr>
              <a:t>Implement social features like following other users, commenting on tracks, and liking/disliking songs.</a:t>
            </a:r>
          </a:p>
          <a:p>
            <a:endParaRPr lang="en-US" sz="5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AFAEA7D-81FC-481A-8A20-969A5BC09529}"/>
              </a:ext>
            </a:extLst>
          </p:cNvPr>
          <p:cNvSpPr txBox="1"/>
          <p:nvPr/>
        </p:nvSpPr>
        <p:spPr>
          <a:xfrm>
            <a:off x="243401" y="809145"/>
            <a:ext cx="8696668" cy="2554545"/>
          </a:xfrm>
          <a:prstGeom prst="rect">
            <a:avLst/>
          </a:prstGeom>
          <a:noFill/>
        </p:spPr>
        <p:txBody>
          <a:bodyPr wrap="square" rtlCol="0">
            <a:spAutoFit/>
          </a:bodyPr>
          <a:lstStyle/>
          <a:p>
            <a:r>
              <a:rPr lang="en-US" sz="1000" dirty="0">
                <a:latin typeface="+mn-lt"/>
              </a:rPr>
              <a:t>8. User Interface and Design:</a:t>
            </a:r>
          </a:p>
          <a:p>
            <a:pPr lvl="1"/>
            <a:r>
              <a:rPr lang="en-US" sz="1000" dirty="0">
                <a:latin typeface="+mn-lt"/>
              </a:rPr>
              <a:t>Create an intuitive and visually appealing user interface (UI) with responsive design to ensure compatibility across devices.</a:t>
            </a:r>
          </a:p>
          <a:p>
            <a:pPr lvl="1"/>
            <a:r>
              <a:rPr lang="en-US" sz="1000" dirty="0">
                <a:latin typeface="+mn-lt"/>
              </a:rPr>
              <a:t>Ensure accessibility and usability for users with diverse needs.</a:t>
            </a:r>
          </a:p>
          <a:p>
            <a:r>
              <a:rPr lang="en-US" sz="1000" dirty="0">
                <a:latin typeface="+mn-lt"/>
              </a:rPr>
              <a:t>9. Performance and Scalability:</a:t>
            </a:r>
          </a:p>
          <a:p>
            <a:pPr lvl="1"/>
            <a:r>
              <a:rPr lang="en-US" sz="1000" dirty="0">
                <a:latin typeface="+mn-lt"/>
              </a:rPr>
              <a:t>Optimize application performance to minimize latency and ensure smooth user interactions.</a:t>
            </a:r>
          </a:p>
          <a:p>
            <a:pPr lvl="1"/>
            <a:r>
              <a:rPr lang="en-US" sz="1000" dirty="0">
                <a:latin typeface="+mn-lt"/>
              </a:rPr>
              <a:t>Design the application architecture to scale efficiently as the user base and content library grow.</a:t>
            </a:r>
          </a:p>
          <a:p>
            <a:r>
              <a:rPr lang="en-US" sz="1000" dirty="0">
                <a:latin typeface="+mn-lt"/>
              </a:rPr>
              <a:t>10. Security:</a:t>
            </a:r>
          </a:p>
          <a:p>
            <a:pPr lvl="1"/>
            <a:r>
              <a:rPr lang="en-US" sz="1000" dirty="0">
                <a:latin typeface="+mn-lt"/>
              </a:rPr>
              <a:t>Implement measures to protect user data, prevent unauthorized access, and secure communication between the client and server.</a:t>
            </a:r>
          </a:p>
          <a:p>
            <a:pPr lvl="1"/>
            <a:r>
              <a:rPr lang="en-US" sz="1000" dirty="0">
                <a:latin typeface="+mn-lt"/>
              </a:rPr>
              <a:t>Apply best practices for data encryption, secure authentication, and protection against common security threats like XSS and CSRF attacks.</a:t>
            </a:r>
          </a:p>
          <a:p>
            <a:r>
              <a:rPr lang="en-US" sz="1000" dirty="0">
                <a:latin typeface="+mn-lt"/>
              </a:rPr>
              <a:t>11. Testing and Quality Assurance:</a:t>
            </a:r>
          </a:p>
          <a:p>
            <a:pPr lvl="1"/>
            <a:r>
              <a:rPr lang="en-US" sz="1000" dirty="0">
                <a:latin typeface="+mn-lt"/>
              </a:rPr>
              <a:t>Conduct thorough testing to ensure the functionality, performance, and security of the application.</a:t>
            </a:r>
          </a:p>
          <a:p>
            <a:pPr lvl="1"/>
            <a:r>
              <a:rPr lang="en-US" sz="1000" dirty="0">
                <a:latin typeface="+mn-lt"/>
              </a:rPr>
              <a:t>Implement automated testing procedures and perform manual testing to identify and resolve any issues.</a:t>
            </a:r>
          </a:p>
          <a:p>
            <a:r>
              <a:rPr lang="en-US" sz="1000" dirty="0">
                <a:latin typeface="+mn-lt"/>
              </a:rPr>
              <a:t>Deployment and Maintenance:</a:t>
            </a:r>
          </a:p>
          <a:p>
            <a:pPr lvl="1"/>
            <a:r>
              <a:rPr lang="en-US" sz="1000" dirty="0">
                <a:latin typeface="+mn-lt"/>
              </a:rPr>
              <a:t>Deploy the application on a reliable hosting platform, ensuring high availability and scalability.</a:t>
            </a:r>
          </a:p>
          <a:p>
            <a:pPr lvl="1"/>
            <a:r>
              <a:rPr lang="en-US" sz="1000" dirty="0">
                <a:latin typeface="+mn-lt"/>
              </a:rPr>
              <a:t>Provide ongoing maintenance and support to address bugs, add new features, and incorporate user feedback.</a:t>
            </a:r>
          </a:p>
          <a:p>
            <a:endParaRPr lang="en-US" sz="1000" dirty="0">
              <a:latin typeface="+mn-lt"/>
            </a:endParaRPr>
          </a:p>
        </p:txBody>
      </p:sp>
    </p:spTree>
    <p:extLst>
      <p:ext uri="{BB962C8B-B14F-4D97-AF65-F5344CB8AC3E}">
        <p14:creationId xmlns:p14="http://schemas.microsoft.com/office/powerpoint/2010/main" val="344294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91EE696-2605-4F26-A8DA-099DF68BA224}"/>
              </a:ext>
            </a:extLst>
          </p:cNvPr>
          <p:cNvSpPr txBox="1"/>
          <p:nvPr/>
        </p:nvSpPr>
        <p:spPr>
          <a:xfrm>
            <a:off x="355235" y="1276213"/>
            <a:ext cx="8499315" cy="2862322"/>
          </a:xfrm>
          <a:prstGeom prst="rect">
            <a:avLst/>
          </a:prstGeom>
          <a:noFill/>
        </p:spPr>
        <p:txBody>
          <a:bodyPr wrap="square" rtlCol="0">
            <a:spAutoFit/>
          </a:bodyPr>
          <a:lstStyle/>
          <a:p>
            <a:r>
              <a:rPr lang="en-US" sz="1000" b="1" dirty="0">
                <a:latin typeface="+mn-lt"/>
              </a:rPr>
              <a:t>Frontend Design (HTML &amp; CSS):</a:t>
            </a:r>
            <a:endParaRPr lang="en-US" sz="1000" dirty="0">
              <a:latin typeface="+mn-lt"/>
            </a:endParaRPr>
          </a:p>
          <a:p>
            <a:pPr lvl="1"/>
            <a:r>
              <a:rPr lang="en-US" sz="1000" dirty="0">
                <a:latin typeface="+mn-lt"/>
              </a:rPr>
              <a:t>The frontend of the music website is designed using HTML for structuring the content and CSS for styling and layout.</a:t>
            </a:r>
          </a:p>
          <a:p>
            <a:pPr lvl="1"/>
            <a:r>
              <a:rPr lang="en-US" sz="1000" dirty="0">
                <a:latin typeface="+mn-lt"/>
              </a:rPr>
              <a:t>HTML templates are utilized to create different pages such as the homepage, artist profiles, album pages, and user dashboard.</a:t>
            </a:r>
          </a:p>
          <a:p>
            <a:pPr lvl="1"/>
            <a:r>
              <a:rPr lang="en-US" sz="1000" dirty="0">
                <a:latin typeface="+mn-lt"/>
              </a:rPr>
              <a:t>CSS is used to style various elements including fonts, colors, layout, and responsiveness for different screen sizes.</a:t>
            </a:r>
          </a:p>
          <a:p>
            <a:pPr lvl="1"/>
            <a:r>
              <a:rPr lang="en-US" sz="1000" dirty="0">
                <a:latin typeface="+mn-lt"/>
              </a:rPr>
              <a:t>Components like navigation bars, search bars, and player controls are designed and styled using HTML and CSS.</a:t>
            </a:r>
          </a:p>
          <a:p>
            <a:r>
              <a:rPr lang="en-US" sz="1000" b="1" dirty="0">
                <a:latin typeface="+mn-lt"/>
              </a:rPr>
              <a:t>Backend Development (Django):</a:t>
            </a:r>
            <a:endParaRPr lang="en-US" sz="1000" dirty="0">
              <a:latin typeface="+mn-lt"/>
            </a:endParaRPr>
          </a:p>
          <a:p>
            <a:pPr lvl="1"/>
            <a:r>
              <a:rPr lang="en-US" sz="1000" dirty="0">
                <a:latin typeface="+mn-lt"/>
              </a:rPr>
              <a:t>Django, a Python web framework, is used for the backend development of the music website.</a:t>
            </a:r>
          </a:p>
          <a:p>
            <a:pPr lvl="1"/>
            <a:r>
              <a:rPr lang="en-US" sz="1000" dirty="0">
                <a:latin typeface="+mn-lt"/>
              </a:rPr>
              <a:t>Django provides features such as URL routing, view functions, models, and templates rendering, facilitating rapid development and clean code organization.</a:t>
            </a:r>
          </a:p>
          <a:p>
            <a:pPr lvl="1"/>
            <a:r>
              <a:rPr lang="en-US" sz="1000" dirty="0">
                <a:latin typeface="+mn-lt"/>
              </a:rPr>
              <a:t>Models are created to represent database tables for entities such as users, artists, albums, songs, playlists, and user interactions.</a:t>
            </a:r>
          </a:p>
          <a:p>
            <a:pPr lvl="1"/>
            <a:r>
              <a:rPr lang="en-US" sz="1000" dirty="0">
                <a:latin typeface="+mn-lt"/>
              </a:rPr>
              <a:t>Views are implemented to handle user requests, interact with the database, and render HTML templates.</a:t>
            </a:r>
          </a:p>
          <a:p>
            <a:pPr lvl="1"/>
            <a:r>
              <a:rPr lang="en-US" sz="1000" dirty="0">
                <a:latin typeface="+mn-lt"/>
              </a:rPr>
              <a:t>Django's built-in authentication system is utilized for user registration, login, and authentication functionalities.</a:t>
            </a:r>
          </a:p>
          <a:p>
            <a:r>
              <a:rPr lang="en-US" sz="1000" b="1" dirty="0">
                <a:latin typeface="+mn-lt"/>
              </a:rPr>
              <a:t>Database Management:</a:t>
            </a:r>
            <a:endParaRPr lang="en-US" sz="1000" dirty="0">
              <a:latin typeface="+mn-lt"/>
            </a:endParaRPr>
          </a:p>
          <a:p>
            <a:pPr lvl="1"/>
            <a:r>
              <a:rPr lang="en-US" sz="1000" dirty="0">
                <a:latin typeface="+mn-lt"/>
              </a:rPr>
              <a:t>Django uses an object-relational mapping (ORM) layer to interact with the database.</a:t>
            </a:r>
          </a:p>
          <a:p>
            <a:pPr lvl="1"/>
            <a:r>
              <a:rPr lang="en-US" sz="1000" dirty="0">
                <a:latin typeface="+mn-lt"/>
              </a:rPr>
              <a:t>A relational database management system (such as SQLite, PostgreSQL, or MySQL) is chosen to store data related to users, music tracks, playlists, and other entities.</a:t>
            </a:r>
          </a:p>
          <a:p>
            <a:pPr lvl="1"/>
            <a:r>
              <a:rPr lang="en-US" sz="1000" dirty="0">
                <a:latin typeface="+mn-lt"/>
              </a:rPr>
              <a:t>Database migrations are managed using Django's built-in migration tool to keep the database schema in sync with the changes in models.</a:t>
            </a:r>
          </a:p>
          <a:p>
            <a:endParaRPr lang="en-US" sz="1000" dirty="0">
              <a:latin typeface="+mn-lt"/>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F9189FB-D366-4616-AD3B-988488D339E1}"/>
              </a:ext>
            </a:extLst>
          </p:cNvPr>
          <p:cNvSpPr txBox="1"/>
          <p:nvPr/>
        </p:nvSpPr>
        <p:spPr>
          <a:xfrm>
            <a:off x="361813" y="855194"/>
            <a:ext cx="8413796" cy="3477875"/>
          </a:xfrm>
          <a:prstGeom prst="rect">
            <a:avLst/>
          </a:prstGeom>
          <a:noFill/>
        </p:spPr>
        <p:txBody>
          <a:bodyPr wrap="square" rtlCol="0">
            <a:spAutoFit/>
          </a:bodyPr>
          <a:lstStyle/>
          <a:p>
            <a:r>
              <a:rPr lang="en-US" sz="1000" b="1" dirty="0">
                <a:latin typeface="+mn-lt"/>
              </a:rPr>
              <a:t>Music Data Handling:</a:t>
            </a:r>
            <a:endParaRPr lang="en-US" sz="1000" dirty="0">
              <a:latin typeface="+mn-lt"/>
            </a:endParaRPr>
          </a:p>
          <a:p>
            <a:pPr lvl="1"/>
            <a:r>
              <a:rPr lang="en-US" sz="1000" dirty="0">
                <a:latin typeface="+mn-lt"/>
              </a:rPr>
              <a:t>Music metadata such as artist name, album title, genre, and track duration are stored in the database.</a:t>
            </a:r>
          </a:p>
          <a:p>
            <a:pPr lvl="1"/>
            <a:r>
              <a:rPr lang="en-US" sz="1000" dirty="0">
                <a:latin typeface="+mn-lt"/>
              </a:rPr>
              <a:t>File uploads or links to audio files are stored in a designated location or as URLs, and references to these files are maintained in the database.</a:t>
            </a:r>
          </a:p>
          <a:p>
            <a:pPr lvl="1"/>
            <a:r>
              <a:rPr lang="en-US" sz="1000" dirty="0">
                <a:latin typeface="+mn-lt"/>
              </a:rPr>
              <a:t>Integration with external APIs (such as music metadata providers or streaming platforms) may be implemented to fetch additional information about artists, albums, or tracks.</a:t>
            </a:r>
          </a:p>
          <a:p>
            <a:r>
              <a:rPr lang="en-US" sz="1000" b="1" dirty="0">
                <a:latin typeface="+mn-lt"/>
              </a:rPr>
              <a:t>User Interactions and Features:</a:t>
            </a:r>
            <a:endParaRPr lang="en-US" sz="1000" dirty="0">
              <a:latin typeface="+mn-lt"/>
            </a:endParaRPr>
          </a:p>
          <a:p>
            <a:pPr lvl="1"/>
            <a:r>
              <a:rPr lang="en-US" sz="1000" dirty="0">
                <a:latin typeface="+mn-lt"/>
              </a:rPr>
              <a:t>Users can register accounts, log in, and log out securely using Django's authentication system.</a:t>
            </a:r>
          </a:p>
          <a:p>
            <a:pPr lvl="1"/>
            <a:r>
              <a:rPr lang="en-US" sz="1000" dirty="0">
                <a:latin typeface="+mn-lt"/>
              </a:rPr>
              <a:t>Features for browsing music content, searching for specific tracks or artists, and discovering new music based on genres or recommendations are implemented.</a:t>
            </a:r>
          </a:p>
          <a:p>
            <a:pPr lvl="1"/>
            <a:r>
              <a:rPr lang="en-US" sz="1000" dirty="0">
                <a:latin typeface="+mn-lt"/>
              </a:rPr>
              <a:t>Users can create, edit, and delete playlists, add songs to their playlists, and manage their music library.</a:t>
            </a:r>
          </a:p>
          <a:p>
            <a:pPr lvl="1"/>
            <a:r>
              <a:rPr lang="en-US" sz="1000" dirty="0">
                <a:latin typeface="+mn-lt"/>
              </a:rPr>
              <a:t>Social features such as following other users, liking or commenting on tracks, and sharing music content may be included to enhance user engagement.</a:t>
            </a:r>
          </a:p>
          <a:p>
            <a:r>
              <a:rPr lang="en-US" sz="1000" b="1" dirty="0">
                <a:latin typeface="+mn-lt"/>
              </a:rPr>
              <a:t>Security and Authentication:</a:t>
            </a:r>
            <a:endParaRPr lang="en-US" sz="1000" dirty="0">
              <a:latin typeface="+mn-lt"/>
            </a:endParaRPr>
          </a:p>
          <a:p>
            <a:pPr lvl="1"/>
            <a:r>
              <a:rPr lang="en-US" sz="1000" dirty="0">
                <a:latin typeface="+mn-lt"/>
              </a:rPr>
              <a:t>Django's built-in security features, including protection against common web vulnerabilities like CSRF (Cross-Site Request Forgery) and XSS (Cross-Site Scripting), are utilized.</a:t>
            </a:r>
          </a:p>
          <a:p>
            <a:pPr lvl="1"/>
            <a:r>
              <a:rPr lang="en-US" sz="1000" dirty="0">
                <a:latin typeface="+mn-lt"/>
              </a:rPr>
              <a:t>User passwords are securely hashed using strong cryptographic algorithms to protect user accounts.</a:t>
            </a:r>
          </a:p>
          <a:p>
            <a:pPr lvl="1"/>
            <a:r>
              <a:rPr lang="en-US" sz="1000" dirty="0">
                <a:latin typeface="+mn-lt"/>
              </a:rPr>
              <a:t>Access control mechanisms are implemented to restrict certain functionalities or content based on user roles and permissions.</a:t>
            </a:r>
          </a:p>
          <a:p>
            <a:r>
              <a:rPr lang="en-US" sz="1000" b="1" dirty="0">
                <a:latin typeface="+mn-lt"/>
              </a:rPr>
              <a:t>Deployment and Hosting:</a:t>
            </a:r>
            <a:endParaRPr lang="en-US" sz="1000" dirty="0">
              <a:latin typeface="+mn-lt"/>
            </a:endParaRPr>
          </a:p>
          <a:p>
            <a:pPr lvl="1"/>
            <a:r>
              <a:rPr lang="en-US" sz="1000" dirty="0">
                <a:latin typeface="+mn-lt"/>
              </a:rPr>
              <a:t>The completed music website can be deployed on a hosting platform such as Heroku, AWS, or </a:t>
            </a:r>
            <a:r>
              <a:rPr lang="en-US" sz="1000" dirty="0" err="1">
                <a:latin typeface="+mn-lt"/>
              </a:rPr>
              <a:t>DigitalOcean</a:t>
            </a:r>
            <a:r>
              <a:rPr lang="en-US" sz="1000" dirty="0">
                <a:latin typeface="+mn-lt"/>
              </a:rPr>
              <a:t>.</a:t>
            </a:r>
          </a:p>
          <a:p>
            <a:pPr lvl="1"/>
            <a:r>
              <a:rPr lang="en-US" sz="1000" dirty="0">
                <a:latin typeface="+mn-lt"/>
              </a:rPr>
              <a:t>Deployment configurations and settings are adjusted to ensure proper functioning in a production environment.</a:t>
            </a:r>
          </a:p>
          <a:p>
            <a:pPr lvl="1"/>
            <a:r>
              <a:rPr lang="en-US" sz="1000" dirty="0">
                <a:latin typeface="+mn-lt"/>
              </a:rPr>
              <a:t>Continuous integration and deployment (CI/CD) pipelines may be set up to automate the deployment process and ensure smooth updates.</a:t>
            </a:r>
          </a:p>
          <a:p>
            <a:endParaRPr lang="en-US" sz="1000" dirty="0">
              <a:latin typeface="+mn-lt"/>
            </a:endParaRPr>
          </a:p>
        </p:txBody>
      </p:sp>
    </p:spTree>
    <p:extLst>
      <p:ext uri="{BB962C8B-B14F-4D97-AF65-F5344CB8AC3E}">
        <p14:creationId xmlns:p14="http://schemas.microsoft.com/office/powerpoint/2010/main" val="175989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99A2D95D-98EE-4E0D-9436-E68AFF159C12}"/>
              </a:ext>
            </a:extLst>
          </p:cNvPr>
          <p:cNvSpPr txBox="1"/>
          <p:nvPr/>
        </p:nvSpPr>
        <p:spPr>
          <a:xfrm>
            <a:off x="401283" y="1223586"/>
            <a:ext cx="8170395" cy="3554819"/>
          </a:xfrm>
          <a:prstGeom prst="rect">
            <a:avLst/>
          </a:prstGeom>
          <a:noFill/>
        </p:spPr>
        <p:txBody>
          <a:bodyPr wrap="square" rtlCol="0">
            <a:spAutoFit/>
          </a:bodyPr>
          <a:lstStyle/>
          <a:p>
            <a:r>
              <a:rPr lang="en-US" sz="900" b="1" dirty="0"/>
              <a:t>User Authentication and Registration:</a:t>
            </a:r>
            <a:endParaRPr lang="en-US" sz="900" dirty="0"/>
          </a:p>
          <a:p>
            <a:pPr lvl="1"/>
            <a:r>
              <a:rPr lang="en-US" sz="900" dirty="0"/>
              <a:t>Users can register for accounts securely and log in using Django's authentication system.</a:t>
            </a:r>
          </a:p>
          <a:p>
            <a:pPr lvl="1"/>
            <a:r>
              <a:rPr lang="en-US" sz="900" dirty="0"/>
              <a:t>Passwords are hashed for security, and users receive confirmation emails for account verification.</a:t>
            </a:r>
          </a:p>
          <a:p>
            <a:r>
              <a:rPr lang="en-US" sz="900" b="1" dirty="0"/>
              <a:t>Homepage and Navigation:</a:t>
            </a:r>
            <a:endParaRPr lang="en-US" sz="900" dirty="0"/>
          </a:p>
          <a:p>
            <a:pPr lvl="1"/>
            <a:r>
              <a:rPr lang="en-US" sz="900" dirty="0"/>
              <a:t>The homepage displays featured artists, trending tracks, and recently added albums.</a:t>
            </a:r>
          </a:p>
          <a:p>
            <a:pPr lvl="1"/>
            <a:r>
              <a:rPr lang="en-US" sz="900" dirty="0"/>
              <a:t>Navigation bars and search functionality allow users to explore different sections of the website easily.</a:t>
            </a:r>
          </a:p>
          <a:p>
            <a:r>
              <a:rPr lang="en-US" sz="900" b="1" dirty="0"/>
              <a:t>Artist Profiles and Albums:</a:t>
            </a:r>
            <a:endParaRPr lang="en-US" sz="900" dirty="0"/>
          </a:p>
          <a:p>
            <a:pPr lvl="1"/>
            <a:r>
              <a:rPr lang="en-US" sz="900" dirty="0"/>
              <a:t>Each artist has a dedicated profile page showcasing their biography, discography, and popular tracks.</a:t>
            </a:r>
          </a:p>
          <a:p>
            <a:pPr lvl="1"/>
            <a:r>
              <a:rPr lang="en-US" sz="900" dirty="0"/>
              <a:t>Users can browse through albums, view </a:t>
            </a:r>
            <a:r>
              <a:rPr lang="en-US" sz="900" dirty="0" err="1"/>
              <a:t>tracklists</a:t>
            </a:r>
            <a:r>
              <a:rPr lang="en-US" sz="900" dirty="0"/>
              <a:t>, and listen to previews.</a:t>
            </a:r>
          </a:p>
          <a:p>
            <a:r>
              <a:rPr lang="en-US" sz="900" b="1" dirty="0"/>
              <a:t>Music Library Management:</a:t>
            </a:r>
            <a:endParaRPr lang="en-US" sz="900" dirty="0"/>
          </a:p>
          <a:p>
            <a:pPr lvl="1"/>
            <a:r>
              <a:rPr lang="en-US" sz="900" dirty="0"/>
              <a:t>Registered users have access to their personalized music libraries.</a:t>
            </a:r>
          </a:p>
          <a:p>
            <a:pPr lvl="1"/>
            <a:r>
              <a:rPr lang="en-US" sz="900" dirty="0"/>
              <a:t>They can upload their music files, create playlists, and organize their collections.</a:t>
            </a:r>
          </a:p>
          <a:p>
            <a:r>
              <a:rPr lang="en-US" sz="900" b="1" dirty="0"/>
              <a:t>Music Discovery and Recommendations:</a:t>
            </a:r>
            <a:endParaRPr lang="en-US" sz="900" dirty="0"/>
          </a:p>
          <a:p>
            <a:pPr lvl="1"/>
            <a:r>
              <a:rPr lang="en-US" sz="900" dirty="0"/>
              <a:t>The website suggests music based on user preferences, browsing history, and listening habits.</a:t>
            </a:r>
          </a:p>
          <a:p>
            <a:pPr lvl="1"/>
            <a:r>
              <a:rPr lang="en-US" sz="900" dirty="0"/>
              <a:t>Recommendations include similar artists, related albums, and personalized playlists.</a:t>
            </a:r>
          </a:p>
          <a:p>
            <a:r>
              <a:rPr lang="en-US" sz="900" b="1" dirty="0"/>
              <a:t>Streaming and Playback:</a:t>
            </a:r>
            <a:endParaRPr lang="en-US" sz="900" dirty="0"/>
          </a:p>
          <a:p>
            <a:pPr lvl="1"/>
            <a:r>
              <a:rPr lang="en-US" sz="900" dirty="0"/>
              <a:t>Users can stream music tracks directly on the website with a built-in audio player.</a:t>
            </a:r>
          </a:p>
          <a:p>
            <a:pPr lvl="1"/>
            <a:r>
              <a:rPr lang="en-US" sz="900" dirty="0"/>
              <a:t>Playback controls allow users to play, pause, skip tracks, adjust volume, and toggle shuffle/repeat modes.</a:t>
            </a:r>
          </a:p>
          <a:p>
            <a:r>
              <a:rPr lang="en-US" sz="900" b="1" dirty="0"/>
              <a:t>Social Features:</a:t>
            </a:r>
            <a:endParaRPr lang="en-US" sz="900" dirty="0"/>
          </a:p>
          <a:p>
            <a:pPr lvl="1"/>
            <a:r>
              <a:rPr lang="en-US" sz="900" dirty="0"/>
              <a:t>Users can follow other members, discover their playlists, and share music recommendations.</a:t>
            </a:r>
          </a:p>
          <a:p>
            <a:pPr lvl="1"/>
            <a:r>
              <a:rPr lang="en-US" sz="900" dirty="0"/>
              <a:t>Social interactions like commenting on tracks, liking/disliking songs, and reposting content enhance user engagement.</a:t>
            </a:r>
          </a:p>
          <a:p>
            <a:r>
              <a:rPr lang="en-US" sz="900" b="1" dirty="0"/>
              <a:t>Responsive Design and Accessibility:</a:t>
            </a:r>
            <a:endParaRPr lang="en-US" sz="900" dirty="0"/>
          </a:p>
          <a:p>
            <a:pPr lvl="1"/>
            <a:r>
              <a:rPr lang="en-US" sz="900" dirty="0"/>
              <a:t>The website is designed to be responsive, ensuring optimal viewing experience across devices and screen sizes.</a:t>
            </a:r>
          </a:p>
          <a:p>
            <a:pPr lvl="1"/>
            <a:r>
              <a:rPr lang="en-US" sz="900" dirty="0"/>
              <a:t>Accessibility features are implemented to accommodate users with disabilities, including screen readers and keyboard navigation.</a:t>
            </a:r>
          </a:p>
          <a:p>
            <a:endParaRPr lang="en-US" sz="900" dirty="0"/>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6F4964F1-9307-4A6F-95D4-A3B732B6599F}"/>
              </a:ext>
            </a:extLst>
          </p:cNvPr>
          <p:cNvSpPr txBox="1"/>
          <p:nvPr/>
        </p:nvSpPr>
        <p:spPr>
          <a:xfrm>
            <a:off x="457200" y="914400"/>
            <a:ext cx="8229600" cy="1692771"/>
          </a:xfrm>
          <a:prstGeom prst="rect">
            <a:avLst/>
          </a:prstGeom>
          <a:noFill/>
        </p:spPr>
        <p:txBody>
          <a:bodyPr wrap="square" rtlCol="0">
            <a:spAutoFit/>
          </a:bodyPr>
          <a:lstStyle/>
          <a:p>
            <a:r>
              <a:rPr lang="en-US" sz="1000" b="1" dirty="0">
                <a:latin typeface="+mn-lt"/>
              </a:rPr>
              <a:t>Database Management and Performance Optimization:</a:t>
            </a:r>
            <a:endParaRPr lang="en-US" sz="1000" dirty="0">
              <a:latin typeface="+mn-lt"/>
            </a:endParaRPr>
          </a:p>
          <a:p>
            <a:pPr lvl="1"/>
            <a:r>
              <a:rPr lang="en-US" sz="1000" dirty="0">
                <a:latin typeface="+mn-lt"/>
              </a:rPr>
              <a:t>Django's ORM is used for database management, ensuring efficient storage and retrieval of music data.</a:t>
            </a:r>
          </a:p>
          <a:p>
            <a:pPr lvl="1"/>
            <a:r>
              <a:rPr lang="en-US" sz="1000" dirty="0">
                <a:latin typeface="+mn-lt"/>
              </a:rPr>
              <a:t>Database queries are optimized to minimize latency and improve website performance.</a:t>
            </a:r>
          </a:p>
          <a:p>
            <a:r>
              <a:rPr lang="en-US" sz="1000" b="1" dirty="0">
                <a:latin typeface="+mn-lt"/>
              </a:rPr>
              <a:t>Security Measures:</a:t>
            </a:r>
            <a:endParaRPr lang="en-US" sz="1000" dirty="0">
              <a:latin typeface="+mn-lt"/>
            </a:endParaRPr>
          </a:p>
          <a:p>
            <a:pPr lvl="1"/>
            <a:r>
              <a:rPr lang="en-US" sz="1000" dirty="0">
                <a:latin typeface="+mn-lt"/>
              </a:rPr>
              <a:t>The website employs security best practices to protect user data and prevent unauthorized access.</a:t>
            </a:r>
          </a:p>
          <a:p>
            <a:pPr lvl="1"/>
            <a:r>
              <a:rPr lang="en-US" sz="1000" dirty="0">
                <a:latin typeface="+mn-lt"/>
              </a:rPr>
              <a:t>Measures include HTTPS encryption, CSRF protection, input validation, and secure password storage.</a:t>
            </a:r>
          </a:p>
          <a:p>
            <a:r>
              <a:rPr lang="en-US" sz="1000" b="1" dirty="0">
                <a:latin typeface="+mn-lt"/>
              </a:rPr>
              <a:t>Deployment and Scalability:</a:t>
            </a:r>
            <a:endParaRPr lang="en-US" sz="1000" dirty="0">
              <a:latin typeface="+mn-lt"/>
            </a:endParaRPr>
          </a:p>
          <a:p>
            <a:pPr lvl="1"/>
            <a:r>
              <a:rPr lang="en-US" sz="1000" dirty="0">
                <a:latin typeface="+mn-lt"/>
              </a:rPr>
              <a:t>The website is deployed on a reliable hosting platform, ensuring scalability and high availability.</a:t>
            </a:r>
          </a:p>
          <a:p>
            <a:pPr lvl="1"/>
            <a:r>
              <a:rPr lang="en-US" sz="1000" dirty="0">
                <a:latin typeface="+mn-lt"/>
              </a:rPr>
              <a:t>Deployment configurations are optimized for performance, and monitoring tools are implemented to track website metrics.</a:t>
            </a:r>
          </a:p>
          <a:p>
            <a:endParaRPr lang="en-US" sz="1000" dirty="0">
              <a:latin typeface="+mn-lt"/>
            </a:endParaRPr>
          </a:p>
        </p:txBody>
      </p:sp>
    </p:spTree>
    <p:extLst>
      <p:ext uri="{BB962C8B-B14F-4D97-AF65-F5344CB8AC3E}">
        <p14:creationId xmlns:p14="http://schemas.microsoft.com/office/powerpoint/2010/main" val="4874819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9162bd5b-4ed9-4da3-b376-05204580ba3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436</TotalTime>
  <Words>2466</Words>
  <Application>Microsoft Office PowerPoint</Application>
  <PresentationFormat>On-screen Show (16:9)</PresentationFormat>
  <Paragraphs>183</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PowerPoint Presentation</vt:lpstr>
      <vt:lpstr>Project Overview</vt:lpstr>
      <vt:lpstr>PowerPoint Presentation</vt:lpstr>
      <vt:lpstr>Proposed Solution</vt:lpstr>
      <vt:lpstr>PowerPoint Presentation</vt:lpstr>
      <vt:lpstr>Technology Used</vt:lpstr>
      <vt:lpstr>Modelling &amp; Results</vt:lpstr>
      <vt:lpstr>PowerPoint Presentation</vt:lpstr>
      <vt:lpstr>Homepage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PAVI VINO</cp:lastModifiedBy>
  <cp:revision>22</cp:revision>
  <dcterms:modified xsi:type="dcterms:W3CDTF">2024-04-08T15:35:58Z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