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7969E48-5283-45D8-AB3F-F11393C1E890}">
          <p14:sldIdLst>
            <p14:sldId id="256"/>
            <p14:sldId id="257"/>
            <p14:sldId id="258"/>
            <p14:sldId id="259"/>
            <p14:sldId id="260"/>
            <p14:sldId id="261"/>
            <p14:sldId id="262"/>
            <p14:sldId id="263"/>
            <p14:sldId id="264"/>
            <p14:sldId id="265"/>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2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C652-0256-4653-B4AC-50585E490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090447-6B15-4E59-81DD-A535E5E42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3EBCC-FF9B-4F75-A8B0-FFD9467DD2CC}"/>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4DC7CF3F-1892-43F4-9BD3-80C9147F7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1118D-DB10-4DB8-A912-6B7376244B20}"/>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172578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7CA0-7CE7-41C0-8439-258F6D6C3D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ABB33F-FD43-4136-93EF-FC7F7D647C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DDFD1-6837-4BAC-96A6-46DE1ED54C49}"/>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BC0DDEFB-5A3B-444D-87FF-77D85A92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6543E-5D51-46E8-9F79-F6B448697B0B}"/>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284277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AE8FD-5E2D-43DE-8B15-4CDC19DF7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3A1A2-EE1A-4AA4-9CD2-75913DCA2E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F615E-75DF-4029-BA58-F32358B6BC54}"/>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94191DFC-B1E0-489B-8BE2-7DEF54613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8BF9A-4BC0-408D-BD11-98700E61A72F}"/>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5437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56B8-E08E-46D4-9B2A-5311027394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3B681-6294-4D20-B841-9617BA9639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FC506-3406-4305-9A2F-0CB2C64F2D46}"/>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FCB061DB-9B43-4BC3-851F-F907789D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F1A32-E215-484F-8665-28AAED5A002B}"/>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216369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7C8E-2C0D-46B2-992C-AE46DBF4E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991E2-3557-4FF5-AE00-50DC82633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1D11AB-8DD5-4F29-831B-C7AF658426D6}"/>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6115CB82-B404-427C-8090-26021E502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537D2-F6D2-4D77-818A-DE5B5E4DF8EB}"/>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27169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0F9B-3FA9-49D3-845B-865D5EC61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321FF-A13C-48FE-B02F-94C13DC842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C82B0-C4D2-42AA-BB88-150B0D5D2A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62089-89DA-4E8F-9558-B7D599C1BBE2}"/>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6" name="Footer Placeholder 5">
            <a:extLst>
              <a:ext uri="{FF2B5EF4-FFF2-40B4-BE49-F238E27FC236}">
                <a16:creationId xmlns:a16="http://schemas.microsoft.com/office/drawing/2014/main" id="{30C7CA8F-16CC-4480-8B3E-83FF0B314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44BAD-7C7D-4725-BA07-4012BD271EC8}"/>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13833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49AD-CA73-4B71-8D96-0D342BE8EF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0E7E8D-8543-4348-90D8-5BF190955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8769A-67A8-4636-BFEF-530B94E48E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04E3F-D148-4860-A0BF-929438189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D235DE-F6E2-4453-8273-873901AD45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74FDC-BC5E-4348-95ED-C0DA17FE99E6}"/>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8" name="Footer Placeholder 7">
            <a:extLst>
              <a:ext uri="{FF2B5EF4-FFF2-40B4-BE49-F238E27FC236}">
                <a16:creationId xmlns:a16="http://schemas.microsoft.com/office/drawing/2014/main" id="{A3B05B0D-F354-4F58-8121-AE8C484C15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7D36F2-8B3F-48AD-9FBE-1CEF9D269DDA}"/>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37244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B211-B26A-4DBB-A31C-EA8AFBEEF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867A22-E5FA-46DC-A73D-5A24C6439CFE}"/>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4" name="Footer Placeholder 3">
            <a:extLst>
              <a:ext uri="{FF2B5EF4-FFF2-40B4-BE49-F238E27FC236}">
                <a16:creationId xmlns:a16="http://schemas.microsoft.com/office/drawing/2014/main" id="{4A3AB379-FB4D-429A-8BD2-59A7EA192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FB845-F300-499E-9A0F-F65A434E1750}"/>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419748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AC46D-7B17-48F2-85DA-FF3CBA270C87}"/>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3" name="Footer Placeholder 2">
            <a:extLst>
              <a:ext uri="{FF2B5EF4-FFF2-40B4-BE49-F238E27FC236}">
                <a16:creationId xmlns:a16="http://schemas.microsoft.com/office/drawing/2014/main" id="{D9D82DE8-D975-4208-9CF7-31626B9B5D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FA99FC-C5DB-4F66-AE37-700F738575AB}"/>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391478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DB8F-BCF1-43D6-A7E6-B22858AD0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5E279-71B8-4C11-BE3A-F5FCF0E10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9AFD1-C667-43C3-863B-512CCD484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85166B-41B5-47F5-8217-5EBB15F60AC6}"/>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6" name="Footer Placeholder 5">
            <a:extLst>
              <a:ext uri="{FF2B5EF4-FFF2-40B4-BE49-F238E27FC236}">
                <a16:creationId xmlns:a16="http://schemas.microsoft.com/office/drawing/2014/main" id="{3B03E919-412C-49F2-B599-BF7462A5A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EFF78-B8F2-4DE0-955D-191FB4B3F751}"/>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97060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CBA5-048B-48C8-B298-206BC2A99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8CD96B-981C-4F73-B968-7DFAD870C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0A678-F5A0-4E90-A771-497D3877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03AB91-84AE-46D6-B1A8-84D051AF8BBC}"/>
              </a:ext>
            </a:extLst>
          </p:cNvPr>
          <p:cNvSpPr>
            <a:spLocks noGrp="1"/>
          </p:cNvSpPr>
          <p:nvPr>
            <p:ph type="dt" sz="half" idx="10"/>
          </p:nvPr>
        </p:nvSpPr>
        <p:spPr/>
        <p:txBody>
          <a:bodyPr/>
          <a:lstStyle/>
          <a:p>
            <a:fld id="{2E125DB9-1FCE-4CC0-854F-BE4343B18C4D}" type="datetimeFigureOut">
              <a:rPr lang="en-US" smtClean="0"/>
              <a:t>10/22/2017</a:t>
            </a:fld>
            <a:endParaRPr lang="en-US"/>
          </a:p>
        </p:txBody>
      </p:sp>
      <p:sp>
        <p:nvSpPr>
          <p:cNvPr id="6" name="Footer Placeholder 5">
            <a:extLst>
              <a:ext uri="{FF2B5EF4-FFF2-40B4-BE49-F238E27FC236}">
                <a16:creationId xmlns:a16="http://schemas.microsoft.com/office/drawing/2014/main" id="{C9F577C6-9AC1-446B-B47A-1EFBF54CB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36259-6B01-46B5-AF46-1DE90C422836}"/>
              </a:ext>
            </a:extLst>
          </p:cNvPr>
          <p:cNvSpPr>
            <a:spLocks noGrp="1"/>
          </p:cNvSpPr>
          <p:nvPr>
            <p:ph type="sldNum" sz="quarter" idx="12"/>
          </p:nvPr>
        </p:nvSpPr>
        <p:spPr/>
        <p:txBody>
          <a:bodyPr/>
          <a:lstStyle/>
          <a:p>
            <a:fld id="{26FD2B0A-3C34-40FE-BF6D-09EF347E902F}" type="slidenum">
              <a:rPr lang="en-US" smtClean="0"/>
              <a:t>‹#›</a:t>
            </a:fld>
            <a:endParaRPr lang="en-US"/>
          </a:p>
        </p:txBody>
      </p:sp>
    </p:spTree>
    <p:extLst>
      <p:ext uri="{BB962C8B-B14F-4D97-AF65-F5344CB8AC3E}">
        <p14:creationId xmlns:p14="http://schemas.microsoft.com/office/powerpoint/2010/main" val="20567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D5E53-BBCC-494B-8109-7637948A5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0AD66A-E104-46AB-8443-563A4BDB3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C58C8-FB68-422D-A4A9-55FEC78C9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25DB9-1FCE-4CC0-854F-BE4343B18C4D}" type="datetimeFigureOut">
              <a:rPr lang="en-US" smtClean="0"/>
              <a:t>10/22/2017</a:t>
            </a:fld>
            <a:endParaRPr lang="en-US"/>
          </a:p>
        </p:txBody>
      </p:sp>
      <p:sp>
        <p:nvSpPr>
          <p:cNvPr id="5" name="Footer Placeholder 4">
            <a:extLst>
              <a:ext uri="{FF2B5EF4-FFF2-40B4-BE49-F238E27FC236}">
                <a16:creationId xmlns:a16="http://schemas.microsoft.com/office/drawing/2014/main" id="{BAE5256D-876E-403F-A63A-32C5180B7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0A40F5-201D-4D13-BDE0-AE10C0604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D2B0A-3C34-40FE-BF6D-09EF347E902F}" type="slidenum">
              <a:rPr lang="en-US" smtClean="0"/>
              <a:t>‹#›</a:t>
            </a:fld>
            <a:endParaRPr lang="en-US"/>
          </a:p>
        </p:txBody>
      </p:sp>
    </p:spTree>
    <p:extLst>
      <p:ext uri="{BB962C8B-B14F-4D97-AF65-F5344CB8AC3E}">
        <p14:creationId xmlns:p14="http://schemas.microsoft.com/office/powerpoint/2010/main" val="3955712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5380-7FC3-4F81-8159-109905500085}"/>
              </a:ext>
            </a:extLst>
          </p:cNvPr>
          <p:cNvSpPr>
            <a:spLocks noGrp="1"/>
          </p:cNvSpPr>
          <p:nvPr>
            <p:ph type="ctrTitle"/>
          </p:nvPr>
        </p:nvSpPr>
        <p:spPr>
          <a:xfrm>
            <a:off x="1524000" y="1864485"/>
            <a:ext cx="9144000" cy="2387600"/>
          </a:xfrm>
        </p:spPr>
        <p:txBody>
          <a:bodyPr>
            <a:normAutofit/>
          </a:bodyPr>
          <a:lstStyle/>
          <a:p>
            <a:r>
              <a:rPr lang="en-US" sz="13800" dirty="0" err="1">
                <a:solidFill>
                  <a:schemeClr val="bg1"/>
                </a:solidFill>
                <a:latin typeface="Segoe UI" panose="020B0502040204020203" pitchFamily="34" charset="0"/>
                <a:cs typeface="Segoe UI" panose="020B0502040204020203" pitchFamily="34" charset="0"/>
              </a:rPr>
              <a:t>FoxoGyan</a:t>
            </a:r>
            <a:endParaRPr lang="en-US" sz="13800" dirty="0">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424B13DE-CFEC-4A34-88EA-B6ED2512C02B}"/>
              </a:ext>
            </a:extLst>
          </p:cNvPr>
          <p:cNvSpPr>
            <a:spLocks noGrp="1"/>
          </p:cNvSpPr>
          <p:nvPr>
            <p:ph type="subTitle" idx="1"/>
          </p:nvPr>
        </p:nvSpPr>
        <p:spPr>
          <a:xfrm>
            <a:off x="7076660" y="2375074"/>
            <a:ext cx="2796209" cy="381379"/>
          </a:xfrm>
        </p:spPr>
        <p:txBody>
          <a:bodyPr>
            <a:normAutofit/>
          </a:bodyPr>
          <a:lstStyle/>
          <a:p>
            <a:r>
              <a:rPr lang="en-US" sz="1400" dirty="0">
                <a:solidFill>
                  <a:schemeClr val="bg1"/>
                </a:solidFill>
                <a:latin typeface="Segoe UI" panose="020B0502040204020203" pitchFamily="34" charset="0"/>
                <a:cs typeface="Segoe UI" panose="020B0502040204020203" pitchFamily="34" charset="0"/>
              </a:rPr>
              <a:t>An official Mozilla Club of GGITS</a:t>
            </a:r>
          </a:p>
        </p:txBody>
      </p:sp>
    </p:spTree>
    <p:extLst>
      <p:ext uri="{BB962C8B-B14F-4D97-AF65-F5344CB8AC3E}">
        <p14:creationId xmlns:p14="http://schemas.microsoft.com/office/powerpoint/2010/main" val="2417362118"/>
      </p:ext>
    </p:extLst>
  </p:cSld>
  <p:clrMapOvr>
    <a:masterClrMapping/>
  </p:clrMapOvr>
  <mc:AlternateContent xmlns:mc="http://schemas.openxmlformats.org/markup-compatibility/2006" xmlns:p14="http://schemas.microsoft.com/office/powerpoint/2010/main">
    <mc:Choice Requires="p14">
      <p:transition spd="slow" p14:dur="1400" advClick="0" advTm="5491">
        <p14:doors dir="vert"/>
      </p:transition>
    </mc:Choice>
    <mc:Fallback xmlns="">
      <p:transition spd="slow" advClick="0" advTm="54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dissolve">
                                      <p:cBhvr>
                                        <p:cTn id="7" dur="1500"/>
                                        <p:tgtEl>
                                          <p:spTgt spid="2"/>
                                        </p:tgtEl>
                                      </p:cBhvr>
                                    </p:animEffect>
                                  </p:childTnLst>
                                </p:cTn>
                              </p:par>
                            </p:childTnLst>
                          </p:cTn>
                        </p:par>
                        <p:par>
                          <p:cTn id="8" fill="hold">
                            <p:stCondLst>
                              <p:cond delay="2550"/>
                            </p:stCondLst>
                            <p:childTnLst>
                              <p:par>
                                <p:cTn id="9" presetID="5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72" y="223534"/>
            <a:ext cx="10472927" cy="730554"/>
          </a:xfrm>
        </p:spPr>
        <p:txBody>
          <a:bodyPr/>
          <a:lstStyle/>
          <a:p>
            <a:r>
              <a:rPr lang="en-US" b="1" dirty="0">
                <a:solidFill>
                  <a:schemeClr val="bg1"/>
                </a:solidFill>
              </a:rPr>
              <a:t>Advantages of </a:t>
            </a:r>
            <a:r>
              <a:rPr lang="en-US" b="1" dirty="0" smtClean="0">
                <a:solidFill>
                  <a:schemeClr val="bg1"/>
                </a:solidFill>
              </a:rPr>
              <a:t>Bootstrap</a:t>
            </a:r>
            <a:endParaRPr lang="en-US" dirty="0">
              <a:solidFill>
                <a:schemeClr val="bg1"/>
              </a:solidFill>
            </a:endParaRPr>
          </a:p>
        </p:txBody>
      </p:sp>
      <p:sp>
        <p:nvSpPr>
          <p:cNvPr id="4" name="Rectangle 1"/>
          <p:cNvSpPr>
            <a:spLocks noGrp="1" noChangeArrowheads="1"/>
          </p:cNvSpPr>
          <p:nvPr>
            <p:ph idx="1"/>
          </p:nvPr>
        </p:nvSpPr>
        <p:spPr bwMode="auto">
          <a:xfrm>
            <a:off x="88900" y="1772995"/>
            <a:ext cx="1141484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Save lots of time</a:t>
            </a:r>
            <a:r>
              <a:rPr kumimoji="0" lang="en-US" altLang="en-US" sz="2000" b="0" i="0" u="none" strike="noStrike" cap="none" normalizeH="0" baseline="0" dirty="0" smtClean="0">
                <a:ln>
                  <a:noFill/>
                </a:ln>
                <a:solidFill>
                  <a:schemeClr val="bg1"/>
                </a:solidFill>
                <a:effectLst/>
                <a:latin typeface="Arial" panose="020B0604020202020204" pitchFamily="34" charset="0"/>
              </a:rPr>
              <a:t> — You can save lots of time and efforts using the Bootstrap predefined design templates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rPr>
              <a:t>	and classes and concentrate on other development work.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Responsive features</a:t>
            </a:r>
            <a:r>
              <a:rPr kumimoji="0" lang="en-US" altLang="en-US" sz="2000" b="0" i="0" u="none" strike="noStrike" cap="none" normalizeH="0" baseline="0" dirty="0" smtClean="0">
                <a:ln>
                  <a:noFill/>
                </a:ln>
                <a:solidFill>
                  <a:schemeClr val="bg1"/>
                </a:solidFill>
                <a:effectLst/>
                <a:latin typeface="Arial" panose="020B0604020202020204" pitchFamily="34" charset="0"/>
              </a:rPr>
              <a:t> — Using Bootstrap you can easily create responsive designs.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rPr>
              <a:t>	Bootstrap responsive features make your web pages to appear more appropriately 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smtClean="0">
                <a:ln>
                  <a:noFill/>
                </a:ln>
                <a:solidFill>
                  <a:schemeClr val="bg1"/>
                </a:solidFill>
                <a:effectLst/>
                <a:latin typeface="Arial" panose="020B0604020202020204" pitchFamily="34" charset="0"/>
              </a:rPr>
              <a:t>different devices and screen resolutions without any change in markup.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Consistent design</a:t>
            </a:r>
            <a:r>
              <a:rPr kumimoji="0" lang="en-US" altLang="en-US" sz="2000" b="0" i="0" u="none" strike="noStrike" cap="none" normalizeH="0" baseline="0" dirty="0" smtClean="0">
                <a:ln>
                  <a:noFill/>
                </a:ln>
                <a:solidFill>
                  <a:schemeClr val="bg1"/>
                </a:solidFill>
                <a:effectLst/>
                <a:latin typeface="Arial" panose="020B0604020202020204" pitchFamily="34" charset="0"/>
              </a:rPr>
              <a:t> — All Bootstrap components share the same design templates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rPr>
              <a:t>	styles through a central library, so that the designs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smtClean="0">
                <a:ln>
                  <a:noFill/>
                </a:ln>
                <a:solidFill>
                  <a:schemeClr val="bg1"/>
                </a:solidFill>
                <a:effectLst/>
                <a:latin typeface="Arial" panose="020B0604020202020204" pitchFamily="34" charset="0"/>
              </a:rPr>
              <a:t>layouts of your web pages are consistent throughout your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Easy to use</a:t>
            </a:r>
            <a:r>
              <a:rPr kumimoji="0" lang="en-US" altLang="en-US" sz="2000" b="0" i="0" u="none" strike="noStrike" cap="none" normalizeH="0" baseline="0" dirty="0" smtClean="0">
                <a:ln>
                  <a:noFill/>
                </a:ln>
                <a:solidFill>
                  <a:schemeClr val="bg1"/>
                </a:solidFill>
                <a:effectLst/>
                <a:latin typeface="Arial" panose="020B0604020202020204" pitchFamily="34" charset="0"/>
              </a:rPr>
              <a:t> — Bootstrap is very easy to use. Anybody with the basic working knowledge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rPr>
              <a:t>	HTML and CSS can start development with Bootstrap.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Compatible with browsers</a:t>
            </a:r>
            <a:r>
              <a:rPr kumimoji="0" lang="en-US" altLang="en-US" sz="2000" b="0" i="0" u="none" strike="noStrike" cap="none" normalizeH="0" baseline="0" dirty="0" smtClean="0">
                <a:ln>
                  <a:noFill/>
                </a:ln>
                <a:solidFill>
                  <a:schemeClr val="bg1"/>
                </a:solidFill>
                <a:effectLst/>
                <a:latin typeface="Arial" panose="020B0604020202020204" pitchFamily="34" charset="0"/>
              </a:rPr>
              <a:t> — Bootstrap is created with modern browsers in mind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bg1"/>
                </a:solidFill>
                <a:effectLst/>
                <a:latin typeface="Arial" panose="020B0604020202020204" pitchFamily="34" charset="0"/>
              </a:rPr>
              <a:t>	 it is compatible with all modern browsers such as Mozilla Firefox, Google Chrome,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bg1"/>
                </a:solidFill>
                <a:latin typeface="Arial" panose="020B0604020202020204" pitchFamily="34" charset="0"/>
              </a:rPr>
              <a:t>	</a:t>
            </a:r>
            <a:r>
              <a:rPr kumimoji="0" lang="en-US" altLang="en-US" sz="2000" b="0" i="0" u="none" strike="noStrike" cap="none" normalizeH="0" baseline="0" dirty="0" smtClean="0">
                <a:ln>
                  <a:noFill/>
                </a:ln>
                <a:solidFill>
                  <a:schemeClr val="bg1"/>
                </a:solidFill>
                <a:effectLst/>
                <a:latin typeface="Arial" panose="020B0604020202020204" pitchFamily="34" charset="0"/>
              </a:rPr>
              <a:t> Safari, Internet Explorer, and Opera.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bg1"/>
                </a:solidFill>
                <a:effectLst/>
                <a:latin typeface="Arial" panose="020B0604020202020204" pitchFamily="34" charset="0"/>
              </a:rPr>
              <a:t>Open Source</a:t>
            </a:r>
            <a:r>
              <a:rPr kumimoji="0" lang="en-US" altLang="en-US" sz="2000" b="0" i="0" u="none" strike="noStrike" cap="none" normalizeH="0" baseline="0" dirty="0" smtClean="0">
                <a:ln>
                  <a:noFill/>
                </a:ln>
                <a:solidFill>
                  <a:schemeClr val="bg1"/>
                </a:solidFill>
                <a:effectLst/>
                <a:latin typeface="Arial" panose="020B0604020202020204" pitchFamily="34" charset="0"/>
              </a:rPr>
              <a:t> — And the best part is, it is completely free to download and use </a:t>
            </a:r>
          </a:p>
        </p:txBody>
      </p:sp>
    </p:spTree>
    <p:extLst>
      <p:ext uri="{BB962C8B-B14F-4D97-AF65-F5344CB8AC3E}">
        <p14:creationId xmlns:p14="http://schemas.microsoft.com/office/powerpoint/2010/main" val="971417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2374558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Getting started</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Go to </a:t>
            </a:r>
            <a:r>
              <a:rPr lang="en-US" dirty="0" smtClean="0">
                <a:solidFill>
                  <a:schemeClr val="bg1"/>
                </a:solidFill>
                <a:hlinkClick r:id="rId2"/>
              </a:rPr>
              <a:t>http://getbootstrap.com</a:t>
            </a:r>
            <a:endParaRPr lang="en-US" dirty="0" smtClean="0">
              <a:solidFill>
                <a:schemeClr val="bg1"/>
              </a:solidFill>
            </a:endParaRPr>
          </a:p>
          <a:p>
            <a:r>
              <a:rPr lang="en-US" dirty="0" smtClean="0">
                <a:solidFill>
                  <a:schemeClr val="bg1"/>
                </a:solidFill>
              </a:rPr>
              <a:t>Open Thimble</a:t>
            </a:r>
          </a:p>
          <a:p>
            <a:r>
              <a:rPr lang="en-US" dirty="0" smtClean="0">
                <a:solidFill>
                  <a:schemeClr val="bg1"/>
                </a:solidFill>
              </a:rPr>
              <a:t>Include the bootstrap </a:t>
            </a:r>
            <a:r>
              <a:rPr lang="en-US" dirty="0" err="1" smtClean="0">
                <a:solidFill>
                  <a:schemeClr val="bg1"/>
                </a:solidFill>
              </a:rPr>
              <a:t>css</a:t>
            </a:r>
            <a:r>
              <a:rPr lang="en-US" dirty="0" smtClean="0">
                <a:solidFill>
                  <a:schemeClr val="bg1"/>
                </a:solidFill>
              </a:rPr>
              <a:t> before style.css and scripts before the &lt;/body&gt; </a:t>
            </a:r>
            <a:r>
              <a:rPr lang="en-US" dirty="0" smtClean="0">
                <a:solidFill>
                  <a:schemeClr val="bg1"/>
                </a:solidFill>
              </a:rPr>
              <a:t>tag (Optional)</a:t>
            </a:r>
          </a:p>
          <a:p>
            <a:r>
              <a:rPr lang="en-US" dirty="0" smtClean="0">
                <a:solidFill>
                  <a:schemeClr val="bg1"/>
                </a:solidFill>
              </a:rPr>
              <a:t>Use w3schools as a reference</a:t>
            </a:r>
            <a:endParaRPr lang="en-US" dirty="0">
              <a:solidFill>
                <a:schemeClr val="bg1"/>
              </a:solidFill>
            </a:endParaRPr>
          </a:p>
        </p:txBody>
      </p:sp>
    </p:spTree>
    <p:extLst>
      <p:ext uri="{BB962C8B-B14F-4D97-AF65-F5344CB8AC3E}">
        <p14:creationId xmlns:p14="http://schemas.microsoft.com/office/powerpoint/2010/main" val="267352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we’ll study today</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CSS Syntax and Selectors</a:t>
            </a:r>
          </a:p>
          <a:p>
            <a:r>
              <a:rPr lang="en-US" dirty="0" smtClean="0">
                <a:solidFill>
                  <a:schemeClr val="bg1"/>
                </a:solidFill>
              </a:rPr>
              <a:t>Introduction to Bootstrap</a:t>
            </a:r>
          </a:p>
          <a:p>
            <a:r>
              <a:rPr lang="en-US" dirty="0" smtClean="0">
                <a:solidFill>
                  <a:schemeClr val="bg1"/>
                </a:solidFill>
              </a:rPr>
              <a:t>Creating a front-page using bootstrap</a:t>
            </a:r>
            <a:endParaRPr lang="en-US" dirty="0">
              <a:solidFill>
                <a:schemeClr val="bg1"/>
              </a:solidFill>
            </a:endParaRPr>
          </a:p>
          <a:p>
            <a:pPr marL="0" indent="0">
              <a:buNone/>
            </a:pPr>
            <a:r>
              <a:rPr lang="en-US" dirty="0" smtClean="0">
                <a:solidFill>
                  <a:schemeClr val="bg1"/>
                </a:solidFill>
              </a:rPr>
              <a:t>If time allows, </a:t>
            </a:r>
            <a:endParaRPr lang="en-US" dirty="0">
              <a:solidFill>
                <a:schemeClr val="bg1"/>
              </a:solidFill>
            </a:endParaRPr>
          </a:p>
          <a:p>
            <a:r>
              <a:rPr lang="en-US" dirty="0" smtClean="0">
                <a:solidFill>
                  <a:schemeClr val="bg1"/>
                </a:solidFill>
              </a:rPr>
              <a:t>Introduction to php</a:t>
            </a:r>
          </a:p>
          <a:p>
            <a:r>
              <a:rPr lang="en-US" dirty="0" smtClean="0">
                <a:solidFill>
                  <a:schemeClr val="bg1"/>
                </a:solidFill>
              </a:rPr>
              <a:t>Handling form data using php</a:t>
            </a:r>
          </a:p>
          <a:p>
            <a:r>
              <a:rPr lang="en-US" dirty="0" smtClean="0">
                <a:solidFill>
                  <a:schemeClr val="bg1"/>
                </a:solidFill>
              </a:rPr>
              <a:t>Validation using if else statements</a:t>
            </a:r>
          </a:p>
        </p:txBody>
      </p:sp>
      <p:cxnSp>
        <p:nvCxnSpPr>
          <p:cNvPr id="5" name="Straight Arrow Connector 4"/>
          <p:cNvCxnSpPr/>
          <p:nvPr/>
        </p:nvCxnSpPr>
        <p:spPr>
          <a:xfrm>
            <a:off x="5535827" y="1964724"/>
            <a:ext cx="30026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436973" y="2483708"/>
            <a:ext cx="3089189" cy="7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660292" y="2557849"/>
            <a:ext cx="1865870" cy="55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38519" y="2135944"/>
            <a:ext cx="2815281" cy="707886"/>
          </a:xfrm>
          <a:prstGeom prst="rect">
            <a:avLst/>
          </a:prstGeom>
          <a:noFill/>
        </p:spPr>
        <p:txBody>
          <a:bodyPr wrap="square" rtlCol="0">
            <a:spAutoFit/>
          </a:bodyPr>
          <a:lstStyle/>
          <a:p>
            <a:r>
              <a:rPr lang="en-US" sz="4000" b="1" dirty="0" smtClean="0">
                <a:solidFill>
                  <a:schemeClr val="bg1"/>
                </a:solidFill>
              </a:rPr>
              <a:t>TASK 3</a:t>
            </a:r>
            <a:endParaRPr lang="en-US" sz="4000" b="1" dirty="0">
              <a:solidFill>
                <a:schemeClr val="bg1"/>
              </a:solidFill>
            </a:endParaRPr>
          </a:p>
        </p:txBody>
      </p:sp>
    </p:spTree>
    <p:extLst>
      <p:ext uri="{BB962C8B-B14F-4D97-AF65-F5344CB8AC3E}">
        <p14:creationId xmlns:p14="http://schemas.microsoft.com/office/powerpoint/2010/main" val="124376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CSS Syntax</a:t>
            </a:r>
            <a:endParaRPr lang="en-US" dirty="0"/>
          </a:p>
        </p:txBody>
      </p:sp>
      <p:pic>
        <p:nvPicPr>
          <p:cNvPr id="4" name="Content Placeholder 3"/>
          <p:cNvPicPr>
            <a:picLocks noGrp="1" noChangeAspect="1"/>
          </p:cNvPicPr>
          <p:nvPr>
            <p:ph idx="1"/>
          </p:nvPr>
        </p:nvPicPr>
        <p:blipFill rotWithShape="1">
          <a:blip r:embed="rId2"/>
          <a:srcRect t="14297"/>
          <a:stretch/>
        </p:blipFill>
        <p:spPr>
          <a:xfrm>
            <a:off x="663531" y="2187146"/>
            <a:ext cx="10690269" cy="4321027"/>
          </a:xfrm>
          <a:prstGeom prst="rect">
            <a:avLst/>
          </a:prstGeom>
        </p:spPr>
      </p:pic>
    </p:spTree>
    <p:extLst>
      <p:ext uri="{BB962C8B-B14F-4D97-AF65-F5344CB8AC3E}">
        <p14:creationId xmlns:p14="http://schemas.microsoft.com/office/powerpoint/2010/main" val="1431374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CSS Selectors</a:t>
            </a:r>
            <a:br>
              <a:rPr lang="en-US" b="1" dirty="0">
                <a:solidFill>
                  <a:schemeClr val="bg1"/>
                </a:solidFill>
              </a:rPr>
            </a:br>
            <a:r>
              <a:rPr lang="en-US" sz="2200" dirty="0">
                <a:solidFill>
                  <a:schemeClr val="bg1"/>
                </a:solidFill>
              </a:rPr>
              <a:t>CSS selectors are used to "find" (or select) HTML elements based on their element</a:t>
            </a:r>
            <a:r>
              <a:rPr lang="en-US" dirty="0"/>
              <a:t> </a:t>
            </a:r>
            <a:r>
              <a:rPr lang="en-US" sz="2200" dirty="0">
                <a:solidFill>
                  <a:schemeClr val="bg1"/>
                </a:solidFill>
              </a:rPr>
              <a:t>name, id, class, attribute, and more.</a:t>
            </a:r>
            <a:endParaRPr lang="en-US" sz="2000"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838200" y="1905021"/>
            <a:ext cx="10965110" cy="3766729"/>
          </a:xfrm>
          <a:prstGeom prst="rect">
            <a:avLst/>
          </a:prstGeom>
        </p:spPr>
      </p:pic>
    </p:spTree>
    <p:extLst>
      <p:ext uri="{BB962C8B-B14F-4D97-AF65-F5344CB8AC3E}">
        <p14:creationId xmlns:p14="http://schemas.microsoft.com/office/powerpoint/2010/main" val="2862017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87097" cy="6858000"/>
          </a:xfrm>
          <a:prstGeom prst="rect">
            <a:avLst/>
          </a:prstGeom>
        </p:spPr>
      </p:pic>
      <p:sp>
        <p:nvSpPr>
          <p:cNvPr id="5" name="TextBox 4"/>
          <p:cNvSpPr txBox="1"/>
          <p:nvPr/>
        </p:nvSpPr>
        <p:spPr>
          <a:xfrm>
            <a:off x="5053914" y="4744995"/>
            <a:ext cx="5884944" cy="461665"/>
          </a:xfrm>
          <a:prstGeom prst="rect">
            <a:avLst/>
          </a:prstGeom>
          <a:noFill/>
        </p:spPr>
        <p:txBody>
          <a:bodyPr wrap="none" rtlCol="0">
            <a:spAutoFit/>
          </a:bodyPr>
          <a:lstStyle/>
          <a:p>
            <a:r>
              <a:rPr lang="en-US" sz="2400" dirty="0" smtClean="0"/>
              <a:t>HTML example : </a:t>
            </a:r>
            <a:r>
              <a:rPr lang="en-US" sz="2400" dirty="0" smtClean="0">
                <a:solidFill>
                  <a:srgbClr val="FF0000"/>
                </a:solidFill>
              </a:rPr>
              <a:t>&lt;p id=“para1”&gt; Content &lt;/p&gt;</a:t>
            </a:r>
            <a:endParaRPr lang="en-US" sz="2400" dirty="0">
              <a:solidFill>
                <a:srgbClr val="FF0000"/>
              </a:solidFill>
            </a:endParaRPr>
          </a:p>
        </p:txBody>
      </p:sp>
      <p:sp>
        <p:nvSpPr>
          <p:cNvPr id="6" name="TextBox 5"/>
          <p:cNvSpPr txBox="1"/>
          <p:nvPr/>
        </p:nvSpPr>
        <p:spPr>
          <a:xfrm>
            <a:off x="3064475" y="5992297"/>
            <a:ext cx="4528291" cy="369332"/>
          </a:xfrm>
          <a:prstGeom prst="rect">
            <a:avLst/>
          </a:prstGeom>
          <a:noFill/>
        </p:spPr>
        <p:txBody>
          <a:bodyPr wrap="none" rtlCol="0">
            <a:spAutoFit/>
          </a:bodyPr>
          <a:lstStyle/>
          <a:p>
            <a:r>
              <a:rPr lang="en-US" b="1" dirty="0"/>
              <a:t>Note:</a:t>
            </a:r>
            <a:r>
              <a:rPr lang="en-US" dirty="0"/>
              <a:t> An id name cannot start with a number!</a:t>
            </a:r>
          </a:p>
        </p:txBody>
      </p:sp>
    </p:spTree>
    <p:extLst>
      <p:ext uri="{BB962C8B-B14F-4D97-AF65-F5344CB8AC3E}">
        <p14:creationId xmlns:p14="http://schemas.microsoft.com/office/powerpoint/2010/main" val="2643325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5053914" y="4744995"/>
            <a:ext cx="6330003" cy="461665"/>
          </a:xfrm>
          <a:prstGeom prst="rect">
            <a:avLst/>
          </a:prstGeom>
          <a:noFill/>
        </p:spPr>
        <p:txBody>
          <a:bodyPr wrap="none" rtlCol="0">
            <a:spAutoFit/>
          </a:bodyPr>
          <a:lstStyle/>
          <a:p>
            <a:r>
              <a:rPr lang="en-US" sz="2400" dirty="0" smtClean="0"/>
              <a:t>HTML example : </a:t>
            </a:r>
            <a:r>
              <a:rPr lang="en-US" sz="2400" dirty="0" smtClean="0">
                <a:solidFill>
                  <a:srgbClr val="FF0000"/>
                </a:solidFill>
              </a:rPr>
              <a:t>&lt;p class=“center”&gt; Content &lt;/p&gt;</a:t>
            </a:r>
            <a:endParaRPr lang="en-US" sz="2400" dirty="0">
              <a:solidFill>
                <a:srgbClr val="FF0000"/>
              </a:solidFill>
            </a:endParaRPr>
          </a:p>
        </p:txBody>
      </p:sp>
    </p:spTree>
    <p:extLst>
      <p:ext uri="{BB962C8B-B14F-4D97-AF65-F5344CB8AC3E}">
        <p14:creationId xmlns:p14="http://schemas.microsoft.com/office/powerpoint/2010/main" val="392767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Grouping Selectors</a:t>
            </a:r>
            <a:br>
              <a:rPr lang="en-US" b="1" dirty="0">
                <a:solidFill>
                  <a:schemeClr val="bg1"/>
                </a:solidFill>
              </a:rPr>
            </a:br>
            <a:r>
              <a:rPr lang="en-US" sz="2200" dirty="0">
                <a:solidFill>
                  <a:schemeClr val="bg1"/>
                </a:solidFill>
              </a:rPr>
              <a:t>If you have elements with the same style definitions, like this</a:t>
            </a:r>
            <a:r>
              <a:rPr lang="en-US" sz="2200" dirty="0" smtClean="0">
                <a:solidFill>
                  <a:schemeClr val="bg1"/>
                </a:solidFill>
              </a:rPr>
              <a:t>:</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838200" y="1690687"/>
            <a:ext cx="3486665" cy="5024431"/>
          </a:xfrm>
          <a:prstGeom prst="rect">
            <a:avLst/>
          </a:prstGeom>
        </p:spPr>
      </p:pic>
      <p:pic>
        <p:nvPicPr>
          <p:cNvPr id="5" name="Picture 4"/>
          <p:cNvPicPr>
            <a:picLocks noChangeAspect="1"/>
          </p:cNvPicPr>
          <p:nvPr/>
        </p:nvPicPr>
        <p:blipFill>
          <a:blip r:embed="rId3"/>
          <a:stretch>
            <a:fillRect/>
          </a:stretch>
        </p:blipFill>
        <p:spPr>
          <a:xfrm>
            <a:off x="6526177" y="2758412"/>
            <a:ext cx="3917086" cy="1806510"/>
          </a:xfrm>
          <a:prstGeom prst="rect">
            <a:avLst/>
          </a:prstGeom>
        </p:spPr>
      </p:pic>
      <p:cxnSp>
        <p:nvCxnSpPr>
          <p:cNvPr id="7" name="Straight Arrow Connector 6"/>
          <p:cNvCxnSpPr/>
          <p:nvPr/>
        </p:nvCxnSpPr>
        <p:spPr>
          <a:xfrm>
            <a:off x="4497859" y="3793524"/>
            <a:ext cx="1742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06360" y="2738337"/>
            <a:ext cx="1325299" cy="923330"/>
          </a:xfrm>
          <a:prstGeom prst="rect">
            <a:avLst/>
          </a:prstGeom>
          <a:noFill/>
        </p:spPr>
        <p:txBody>
          <a:bodyPr wrap="none" rtlCol="0">
            <a:spAutoFit/>
          </a:bodyPr>
          <a:lstStyle/>
          <a:p>
            <a:r>
              <a:rPr lang="en-US" dirty="0" smtClean="0">
                <a:solidFill>
                  <a:schemeClr val="bg1"/>
                </a:solidFill>
              </a:rPr>
              <a:t>They can be</a:t>
            </a:r>
          </a:p>
          <a:p>
            <a:r>
              <a:rPr lang="en-US" dirty="0" smtClean="0">
                <a:solidFill>
                  <a:schemeClr val="bg1"/>
                </a:solidFill>
              </a:rPr>
              <a:t>Written like </a:t>
            </a:r>
          </a:p>
          <a:p>
            <a:r>
              <a:rPr lang="en-US" dirty="0" smtClean="0">
                <a:solidFill>
                  <a:schemeClr val="bg1"/>
                </a:solidFill>
              </a:rPr>
              <a:t>this</a:t>
            </a:r>
            <a:endParaRPr lang="en-US" dirty="0">
              <a:solidFill>
                <a:schemeClr val="bg1"/>
              </a:solidFill>
            </a:endParaRPr>
          </a:p>
        </p:txBody>
      </p:sp>
    </p:spTree>
    <p:extLst>
      <p:ext uri="{BB962C8B-B14F-4D97-AF65-F5344CB8AC3E}">
        <p14:creationId xmlns:p14="http://schemas.microsoft.com/office/powerpoint/2010/main" val="647973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0"/>
            <a:ext cx="12192001" cy="6862477"/>
          </a:xfrm>
          <a:prstGeom prst="rect">
            <a:avLst/>
          </a:prstGeom>
        </p:spPr>
      </p:pic>
    </p:spTree>
    <p:extLst>
      <p:ext uri="{BB962C8B-B14F-4D97-AF65-F5344CB8AC3E}">
        <p14:creationId xmlns:p14="http://schemas.microsoft.com/office/powerpoint/2010/main" val="115033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Introduction to Bootstrap</a:t>
            </a:r>
            <a:endParaRPr lang="en-US" b="1" dirty="0">
              <a:solidFill>
                <a:schemeClr val="bg1"/>
              </a:solidFill>
            </a:endParaRPr>
          </a:p>
        </p:txBody>
      </p:sp>
      <p:sp>
        <p:nvSpPr>
          <p:cNvPr id="3" name="Content Placeholder 2"/>
          <p:cNvSpPr>
            <a:spLocks noGrp="1"/>
          </p:cNvSpPr>
          <p:nvPr>
            <p:ph idx="1"/>
          </p:nvPr>
        </p:nvSpPr>
        <p:spPr/>
        <p:txBody>
          <a:bodyPr/>
          <a:lstStyle/>
          <a:p>
            <a:pPr marL="0" indent="0">
              <a:buNone/>
            </a:pPr>
            <a:r>
              <a:rPr lang="en-US" sz="3600" b="1" dirty="0">
                <a:solidFill>
                  <a:schemeClr val="bg1"/>
                </a:solidFill>
              </a:rPr>
              <a:t>What is </a:t>
            </a:r>
            <a:r>
              <a:rPr lang="en-US" sz="3600" b="1" dirty="0" smtClean="0">
                <a:solidFill>
                  <a:schemeClr val="bg1"/>
                </a:solidFill>
              </a:rPr>
              <a:t>Bootstrap?</a:t>
            </a:r>
            <a:endParaRPr lang="en-US" sz="3600" b="1" dirty="0">
              <a:solidFill>
                <a:schemeClr val="bg1"/>
              </a:solidFill>
            </a:endParaRPr>
          </a:p>
          <a:p>
            <a:r>
              <a:rPr lang="en-US" dirty="0">
                <a:solidFill>
                  <a:schemeClr val="bg1"/>
                </a:solidFill>
              </a:rPr>
              <a:t>Bootstrap is a powerful front-end framework for faster and easier web development. It includes HTML and CSS based design templates for common user interface components like Typography, Forms, Buttons, Tables, Navigations, Dropdowns, Alerts, Modals, Tabs, Accordion, Carousel and many other as well as optional JavaScript extensions.</a:t>
            </a:r>
          </a:p>
          <a:p>
            <a:r>
              <a:rPr lang="en-US" dirty="0">
                <a:solidFill>
                  <a:schemeClr val="bg1"/>
                </a:solidFill>
              </a:rPr>
              <a:t>Bootstrap also gives you ability to create responsive layout with much less efforts.</a:t>
            </a:r>
          </a:p>
          <a:p>
            <a:endParaRPr lang="en-US" dirty="0">
              <a:solidFill>
                <a:schemeClr val="bg1"/>
              </a:solidFill>
            </a:endParaRPr>
          </a:p>
        </p:txBody>
      </p:sp>
    </p:spTree>
    <p:extLst>
      <p:ext uri="{BB962C8B-B14F-4D97-AF65-F5344CB8AC3E}">
        <p14:creationId xmlns:p14="http://schemas.microsoft.com/office/powerpoint/2010/main" val="337870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2392</TotalTime>
  <Words>223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FoxoGyan</vt:lpstr>
      <vt:lpstr>What we’ll study today</vt:lpstr>
      <vt:lpstr>CSS Syntax</vt:lpstr>
      <vt:lpstr>CSS Selectors CSS selectors are used to "find" (or select) HTML elements based on their element name, id, class, attribute, and more.</vt:lpstr>
      <vt:lpstr>PowerPoint Presentation</vt:lpstr>
      <vt:lpstr>PowerPoint Presentation</vt:lpstr>
      <vt:lpstr>Grouping Selectors If you have elements with the same style definitions, like this:</vt:lpstr>
      <vt:lpstr>PowerPoint Presentation</vt:lpstr>
      <vt:lpstr>Introduction to Bootstrap</vt:lpstr>
      <vt:lpstr>Advantages of Bootstrap</vt:lpstr>
      <vt:lpstr>PowerPoint Presentation</vt:lpstr>
      <vt:lpstr>Getting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FoxoGyan</dc:title>
  <dc:creator>Vibhav Tiwari</dc:creator>
  <cp:lastModifiedBy>Pavitra Behre</cp:lastModifiedBy>
  <cp:revision>48</cp:revision>
  <dcterms:created xsi:type="dcterms:W3CDTF">2017-09-21T04:55:09Z</dcterms:created>
  <dcterms:modified xsi:type="dcterms:W3CDTF">2017-10-22T10:19:40Z</dcterms:modified>
</cp:coreProperties>
</file>