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29"/>
  </p:normalViewPr>
  <p:slideViewPr>
    <p:cSldViewPr snapToGrid="0" snapToObjects="1">
      <p:cViewPr varScale="1">
        <p:scale>
          <a:sx n="95" d="100"/>
          <a:sy n="95" d="100"/>
        </p:scale>
        <p:origin x="200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12/7/15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12/7/15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12/7/15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12/7/15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12/7/15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12/7/15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12/7/15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12/7/15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12/7/15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12/7/15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12/7/15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12/7/15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gi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sdk-for-java/" TargetMode="External"/><Relationship Id="rId4" Type="http://schemas.openxmlformats.org/officeDocument/2006/relationships/hyperlink" Target="http://www.omdbapi.com/" TargetMode="External"/><Relationship Id="rId5" Type="http://schemas.openxmlformats.org/officeDocument/2006/relationships/hyperlink" Target="http://spark.apache.org/sql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nap.stanford.edu/data/web-Movies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919046"/>
            <a:ext cx="10058400" cy="1406066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accent1"/>
                </a:solidFill>
              </a:rPr>
              <a:t>AMAZON MOVIE </a:t>
            </a:r>
            <a:r>
              <a:rPr lang="en-US" sz="5400" dirty="0" smtClean="0">
                <a:solidFill>
                  <a:schemeClr val="accent1"/>
                </a:solidFill>
              </a:rPr>
              <a:t>REVIEW ANALYSIS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-Dev pranav,nasir,siddarthan,pavitra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505" y="493806"/>
            <a:ext cx="10374749" cy="2074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71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67430" y="2967335"/>
            <a:ext cx="38571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THANK YOU!</a:t>
            </a:r>
            <a:endParaRPr 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886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85800" indent="-685800">
              <a:buFont typeface="Wingdings" charset="2"/>
              <a:buChar char="v"/>
            </a:pPr>
            <a:r>
              <a:rPr lang="en-US" dirty="0" smtClean="0">
                <a:solidFill>
                  <a:schemeClr val="accent1"/>
                </a:solidFill>
              </a:rPr>
              <a:t>OVERVIEW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charset="2"/>
              <a:buChar char="§"/>
            </a:pPr>
            <a:r>
              <a:rPr lang="en-US" dirty="0" smtClean="0"/>
              <a:t>TOP K HELPFUL REVIEWERS</a:t>
            </a:r>
          </a:p>
          <a:p>
            <a:pPr>
              <a:lnSpc>
                <a:spcPct val="150000"/>
              </a:lnSpc>
              <a:buFont typeface="Wingdings" charset="2"/>
              <a:buChar char="§"/>
            </a:pPr>
            <a:r>
              <a:rPr lang="en-US" dirty="0"/>
              <a:t> </a:t>
            </a:r>
            <a:r>
              <a:rPr lang="en-US" dirty="0" smtClean="0"/>
              <a:t>DATA ENHANCEMENT AND DATA CLEANING</a:t>
            </a:r>
            <a:endParaRPr lang="en-US" dirty="0"/>
          </a:p>
          <a:p>
            <a:pPr>
              <a:lnSpc>
                <a:spcPct val="150000"/>
              </a:lnSpc>
              <a:buFont typeface="Wingdings" charset="2"/>
              <a:buChar char="§"/>
            </a:pPr>
            <a:r>
              <a:rPr lang="en-US" dirty="0" smtClean="0"/>
              <a:t>AVERAGE REVIEW SCORE PER MOVIE</a:t>
            </a:r>
          </a:p>
          <a:p>
            <a:pPr>
              <a:lnSpc>
                <a:spcPct val="150000"/>
              </a:lnSpc>
              <a:buFont typeface="Wingdings" charset="2"/>
              <a:buChar char="§"/>
            </a:pPr>
            <a:r>
              <a:rPr lang="en-US" dirty="0" smtClean="0"/>
              <a:t>TOP MOVIES BY GENRE</a:t>
            </a:r>
          </a:p>
        </p:txBody>
      </p:sp>
    </p:spTree>
    <p:extLst>
      <p:ext uri="{BB962C8B-B14F-4D97-AF65-F5344CB8AC3E}">
        <p14:creationId xmlns:p14="http://schemas.microsoft.com/office/powerpoint/2010/main" val="157307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76" y="107576"/>
            <a:ext cx="11954435" cy="6043905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buFont typeface="Wingdings" charset="2"/>
              <a:buChar char="v"/>
            </a:pPr>
            <a:r>
              <a:rPr lang="en-US" sz="2800" b="1" dirty="0" smtClean="0">
                <a:solidFill>
                  <a:schemeClr val="accent1"/>
                </a:solidFill>
              </a:rPr>
              <a:t>TOP </a:t>
            </a:r>
            <a:r>
              <a:rPr lang="en-US" sz="2800" b="1" dirty="0">
                <a:solidFill>
                  <a:schemeClr val="accent1"/>
                </a:solidFill>
              </a:rPr>
              <a:t>K HELPFUL REVIEWERS</a:t>
            </a:r>
          </a:p>
          <a:p>
            <a:endParaRPr lang="en-US" dirty="0"/>
          </a:p>
        </p:txBody>
      </p:sp>
      <p:sp>
        <p:nvSpPr>
          <p:cNvPr id="4" name="Snip Single Corner Rectangle 3"/>
          <p:cNvSpPr/>
          <p:nvPr/>
        </p:nvSpPr>
        <p:spPr>
          <a:xfrm>
            <a:off x="305923" y="3472424"/>
            <a:ext cx="1156447" cy="1546412"/>
          </a:xfrm>
          <a:prstGeom prst="snip1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Dataset</a:t>
            </a:r>
          </a:p>
          <a:p>
            <a:pPr algn="ctr"/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1475817" y="3289550"/>
            <a:ext cx="1099297" cy="562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22" idx="1"/>
          </p:cNvCxnSpPr>
          <p:nvPr/>
        </p:nvCxnSpPr>
        <p:spPr>
          <a:xfrm>
            <a:off x="1494308" y="4245630"/>
            <a:ext cx="1107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489265" y="4813769"/>
            <a:ext cx="1085849" cy="382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2602008" y="2997950"/>
            <a:ext cx="1035424" cy="583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602008" y="3954031"/>
            <a:ext cx="1035424" cy="583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2575114" y="4886114"/>
            <a:ext cx="1035424" cy="583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4316509" y="1586421"/>
            <a:ext cx="1032062" cy="4437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SHUFFLE &amp;</a:t>
            </a:r>
          </a:p>
          <a:p>
            <a:pPr algn="ctr"/>
            <a:r>
              <a:rPr lang="en-US" dirty="0" smtClean="0"/>
              <a:t>SORT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3566834" y="2830142"/>
            <a:ext cx="726142" cy="420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3650879" y="3472425"/>
            <a:ext cx="633691" cy="511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3654241" y="3437983"/>
            <a:ext cx="598394" cy="982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3" idx="3"/>
          </p:cNvCxnSpPr>
          <p:nvPr/>
        </p:nvCxnSpPr>
        <p:spPr>
          <a:xfrm>
            <a:off x="3610538" y="5177713"/>
            <a:ext cx="642097" cy="291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3623985" y="4607237"/>
            <a:ext cx="668991" cy="443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3593730" y="4116394"/>
            <a:ext cx="682438" cy="260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65" idx="1"/>
          </p:cNvCxnSpPr>
          <p:nvPr/>
        </p:nvCxnSpPr>
        <p:spPr>
          <a:xfrm>
            <a:off x="5251080" y="2557442"/>
            <a:ext cx="766483" cy="917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5251080" y="2699944"/>
            <a:ext cx="711010" cy="1141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5230909" y="4509897"/>
            <a:ext cx="823633" cy="706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5348571" y="4828950"/>
            <a:ext cx="729504" cy="541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997394" y="2255004"/>
            <a:ext cx="1035424" cy="583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REDUCE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6017563" y="3183218"/>
            <a:ext cx="1035424" cy="583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REDUCE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6078075" y="4174706"/>
            <a:ext cx="1035424" cy="583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REDUCE</a:t>
            </a:r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6078075" y="5070085"/>
            <a:ext cx="1035424" cy="583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REDUCE</a:t>
            </a:r>
            <a:endParaRPr lang="en-US" dirty="0"/>
          </a:p>
        </p:txBody>
      </p:sp>
      <p:sp>
        <p:nvSpPr>
          <p:cNvPr id="83" name="Rectangular Callout 82"/>
          <p:cNvSpPr/>
          <p:nvPr/>
        </p:nvSpPr>
        <p:spPr>
          <a:xfrm>
            <a:off x="373158" y="1417280"/>
            <a:ext cx="2178423" cy="1231787"/>
          </a:xfrm>
          <a:prstGeom prst="wedgeRectCallout">
            <a:avLst>
              <a:gd name="adj1" fmla="val 9362"/>
              <a:gd name="adj2" fmla="val 140262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{</a:t>
            </a:r>
            <a:r>
              <a:rPr lang="en-US" sz="1400" dirty="0" err="1" smtClean="0"/>
              <a:t>ID:avbcgdfjg,reviewer</a:t>
            </a:r>
            <a:r>
              <a:rPr lang="en-US" sz="1400" dirty="0" smtClean="0"/>
              <a:t>/</a:t>
            </a:r>
            <a:r>
              <a:rPr lang="en-US" sz="1400" dirty="0" err="1" smtClean="0"/>
              <a:t>id:eurgesf,name:jack,review</a:t>
            </a:r>
            <a:r>
              <a:rPr lang="en-US" sz="1400" dirty="0" smtClean="0"/>
              <a:t>/score:5.0,helpfulness:3/8,review:”interesting movie”} </a:t>
            </a:r>
          </a:p>
          <a:p>
            <a:pPr algn="ctr"/>
            <a:r>
              <a:rPr lang="is-IS" sz="1400" dirty="0" smtClean="0"/>
              <a:t>…....................</a:t>
            </a:r>
            <a:endParaRPr lang="en-US" sz="1400" dirty="0"/>
          </a:p>
        </p:txBody>
      </p:sp>
      <p:sp>
        <p:nvSpPr>
          <p:cNvPr id="84" name="Rectangular Callout 83"/>
          <p:cNvSpPr/>
          <p:nvPr/>
        </p:nvSpPr>
        <p:spPr>
          <a:xfrm>
            <a:off x="2602007" y="802450"/>
            <a:ext cx="1875863" cy="740699"/>
          </a:xfrm>
          <a:prstGeom prst="wedgeRectCallout">
            <a:avLst>
              <a:gd name="adj1" fmla="val 18628"/>
              <a:gd name="adj2" fmla="val 25311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(ID,(</a:t>
            </a:r>
            <a:r>
              <a:rPr lang="en-US" sz="1400" dirty="0" err="1" smtClean="0"/>
              <a:t>name,helpfulness</a:t>
            </a:r>
            <a:r>
              <a:rPr lang="en-US" sz="1400" dirty="0" smtClean="0"/>
              <a:t>))</a:t>
            </a:r>
            <a:endParaRPr lang="en-US" sz="1400" dirty="0"/>
          </a:p>
        </p:txBody>
      </p:sp>
      <p:sp>
        <p:nvSpPr>
          <p:cNvPr id="92" name="Snip Single Corner Rectangle 91"/>
          <p:cNvSpPr/>
          <p:nvPr/>
        </p:nvSpPr>
        <p:spPr>
          <a:xfrm>
            <a:off x="7466481" y="4170363"/>
            <a:ext cx="578226" cy="652174"/>
          </a:xfrm>
          <a:prstGeom prst="snip1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</a:rPr>
              <a:t>PART-R</a:t>
            </a:r>
            <a:endParaRPr lang="en-US" dirty="0"/>
          </a:p>
        </p:txBody>
      </p:sp>
      <p:sp>
        <p:nvSpPr>
          <p:cNvPr id="94" name="Snip Single Corner Rectangle 93"/>
          <p:cNvSpPr/>
          <p:nvPr/>
        </p:nvSpPr>
        <p:spPr>
          <a:xfrm>
            <a:off x="7429500" y="3136252"/>
            <a:ext cx="578226" cy="652174"/>
          </a:xfrm>
          <a:prstGeom prst="snip1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</a:rPr>
              <a:t>PART-R</a:t>
            </a:r>
            <a:endParaRPr lang="en-US" dirty="0"/>
          </a:p>
        </p:txBody>
      </p:sp>
      <p:sp>
        <p:nvSpPr>
          <p:cNvPr id="95" name="Snip Single Corner Rectangle 94"/>
          <p:cNvSpPr/>
          <p:nvPr/>
        </p:nvSpPr>
        <p:spPr>
          <a:xfrm>
            <a:off x="7486655" y="5032283"/>
            <a:ext cx="578226" cy="652174"/>
          </a:xfrm>
          <a:prstGeom prst="snip1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</a:rPr>
              <a:t>PART-R</a:t>
            </a:r>
            <a:endParaRPr lang="en-US" dirty="0"/>
          </a:p>
        </p:txBody>
      </p:sp>
      <p:sp>
        <p:nvSpPr>
          <p:cNvPr id="96" name="Snip Single Corner Rectangle 95"/>
          <p:cNvSpPr/>
          <p:nvPr/>
        </p:nvSpPr>
        <p:spPr>
          <a:xfrm>
            <a:off x="7385795" y="2231355"/>
            <a:ext cx="578226" cy="652174"/>
          </a:xfrm>
          <a:prstGeom prst="snip1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PART-R</a:t>
            </a:r>
            <a:endParaRPr lang="en-US" sz="900" dirty="0"/>
          </a:p>
        </p:txBody>
      </p:sp>
      <p:cxnSp>
        <p:nvCxnSpPr>
          <p:cNvPr id="97" name="Straight Arrow Connector 96"/>
          <p:cNvCxnSpPr>
            <a:endCxn id="96" idx="2"/>
          </p:cNvCxnSpPr>
          <p:nvPr/>
        </p:nvCxnSpPr>
        <p:spPr>
          <a:xfrm flipV="1">
            <a:off x="6952134" y="2557442"/>
            <a:ext cx="433661" cy="35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endCxn id="92" idx="2"/>
          </p:cNvCxnSpPr>
          <p:nvPr/>
        </p:nvCxnSpPr>
        <p:spPr>
          <a:xfrm flipV="1">
            <a:off x="7137032" y="4496450"/>
            <a:ext cx="329449" cy="40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endCxn id="95" idx="2"/>
          </p:cNvCxnSpPr>
          <p:nvPr/>
        </p:nvCxnSpPr>
        <p:spPr>
          <a:xfrm flipV="1">
            <a:off x="7137032" y="5358370"/>
            <a:ext cx="349623" cy="12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 flipV="1">
            <a:off x="7019370" y="3462339"/>
            <a:ext cx="433661" cy="35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/>
          <p:cNvSpPr/>
          <p:nvPr/>
        </p:nvSpPr>
        <p:spPr>
          <a:xfrm>
            <a:off x="8488457" y="3216358"/>
            <a:ext cx="1492623" cy="1100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SORTING BASED ON HELPFULNESS</a:t>
            </a:r>
            <a:endParaRPr lang="en-US" dirty="0"/>
          </a:p>
        </p:txBody>
      </p:sp>
      <p:sp>
        <p:nvSpPr>
          <p:cNvPr id="109" name="Right Arrow 108"/>
          <p:cNvSpPr/>
          <p:nvPr/>
        </p:nvSpPr>
        <p:spPr>
          <a:xfrm>
            <a:off x="9981080" y="3581148"/>
            <a:ext cx="682438" cy="402497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10663517" y="3323934"/>
            <a:ext cx="1264023" cy="880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TOP K REVIEWERS</a:t>
            </a:r>
            <a:endParaRPr lang="en-US" dirty="0"/>
          </a:p>
        </p:txBody>
      </p:sp>
      <p:sp>
        <p:nvSpPr>
          <p:cNvPr id="114" name="Rectangular Callout 113"/>
          <p:cNvSpPr/>
          <p:nvPr/>
        </p:nvSpPr>
        <p:spPr>
          <a:xfrm>
            <a:off x="6257928" y="472404"/>
            <a:ext cx="1986801" cy="927357"/>
          </a:xfrm>
          <a:prstGeom prst="wedgeRectCallout">
            <a:avLst>
              <a:gd name="adj1" fmla="val -39129"/>
              <a:gd name="adj2" fmla="val 13776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CALCULATION OF HELPFULNESS PER REVIEWER</a:t>
            </a:r>
          </a:p>
        </p:txBody>
      </p:sp>
      <p:sp>
        <p:nvSpPr>
          <p:cNvPr id="115" name="Right Brace 114"/>
          <p:cNvSpPr/>
          <p:nvPr/>
        </p:nvSpPr>
        <p:spPr>
          <a:xfrm>
            <a:off x="7927041" y="2255003"/>
            <a:ext cx="653860" cy="3429453"/>
          </a:xfrm>
          <a:prstGeom prst="rightBrace">
            <a:avLst>
              <a:gd name="adj1" fmla="val 8333"/>
              <a:gd name="adj2" fmla="val 4683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6" name="TextBox 115"/>
              <p:cNvSpPr txBox="1"/>
              <p:nvPr/>
            </p:nvSpPr>
            <p:spPr>
              <a:xfrm>
                <a:off x="8861172" y="502021"/>
                <a:ext cx="2922253" cy="83337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bg-BG" i="1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charset="0"/>
                                    </a:rPr>
                                    <m:t>1+</m:t>
                                  </m:r>
                                  <m:r>
                                    <a:rPr lang="en-US" i="1">
                                      <a:latin typeface="Cambria Math" charset="0"/>
                                    </a:rPr>
                                    <m:t>𝑣𝑜𝑡𝑒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+</m:t>
                                      </m:r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𝑣𝑒</m:t>
                                      </m:r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 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 charset="0"/>
                                    </a:rPr>
                                    <m:t>𝑡𝑜𝑡𝑎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𝑚𝑜𝑣𝑖𝑒𝑠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i="1">
                                  <a:latin typeface="Cambria Math" charset="0"/>
                                </a:rPr>
                                <m:t>)</m:t>
                              </m:r>
                            </m:e>
                          </m:func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i="1" smtClean="0">
                                  <a:latin typeface="Cambria Math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box>
                                <m:boxPr>
                                  <m:ctrlPr>
                                    <a:rPr lang="uk-UA" i="1" smtClean="0">
                                      <a:latin typeface="Cambria Math" charset="0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lang="uk-UA" i="1" smtClean="0">
                                          <a:latin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𝑣𝑜𝑡𝑒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  <m:t>𝑣𝑒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𝑣𝑜𝑡𝑒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  <m:t>𝑡𝑜𝑡𝑎𝑙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box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6" name="Text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1172" y="502021"/>
                <a:ext cx="2922253" cy="83337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0" name="TextBox 119"/>
          <p:cNvSpPr txBox="1"/>
          <p:nvPr/>
        </p:nvSpPr>
        <p:spPr>
          <a:xfrm>
            <a:off x="8792308" y="143778"/>
            <a:ext cx="187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FORMULA: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908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 animBg="1"/>
      <p:bldP spid="1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23" y="389964"/>
            <a:ext cx="4693024" cy="297123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22" y="3603811"/>
            <a:ext cx="5419166" cy="22456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478" y="273274"/>
            <a:ext cx="6311292" cy="17245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478" y="1828800"/>
            <a:ext cx="6499180" cy="9412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472" y="3361197"/>
            <a:ext cx="5288781" cy="2903804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4814047" y="1425388"/>
            <a:ext cx="838431" cy="4034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8390964" y="2770094"/>
            <a:ext cx="430306" cy="5911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Arrow 9"/>
          <p:cNvSpPr/>
          <p:nvPr/>
        </p:nvSpPr>
        <p:spPr>
          <a:xfrm>
            <a:off x="5446059" y="4450976"/>
            <a:ext cx="685800" cy="38996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4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Straight Arrow Connector 50"/>
          <p:cNvCxnSpPr/>
          <p:nvPr/>
        </p:nvCxnSpPr>
        <p:spPr>
          <a:xfrm flipV="1">
            <a:off x="7419418" y="1692446"/>
            <a:ext cx="2032192" cy="3766269"/>
          </a:xfrm>
          <a:prstGeom prst="straightConnector1">
            <a:avLst/>
          </a:prstGeom>
          <a:ln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7416055" y="1659326"/>
            <a:ext cx="1546409" cy="2903775"/>
          </a:xfrm>
          <a:prstGeom prst="straightConnector1">
            <a:avLst/>
          </a:prstGeom>
          <a:ln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nip Single Corner Rectangle 1"/>
          <p:cNvSpPr/>
          <p:nvPr/>
        </p:nvSpPr>
        <p:spPr>
          <a:xfrm>
            <a:off x="615204" y="3714470"/>
            <a:ext cx="1156447" cy="1546412"/>
          </a:xfrm>
          <a:prstGeom prst="snip1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Dataset</a:t>
            </a:r>
          </a:p>
          <a:p>
            <a:pPr algn="ctr"/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1785098" y="3531596"/>
            <a:ext cx="1099297" cy="562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>
            <a:endCxn id="22" idx="1"/>
          </p:cNvCxnSpPr>
          <p:nvPr/>
        </p:nvCxnSpPr>
        <p:spPr>
          <a:xfrm>
            <a:off x="1803589" y="4487676"/>
            <a:ext cx="1107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798546" y="5055815"/>
            <a:ext cx="1085849" cy="382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911289" y="3239996"/>
            <a:ext cx="1035424" cy="583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911289" y="4196077"/>
            <a:ext cx="1035424" cy="583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884395" y="5128160"/>
            <a:ext cx="1035424" cy="583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625790" y="1828467"/>
            <a:ext cx="1032062" cy="4437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SHUFFLE &amp;</a:t>
            </a:r>
          </a:p>
          <a:p>
            <a:pPr algn="ctr"/>
            <a:r>
              <a:rPr lang="en-US" dirty="0" smtClean="0"/>
              <a:t>SORT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3876115" y="3072188"/>
            <a:ext cx="726142" cy="420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960160" y="3714471"/>
            <a:ext cx="633691" cy="511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963522" y="3680029"/>
            <a:ext cx="598394" cy="982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3" idx="3"/>
          </p:cNvCxnSpPr>
          <p:nvPr/>
        </p:nvCxnSpPr>
        <p:spPr>
          <a:xfrm>
            <a:off x="3919819" y="5419759"/>
            <a:ext cx="642097" cy="291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933266" y="4849283"/>
            <a:ext cx="668991" cy="443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903011" y="4358440"/>
            <a:ext cx="682438" cy="260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560361" y="2799488"/>
            <a:ext cx="766483" cy="917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5560361" y="2941990"/>
            <a:ext cx="711010" cy="1141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5540190" y="4751943"/>
            <a:ext cx="823633" cy="706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657852" y="5070996"/>
            <a:ext cx="729504" cy="541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6306675" y="2497050"/>
            <a:ext cx="1035424" cy="583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REDUCE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6326844" y="3425264"/>
            <a:ext cx="1035424" cy="583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REDUCE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6387356" y="4416752"/>
            <a:ext cx="1035424" cy="583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REDUCE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6387356" y="5312131"/>
            <a:ext cx="1035424" cy="583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REDUCE</a:t>
            </a:r>
            <a:endParaRPr lang="en-US" dirty="0"/>
          </a:p>
        </p:txBody>
      </p:sp>
      <p:sp>
        <p:nvSpPr>
          <p:cNvPr id="24" name="Rectangular Callout 23"/>
          <p:cNvSpPr/>
          <p:nvPr/>
        </p:nvSpPr>
        <p:spPr>
          <a:xfrm>
            <a:off x="682439" y="1659326"/>
            <a:ext cx="2178423" cy="1231787"/>
          </a:xfrm>
          <a:prstGeom prst="wedgeRectCallout">
            <a:avLst>
              <a:gd name="adj1" fmla="val 9362"/>
              <a:gd name="adj2" fmla="val 140262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{</a:t>
            </a:r>
            <a:r>
              <a:rPr lang="en-US" sz="1400" dirty="0" err="1" smtClean="0"/>
              <a:t>ID:avbcgdfjg,reviewer</a:t>
            </a:r>
            <a:r>
              <a:rPr lang="en-US" sz="1400" dirty="0" smtClean="0"/>
              <a:t>/</a:t>
            </a:r>
            <a:r>
              <a:rPr lang="en-US" sz="1400" dirty="0" err="1" smtClean="0"/>
              <a:t>id:eurgesf,name:jack,review</a:t>
            </a:r>
            <a:r>
              <a:rPr lang="en-US" sz="1400" dirty="0" smtClean="0"/>
              <a:t>/score:5.0,helpfulness:3/8,review:”interesting movie”} </a:t>
            </a:r>
          </a:p>
          <a:p>
            <a:pPr algn="ctr"/>
            <a:r>
              <a:rPr lang="is-IS" sz="1400" dirty="0" smtClean="0"/>
              <a:t>…....................</a:t>
            </a:r>
            <a:endParaRPr lang="en-US" sz="1400" dirty="0"/>
          </a:p>
        </p:txBody>
      </p:sp>
      <p:sp>
        <p:nvSpPr>
          <p:cNvPr id="25" name="Rectangular Callout 24"/>
          <p:cNvSpPr/>
          <p:nvPr/>
        </p:nvSpPr>
        <p:spPr>
          <a:xfrm>
            <a:off x="2911288" y="1044496"/>
            <a:ext cx="1875863" cy="740699"/>
          </a:xfrm>
          <a:prstGeom prst="wedgeRectCallout">
            <a:avLst>
              <a:gd name="adj1" fmla="val 18628"/>
              <a:gd name="adj2" fmla="val 25311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(ID, review/score)</a:t>
            </a:r>
            <a:endParaRPr lang="en-US" sz="1400" dirty="0"/>
          </a:p>
        </p:txBody>
      </p:sp>
      <p:sp>
        <p:nvSpPr>
          <p:cNvPr id="26" name="Snip Single Corner Rectangle 25"/>
          <p:cNvSpPr/>
          <p:nvPr/>
        </p:nvSpPr>
        <p:spPr>
          <a:xfrm>
            <a:off x="8424589" y="4292720"/>
            <a:ext cx="578226" cy="652174"/>
          </a:xfrm>
          <a:prstGeom prst="snip1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</a:rPr>
              <a:t>PART-R</a:t>
            </a:r>
            <a:endParaRPr lang="en-US" dirty="0"/>
          </a:p>
        </p:txBody>
      </p:sp>
      <p:sp>
        <p:nvSpPr>
          <p:cNvPr id="27" name="Snip Single Corner Rectangle 26"/>
          <p:cNvSpPr/>
          <p:nvPr/>
        </p:nvSpPr>
        <p:spPr>
          <a:xfrm>
            <a:off x="8424589" y="3353027"/>
            <a:ext cx="578226" cy="652174"/>
          </a:xfrm>
          <a:prstGeom prst="snip1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</a:rPr>
              <a:t>PART-R</a:t>
            </a:r>
            <a:endParaRPr lang="en-US" dirty="0"/>
          </a:p>
        </p:txBody>
      </p:sp>
      <p:sp>
        <p:nvSpPr>
          <p:cNvPr id="28" name="Snip Single Corner Rectangle 27"/>
          <p:cNvSpPr/>
          <p:nvPr/>
        </p:nvSpPr>
        <p:spPr>
          <a:xfrm>
            <a:off x="8425431" y="5274329"/>
            <a:ext cx="578226" cy="652174"/>
          </a:xfrm>
          <a:prstGeom prst="snip1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</a:rPr>
              <a:t>PART-R</a:t>
            </a:r>
            <a:endParaRPr lang="en-US" dirty="0"/>
          </a:p>
        </p:txBody>
      </p:sp>
      <p:sp>
        <p:nvSpPr>
          <p:cNvPr id="29" name="Snip Single Corner Rectangle 28"/>
          <p:cNvSpPr/>
          <p:nvPr/>
        </p:nvSpPr>
        <p:spPr>
          <a:xfrm>
            <a:off x="8389289" y="2364592"/>
            <a:ext cx="578226" cy="652174"/>
          </a:xfrm>
          <a:prstGeom prst="snip1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PART-R</a:t>
            </a:r>
            <a:endParaRPr lang="en-US" sz="900" dirty="0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7261415" y="2829438"/>
            <a:ext cx="1107705" cy="5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7446313" y="4733607"/>
            <a:ext cx="1036510" cy="45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28" idx="2"/>
          </p:cNvCxnSpPr>
          <p:nvPr/>
        </p:nvCxnSpPr>
        <p:spPr>
          <a:xfrm flipV="1">
            <a:off x="7446313" y="5600416"/>
            <a:ext cx="979118" cy="12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27" idx="2"/>
          </p:cNvCxnSpPr>
          <p:nvPr/>
        </p:nvCxnSpPr>
        <p:spPr>
          <a:xfrm flipV="1">
            <a:off x="7328651" y="3679114"/>
            <a:ext cx="1095938" cy="60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ular Callout 36"/>
          <p:cNvSpPr/>
          <p:nvPr/>
        </p:nvSpPr>
        <p:spPr>
          <a:xfrm>
            <a:off x="5657852" y="671214"/>
            <a:ext cx="1986801" cy="927357"/>
          </a:xfrm>
          <a:prstGeom prst="wedgeRectCallout">
            <a:avLst>
              <a:gd name="adj1" fmla="val -12056"/>
              <a:gd name="adj2" fmla="val 14646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CALCULATION OF AVERAGE SCORE</a:t>
            </a:r>
            <a:endParaRPr lang="en-US" sz="1400" dirty="0" smtClean="0"/>
          </a:p>
        </p:txBody>
      </p:sp>
      <p:sp>
        <p:nvSpPr>
          <p:cNvPr id="38" name="Right Brace 37"/>
          <p:cNvSpPr/>
          <p:nvPr/>
        </p:nvSpPr>
        <p:spPr>
          <a:xfrm>
            <a:off x="9002815" y="2540917"/>
            <a:ext cx="653860" cy="3429453"/>
          </a:xfrm>
          <a:prstGeom prst="rightBrace">
            <a:avLst>
              <a:gd name="adj1" fmla="val 8333"/>
              <a:gd name="adj2" fmla="val 4683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4162" y="223033"/>
            <a:ext cx="1732494" cy="1436293"/>
          </a:xfrm>
          <a:prstGeom prst="rect">
            <a:avLst/>
          </a:prstGeom>
        </p:spPr>
      </p:pic>
      <p:cxnSp>
        <p:nvCxnSpPr>
          <p:cNvPr id="44" name="Straight Arrow Connector 43"/>
          <p:cNvCxnSpPr/>
          <p:nvPr/>
        </p:nvCxnSpPr>
        <p:spPr>
          <a:xfrm flipV="1">
            <a:off x="7365634" y="1155339"/>
            <a:ext cx="1106018" cy="1394978"/>
          </a:xfrm>
          <a:prstGeom prst="straightConnector1">
            <a:avLst/>
          </a:prstGeom>
          <a:ln>
            <a:solidFill>
              <a:schemeClr val="accent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7353865" y="1517906"/>
            <a:ext cx="1414463" cy="2082678"/>
          </a:xfrm>
          <a:prstGeom prst="straightConnector1">
            <a:avLst/>
          </a:prstGeom>
          <a:ln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Snip Single Corner Rectangle 64"/>
          <p:cNvSpPr/>
          <p:nvPr/>
        </p:nvSpPr>
        <p:spPr>
          <a:xfrm>
            <a:off x="9671807" y="3575580"/>
            <a:ext cx="1646655" cy="1195000"/>
          </a:xfrm>
          <a:prstGeom prst="snip1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100" dirty="0" smtClean="0"/>
              <a:t>ID TITLE AVG_SCORE</a:t>
            </a:r>
          </a:p>
          <a:p>
            <a:pPr algn="ctr"/>
            <a:r>
              <a:rPr lang="en-US" sz="1100" dirty="0"/>
              <a:t>ID TITLE AVG_SCORE</a:t>
            </a:r>
          </a:p>
          <a:p>
            <a:pPr algn="ctr"/>
            <a:r>
              <a:rPr lang="en-US" sz="1100" dirty="0"/>
              <a:t>ID TITLE AVG_SCORE</a:t>
            </a:r>
          </a:p>
          <a:p>
            <a:pPr algn="ctr"/>
            <a:r>
              <a:rPr lang="en-US" sz="1100" dirty="0" smtClean="0"/>
              <a:t>.</a:t>
            </a:r>
          </a:p>
          <a:p>
            <a:pPr algn="ctr"/>
            <a:r>
              <a:rPr lang="en-US" sz="1100" dirty="0" smtClean="0"/>
              <a:t>.</a:t>
            </a:r>
          </a:p>
          <a:p>
            <a:pPr algn="ctr"/>
            <a:r>
              <a:rPr lang="en-US" sz="1100" dirty="0" smtClean="0"/>
              <a:t>.</a:t>
            </a:r>
          </a:p>
          <a:p>
            <a:pPr algn="ctr"/>
            <a:endParaRPr lang="en-US" sz="1100" dirty="0"/>
          </a:p>
        </p:txBody>
      </p:sp>
      <p:sp>
        <p:nvSpPr>
          <p:cNvPr id="85" name="Rectangle 84"/>
          <p:cNvSpPr/>
          <p:nvPr/>
        </p:nvSpPr>
        <p:spPr>
          <a:xfrm>
            <a:off x="222662" y="192237"/>
            <a:ext cx="60487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charset="2"/>
              <a:buChar char="v"/>
            </a:pPr>
            <a:r>
              <a:rPr lang="en-US" sz="2400" b="1" dirty="0" smtClean="0">
                <a:solidFill>
                  <a:schemeClr val="accent1"/>
                </a:solidFill>
              </a:rPr>
              <a:t> DATA </a:t>
            </a:r>
            <a:r>
              <a:rPr lang="en-US" sz="2400" b="1" dirty="0">
                <a:solidFill>
                  <a:schemeClr val="accent1"/>
                </a:solidFill>
              </a:rPr>
              <a:t>ENHANCEMENT AND DATA CLEANING</a:t>
            </a:r>
          </a:p>
        </p:txBody>
      </p:sp>
      <p:sp>
        <p:nvSpPr>
          <p:cNvPr id="86" name="TextBox 85"/>
          <p:cNvSpPr txBox="1"/>
          <p:nvPr/>
        </p:nvSpPr>
        <p:spPr>
          <a:xfrm rot="18385776">
            <a:off x="7216248" y="1672075"/>
            <a:ext cx="1222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PRODUCT ID  </a:t>
            </a:r>
            <a:r>
              <a:rPr lang="en-US" sz="1200" smtClean="0">
                <a:sym typeface="Wingdings"/>
              </a:rPr>
              <a:t></a:t>
            </a:r>
            <a:endParaRPr lang="en-US" sz="1200" dirty="0"/>
          </a:p>
        </p:txBody>
      </p:sp>
      <p:sp>
        <p:nvSpPr>
          <p:cNvPr id="87" name="TextBox 86"/>
          <p:cNvSpPr txBox="1"/>
          <p:nvPr/>
        </p:nvSpPr>
        <p:spPr>
          <a:xfrm rot="18385776">
            <a:off x="7325409" y="1765973"/>
            <a:ext cx="1501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ym typeface="Wingdings"/>
              </a:rPr>
              <a:t> </a:t>
            </a:r>
            <a:r>
              <a:rPr lang="en-US" sz="1200" dirty="0" smtClean="0"/>
              <a:t>PRODUCT TITLE</a:t>
            </a:r>
            <a:endParaRPr lang="en-US" sz="1200" dirty="0"/>
          </a:p>
        </p:txBody>
      </p:sp>
      <p:sp>
        <p:nvSpPr>
          <p:cNvPr id="88" name="Right Arrow 87"/>
          <p:cNvSpPr/>
          <p:nvPr/>
        </p:nvSpPr>
        <p:spPr>
          <a:xfrm>
            <a:off x="11318462" y="4094349"/>
            <a:ext cx="676314" cy="2640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65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/>
          <p:cNvCxnSpPr/>
          <p:nvPr/>
        </p:nvCxnSpPr>
        <p:spPr>
          <a:xfrm flipV="1">
            <a:off x="7419418" y="1692446"/>
            <a:ext cx="2032192" cy="3766269"/>
          </a:xfrm>
          <a:prstGeom prst="straightConnector1">
            <a:avLst/>
          </a:prstGeom>
          <a:ln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 flipV="1">
            <a:off x="7416055" y="1474039"/>
            <a:ext cx="1768291" cy="3089064"/>
          </a:xfrm>
          <a:prstGeom prst="straightConnector1">
            <a:avLst/>
          </a:prstGeom>
          <a:ln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1785098" y="3531596"/>
            <a:ext cx="1099297" cy="562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endCxn id="22" idx="1"/>
          </p:cNvCxnSpPr>
          <p:nvPr/>
        </p:nvCxnSpPr>
        <p:spPr>
          <a:xfrm>
            <a:off x="1803589" y="4487676"/>
            <a:ext cx="1107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798546" y="5055815"/>
            <a:ext cx="1085849" cy="382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911289" y="3239996"/>
            <a:ext cx="1035424" cy="583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911289" y="4196077"/>
            <a:ext cx="1035424" cy="583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884395" y="5128160"/>
            <a:ext cx="1035424" cy="583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625790" y="1828467"/>
            <a:ext cx="1032062" cy="4437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SHUFFLE &amp;</a:t>
            </a:r>
          </a:p>
          <a:p>
            <a:pPr algn="ctr"/>
            <a:r>
              <a:rPr lang="en-US" dirty="0" smtClean="0"/>
              <a:t>SORT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876115" y="3072188"/>
            <a:ext cx="726142" cy="420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960160" y="3714471"/>
            <a:ext cx="633691" cy="511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963522" y="3680029"/>
            <a:ext cx="598394" cy="982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23" idx="3"/>
          </p:cNvCxnSpPr>
          <p:nvPr/>
        </p:nvCxnSpPr>
        <p:spPr>
          <a:xfrm>
            <a:off x="3919819" y="5419759"/>
            <a:ext cx="642097" cy="291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3933266" y="4849283"/>
            <a:ext cx="668991" cy="443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903011" y="4358440"/>
            <a:ext cx="682438" cy="260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560361" y="2799488"/>
            <a:ext cx="766483" cy="917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5560361" y="2941990"/>
            <a:ext cx="711010" cy="1141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5540190" y="4751943"/>
            <a:ext cx="823633" cy="706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657852" y="5070996"/>
            <a:ext cx="729504" cy="541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6306675" y="2497050"/>
            <a:ext cx="1035424" cy="583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REDUCE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6326844" y="3425264"/>
            <a:ext cx="1035424" cy="583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REDUCE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6387356" y="4416752"/>
            <a:ext cx="1035424" cy="583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REDUCE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387356" y="5312131"/>
            <a:ext cx="1035424" cy="583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REDUCE</a:t>
            </a:r>
            <a:endParaRPr lang="en-US" dirty="0"/>
          </a:p>
        </p:txBody>
      </p:sp>
      <p:sp>
        <p:nvSpPr>
          <p:cNvPr id="26" name="Rectangular Callout 25"/>
          <p:cNvSpPr/>
          <p:nvPr/>
        </p:nvSpPr>
        <p:spPr>
          <a:xfrm>
            <a:off x="179016" y="1288755"/>
            <a:ext cx="2178423" cy="1231787"/>
          </a:xfrm>
          <a:prstGeom prst="wedgeRectCallout">
            <a:avLst>
              <a:gd name="adj1" fmla="val 80350"/>
              <a:gd name="adj2" fmla="val 107512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dirty="0" smtClean="0"/>
              <a:t>CANONICALIZATION:</a:t>
            </a:r>
          </a:p>
          <a:p>
            <a:pPr algn="ctr"/>
            <a:r>
              <a:rPr lang="en-US" sz="1200" dirty="0" smtClean="0"/>
              <a:t>12-ANGRY MEN</a:t>
            </a:r>
          </a:p>
          <a:p>
            <a:pPr algn="ctr"/>
            <a:r>
              <a:rPr lang="en-US" sz="1200" dirty="0"/>
              <a:t>12-ANGRY </a:t>
            </a:r>
            <a:r>
              <a:rPr lang="en-US" sz="1200" dirty="0" smtClean="0"/>
              <a:t>MEN [VHS]</a:t>
            </a:r>
            <a:endParaRPr lang="en-US" sz="1200" dirty="0"/>
          </a:p>
          <a:p>
            <a:pPr algn="ctr"/>
            <a:r>
              <a:rPr lang="en-US" sz="1200" dirty="0"/>
              <a:t>12-ANGRY </a:t>
            </a:r>
            <a:r>
              <a:rPr lang="en-US" sz="1200" dirty="0" smtClean="0"/>
              <a:t>MEN [DVD]</a:t>
            </a:r>
          </a:p>
          <a:p>
            <a:pPr algn="ctr"/>
            <a:r>
              <a:rPr lang="en-US" sz="1200" dirty="0"/>
              <a:t>12-ANGRY </a:t>
            </a:r>
            <a:r>
              <a:rPr lang="en-US" sz="1200" dirty="0" smtClean="0"/>
              <a:t>MEN [COLLECTOR EDITION]</a:t>
            </a:r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400" dirty="0" smtClean="0"/>
          </a:p>
        </p:txBody>
      </p:sp>
      <p:sp>
        <p:nvSpPr>
          <p:cNvPr id="27" name="Rectangular Callout 26"/>
          <p:cNvSpPr/>
          <p:nvPr/>
        </p:nvSpPr>
        <p:spPr>
          <a:xfrm>
            <a:off x="2581836" y="1044496"/>
            <a:ext cx="2205316" cy="740699"/>
          </a:xfrm>
          <a:prstGeom prst="wedgeRectCallout">
            <a:avLst>
              <a:gd name="adj1" fmla="val 18628"/>
              <a:gd name="adj2" fmla="val 25311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(12-ANGRY MEN,(ID,AVG))</a:t>
            </a:r>
            <a:endParaRPr lang="en-US" sz="1400" dirty="0"/>
          </a:p>
        </p:txBody>
      </p:sp>
      <p:sp>
        <p:nvSpPr>
          <p:cNvPr id="28" name="Snip Single Corner Rectangle 27"/>
          <p:cNvSpPr/>
          <p:nvPr/>
        </p:nvSpPr>
        <p:spPr>
          <a:xfrm>
            <a:off x="8424589" y="4292720"/>
            <a:ext cx="578226" cy="652174"/>
          </a:xfrm>
          <a:prstGeom prst="snip1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</a:rPr>
              <a:t>PART-R</a:t>
            </a:r>
            <a:endParaRPr lang="en-US" dirty="0"/>
          </a:p>
        </p:txBody>
      </p:sp>
      <p:sp>
        <p:nvSpPr>
          <p:cNvPr id="29" name="Snip Single Corner Rectangle 28"/>
          <p:cNvSpPr/>
          <p:nvPr/>
        </p:nvSpPr>
        <p:spPr>
          <a:xfrm>
            <a:off x="8424589" y="3353027"/>
            <a:ext cx="578226" cy="652174"/>
          </a:xfrm>
          <a:prstGeom prst="snip1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</a:rPr>
              <a:t>PART-R</a:t>
            </a:r>
            <a:endParaRPr lang="en-US" dirty="0"/>
          </a:p>
        </p:txBody>
      </p:sp>
      <p:sp>
        <p:nvSpPr>
          <p:cNvPr id="30" name="Snip Single Corner Rectangle 29"/>
          <p:cNvSpPr/>
          <p:nvPr/>
        </p:nvSpPr>
        <p:spPr>
          <a:xfrm>
            <a:off x="8425431" y="5274329"/>
            <a:ext cx="578226" cy="652174"/>
          </a:xfrm>
          <a:prstGeom prst="snip1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</a:rPr>
              <a:t>PART-R</a:t>
            </a:r>
            <a:endParaRPr lang="en-US" dirty="0"/>
          </a:p>
        </p:txBody>
      </p:sp>
      <p:sp>
        <p:nvSpPr>
          <p:cNvPr id="31" name="Snip Single Corner Rectangle 30"/>
          <p:cNvSpPr/>
          <p:nvPr/>
        </p:nvSpPr>
        <p:spPr>
          <a:xfrm>
            <a:off x="8389289" y="2364592"/>
            <a:ext cx="578226" cy="652174"/>
          </a:xfrm>
          <a:prstGeom prst="snip1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PART-R</a:t>
            </a:r>
            <a:endParaRPr lang="en-US" sz="900" dirty="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7261415" y="2829438"/>
            <a:ext cx="1107705" cy="5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7446313" y="4733607"/>
            <a:ext cx="1036510" cy="45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28" idx="2"/>
          </p:cNvCxnSpPr>
          <p:nvPr/>
        </p:nvCxnSpPr>
        <p:spPr>
          <a:xfrm flipV="1">
            <a:off x="7446313" y="5600416"/>
            <a:ext cx="979118" cy="12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29" idx="2"/>
          </p:cNvCxnSpPr>
          <p:nvPr/>
        </p:nvCxnSpPr>
        <p:spPr>
          <a:xfrm flipV="1">
            <a:off x="7328652" y="3679114"/>
            <a:ext cx="1095937" cy="60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ular Callout 35"/>
          <p:cNvSpPr/>
          <p:nvPr/>
        </p:nvSpPr>
        <p:spPr>
          <a:xfrm>
            <a:off x="5657852" y="671214"/>
            <a:ext cx="1986801" cy="927357"/>
          </a:xfrm>
          <a:prstGeom prst="wedgeRectCallout">
            <a:avLst>
              <a:gd name="adj1" fmla="val -12056"/>
              <a:gd name="adj2" fmla="val 14646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RETRIEVING MOVIE DETAILS FROM OMDB</a:t>
            </a:r>
          </a:p>
        </p:txBody>
      </p:sp>
      <p:sp>
        <p:nvSpPr>
          <p:cNvPr id="37" name="Right Brace 36"/>
          <p:cNvSpPr/>
          <p:nvPr/>
        </p:nvSpPr>
        <p:spPr>
          <a:xfrm>
            <a:off x="8989368" y="2419894"/>
            <a:ext cx="653860" cy="3429453"/>
          </a:xfrm>
          <a:prstGeom prst="rightBrace">
            <a:avLst>
              <a:gd name="adj1" fmla="val 8333"/>
              <a:gd name="adj2" fmla="val 4683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/>
          <p:cNvCxnSpPr>
            <a:endCxn id="49" idx="0"/>
          </p:cNvCxnSpPr>
          <p:nvPr/>
        </p:nvCxnSpPr>
        <p:spPr>
          <a:xfrm flipV="1">
            <a:off x="7365634" y="833138"/>
            <a:ext cx="1201235" cy="1717179"/>
          </a:xfrm>
          <a:prstGeom prst="straightConnector1">
            <a:avLst/>
          </a:prstGeom>
          <a:ln>
            <a:solidFill>
              <a:schemeClr val="accent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7353865" y="1288755"/>
            <a:ext cx="1613650" cy="2311829"/>
          </a:xfrm>
          <a:prstGeom prst="straightConnector1">
            <a:avLst/>
          </a:prstGeom>
          <a:ln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Snip Single Corner Rectangle 40"/>
          <p:cNvSpPr/>
          <p:nvPr/>
        </p:nvSpPr>
        <p:spPr>
          <a:xfrm>
            <a:off x="9656675" y="2242092"/>
            <a:ext cx="2295250" cy="3907970"/>
          </a:xfrm>
          <a:prstGeom prst="snip1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dirty="0"/>
              <a:t>{</a:t>
            </a:r>
            <a:r>
              <a:rPr lang="en-US" sz="1200" b="1" dirty="0"/>
              <a:t>"Title":</a:t>
            </a:r>
            <a:r>
              <a:rPr lang="en-US" sz="1200" dirty="0"/>
              <a:t> "Avatar", </a:t>
            </a:r>
            <a:endParaRPr lang="en-US" sz="1200" dirty="0" smtClean="0"/>
          </a:p>
          <a:p>
            <a:pPr algn="ctr"/>
            <a:r>
              <a:rPr lang="en-US" sz="1200" b="1" dirty="0" smtClean="0"/>
              <a:t>"</a:t>
            </a:r>
            <a:r>
              <a:rPr lang="en-US" sz="1200" b="1" dirty="0"/>
              <a:t>Year":</a:t>
            </a:r>
            <a:r>
              <a:rPr lang="en-US" sz="1200" dirty="0"/>
              <a:t> "2009", </a:t>
            </a:r>
            <a:endParaRPr lang="en-US" sz="1200" dirty="0" smtClean="0"/>
          </a:p>
          <a:p>
            <a:pPr algn="ctr"/>
            <a:r>
              <a:rPr lang="en-US" sz="1200" dirty="0" smtClean="0"/>
              <a:t>"</a:t>
            </a:r>
            <a:r>
              <a:rPr lang="en-US" sz="1200" b="1" dirty="0"/>
              <a:t>Rated</a:t>
            </a:r>
            <a:r>
              <a:rPr lang="en-US" sz="1200" dirty="0"/>
              <a:t>": "PG-13</a:t>
            </a:r>
            <a:r>
              <a:rPr lang="en-US" sz="1200" dirty="0" smtClean="0"/>
              <a:t>",</a:t>
            </a:r>
          </a:p>
          <a:p>
            <a:pPr algn="ctr"/>
            <a:r>
              <a:rPr lang="en-US" sz="1200" dirty="0" smtClean="0"/>
              <a:t> </a:t>
            </a:r>
            <a:r>
              <a:rPr lang="en-US" sz="1200" dirty="0"/>
              <a:t>"</a:t>
            </a:r>
            <a:r>
              <a:rPr lang="en-US" sz="1200" b="1" dirty="0"/>
              <a:t>Released</a:t>
            </a:r>
            <a:r>
              <a:rPr lang="en-US" sz="1200" dirty="0"/>
              <a:t>": "18 Dec 2009</a:t>
            </a:r>
            <a:r>
              <a:rPr lang="en-US" sz="1200" dirty="0" smtClean="0"/>
              <a:t>",</a:t>
            </a:r>
          </a:p>
          <a:p>
            <a:pPr algn="ctr"/>
            <a:r>
              <a:rPr lang="en-US" sz="1200" dirty="0" smtClean="0"/>
              <a:t> </a:t>
            </a:r>
            <a:r>
              <a:rPr lang="en-US" sz="1200" dirty="0"/>
              <a:t>"</a:t>
            </a:r>
            <a:r>
              <a:rPr lang="en-US" sz="1200" b="1" dirty="0"/>
              <a:t>Runtime</a:t>
            </a:r>
            <a:r>
              <a:rPr lang="en-US" sz="1200" dirty="0"/>
              <a:t>": "162 min", </a:t>
            </a:r>
            <a:r>
              <a:rPr lang="en-US" sz="1200" b="1" dirty="0"/>
              <a:t>"Genre":</a:t>
            </a:r>
            <a:r>
              <a:rPr lang="en-US" sz="1200" dirty="0"/>
              <a:t> "Action, Adventure, Fantasy", </a:t>
            </a:r>
            <a:endParaRPr lang="en-US" sz="1200" dirty="0" smtClean="0"/>
          </a:p>
          <a:p>
            <a:pPr algn="ctr"/>
            <a:r>
              <a:rPr lang="en-US" sz="1200" b="1" dirty="0" smtClean="0"/>
              <a:t>"</a:t>
            </a:r>
            <a:r>
              <a:rPr lang="en-US" sz="1200" b="1" dirty="0"/>
              <a:t>Language":</a:t>
            </a:r>
            <a:r>
              <a:rPr lang="en-US" sz="1200" dirty="0"/>
              <a:t> "English, Spanish", </a:t>
            </a:r>
            <a:endParaRPr lang="en-US" sz="1200" dirty="0" smtClean="0"/>
          </a:p>
          <a:p>
            <a:pPr algn="ctr"/>
            <a:r>
              <a:rPr lang="en-US" sz="1200" b="1" dirty="0" smtClean="0"/>
              <a:t>"</a:t>
            </a:r>
            <a:r>
              <a:rPr lang="en-US" sz="1200" b="1" dirty="0"/>
              <a:t>Awards":</a:t>
            </a:r>
            <a:r>
              <a:rPr lang="en-US" sz="1200" dirty="0"/>
              <a:t> "Won 3 Oscars. Another 84 wins &amp; 106 nominations.", </a:t>
            </a:r>
            <a:endParaRPr lang="en-US" sz="1200" dirty="0" smtClean="0"/>
          </a:p>
          <a:p>
            <a:pPr algn="ctr"/>
            <a:r>
              <a:rPr lang="en-US" sz="1200" b="1" dirty="0" smtClean="0"/>
              <a:t>"</a:t>
            </a:r>
            <a:r>
              <a:rPr lang="en-US" sz="1200" b="1" dirty="0"/>
              <a:t>Poster":</a:t>
            </a:r>
            <a:r>
              <a:rPr lang="en-US" sz="1200" dirty="0"/>
              <a:t> "http://</a:t>
            </a:r>
            <a:r>
              <a:rPr lang="en-US" sz="1200" dirty="0" err="1"/>
              <a:t>ia.media-imdb.com</a:t>
            </a:r>
            <a:r>
              <a:rPr lang="en-US" sz="1200" dirty="0"/>
              <a:t>/images</a:t>
            </a:r>
            <a:r>
              <a:rPr lang="en-US" sz="1200" dirty="0" smtClean="0"/>
              <a:t>/", </a:t>
            </a:r>
          </a:p>
          <a:p>
            <a:pPr algn="ctr"/>
            <a:r>
              <a:rPr lang="en-US" sz="1200" b="1" dirty="0" smtClean="0"/>
              <a:t>"</a:t>
            </a:r>
            <a:r>
              <a:rPr lang="en-US" sz="1200" b="1" dirty="0" err="1"/>
              <a:t>imdbRating</a:t>
            </a:r>
            <a:r>
              <a:rPr lang="en-US" sz="1200" b="1" dirty="0"/>
              <a:t>":</a:t>
            </a:r>
            <a:r>
              <a:rPr lang="en-US" sz="1200" dirty="0"/>
              <a:t> "7.9", </a:t>
            </a:r>
            <a:endParaRPr lang="en-US" sz="1200" dirty="0" smtClean="0"/>
          </a:p>
          <a:p>
            <a:pPr algn="ctr"/>
            <a:r>
              <a:rPr lang="en-US" sz="1200" dirty="0" smtClean="0"/>
              <a:t>"</a:t>
            </a:r>
            <a:r>
              <a:rPr lang="en-US" sz="1200" b="1" dirty="0"/>
              <a:t>Type</a:t>
            </a:r>
            <a:r>
              <a:rPr lang="en-US" sz="1200" dirty="0"/>
              <a:t>": "</a:t>
            </a:r>
            <a:r>
              <a:rPr lang="en-US" sz="1200" dirty="0" smtClean="0"/>
              <a:t>movie”}</a:t>
            </a:r>
          </a:p>
          <a:p>
            <a:pPr algn="ctr"/>
            <a:r>
              <a:rPr lang="en-US" sz="1400" dirty="0" smtClean="0"/>
              <a:t>:</a:t>
            </a:r>
          </a:p>
          <a:p>
            <a:pPr algn="ctr"/>
            <a:r>
              <a:rPr lang="en-US" sz="1400" dirty="0" smtClean="0"/>
              <a:t>:</a:t>
            </a:r>
          </a:p>
          <a:p>
            <a:pPr algn="ctr"/>
            <a:r>
              <a:rPr lang="en-US" sz="1400" dirty="0"/>
              <a:t>:</a:t>
            </a:r>
            <a:endParaRPr lang="en-US" sz="1400" dirty="0" smtClean="0"/>
          </a:p>
        </p:txBody>
      </p:sp>
      <p:sp>
        <p:nvSpPr>
          <p:cNvPr id="42" name="Rectangle 41"/>
          <p:cNvSpPr/>
          <p:nvPr/>
        </p:nvSpPr>
        <p:spPr>
          <a:xfrm>
            <a:off x="222662" y="192237"/>
            <a:ext cx="60487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charset="2"/>
              <a:buChar char="v"/>
            </a:pPr>
            <a:r>
              <a:rPr lang="en-US" sz="2400" b="1" dirty="0" smtClean="0">
                <a:solidFill>
                  <a:schemeClr val="accent1"/>
                </a:solidFill>
              </a:rPr>
              <a:t> CONTD.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 rot="18385776">
            <a:off x="7056469" y="1658397"/>
            <a:ext cx="1501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PRODUCT TITLE </a:t>
            </a:r>
            <a:r>
              <a:rPr lang="en-US" sz="1200" smtClean="0">
                <a:sym typeface="Wingdings"/>
              </a:rPr>
              <a:t></a:t>
            </a:r>
            <a:endParaRPr lang="en-US" sz="1200" dirty="0"/>
          </a:p>
        </p:txBody>
      </p:sp>
      <p:sp>
        <p:nvSpPr>
          <p:cNvPr id="46" name="Snip Single Corner Rectangle 45"/>
          <p:cNvSpPr/>
          <p:nvPr/>
        </p:nvSpPr>
        <p:spPr>
          <a:xfrm>
            <a:off x="168696" y="3558042"/>
            <a:ext cx="1646655" cy="1803693"/>
          </a:xfrm>
          <a:prstGeom prst="snip1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100" dirty="0" smtClean="0"/>
              <a:t>ID TITLE AVG_SCORE</a:t>
            </a:r>
          </a:p>
          <a:p>
            <a:pPr algn="ctr"/>
            <a:r>
              <a:rPr lang="en-US" sz="1100" dirty="0"/>
              <a:t>ID TITLE AVG_SCORE</a:t>
            </a:r>
          </a:p>
          <a:p>
            <a:pPr algn="ctr"/>
            <a:r>
              <a:rPr lang="en-US" sz="1100" dirty="0"/>
              <a:t>ID TITLE AVG_SCORE</a:t>
            </a:r>
          </a:p>
          <a:p>
            <a:pPr algn="ctr"/>
            <a:r>
              <a:rPr lang="en-US" sz="1100" dirty="0" smtClean="0"/>
              <a:t>.</a:t>
            </a:r>
          </a:p>
          <a:p>
            <a:pPr algn="ctr"/>
            <a:r>
              <a:rPr lang="en-US" sz="1100" dirty="0" smtClean="0"/>
              <a:t>.</a:t>
            </a:r>
          </a:p>
          <a:p>
            <a:pPr algn="ctr"/>
            <a:r>
              <a:rPr lang="en-US" sz="1100" dirty="0" smtClean="0"/>
              <a:t>.</a:t>
            </a:r>
          </a:p>
          <a:p>
            <a:pPr algn="ctr"/>
            <a:endParaRPr lang="en-US" sz="1100" dirty="0"/>
          </a:p>
        </p:txBody>
      </p:sp>
      <p:sp>
        <p:nvSpPr>
          <p:cNvPr id="47" name="TextBox 46"/>
          <p:cNvSpPr txBox="1"/>
          <p:nvPr/>
        </p:nvSpPr>
        <p:spPr>
          <a:xfrm rot="18385776">
            <a:off x="7249210" y="1864585"/>
            <a:ext cx="1501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ym typeface="Wingdings"/>
              </a:rPr>
              <a:t> </a:t>
            </a:r>
            <a:r>
              <a:rPr lang="en-US" sz="1200" dirty="0" smtClean="0"/>
              <a:t>OMDB RESPONSE</a:t>
            </a:r>
            <a:endParaRPr lang="en-US" sz="1200" dirty="0"/>
          </a:p>
        </p:txBody>
      </p:sp>
      <p:sp>
        <p:nvSpPr>
          <p:cNvPr id="49" name="Cloud Callout 48"/>
          <p:cNvSpPr/>
          <p:nvPr/>
        </p:nvSpPr>
        <p:spPr>
          <a:xfrm>
            <a:off x="8557500" y="192237"/>
            <a:ext cx="3020418" cy="1281802"/>
          </a:xfrm>
          <a:prstGeom prst="cloudCallout">
            <a:avLst/>
          </a:prstGeom>
        </p:spPr>
        <p:style>
          <a:lnRef idx="2">
            <a:schemeClr val="accent6"/>
          </a:lnRef>
          <a:fillRef idx="1001">
            <a:schemeClr val="lt2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OMDB API</a:t>
            </a:r>
          </a:p>
          <a:p>
            <a:pPr algn="ctr"/>
            <a:r>
              <a:rPr lang="en-US" sz="1600" dirty="0" smtClean="0"/>
              <a:t>The Open Movie Database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1253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nip Single Corner Rectangle 1"/>
          <p:cNvSpPr/>
          <p:nvPr/>
        </p:nvSpPr>
        <p:spPr>
          <a:xfrm>
            <a:off x="492993" y="4122819"/>
            <a:ext cx="1646655" cy="1803693"/>
          </a:xfrm>
          <a:prstGeom prst="snip1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100" dirty="0" smtClean="0"/>
              <a:t>ID TITLE AVG_SCORE</a:t>
            </a:r>
          </a:p>
          <a:p>
            <a:pPr algn="ctr"/>
            <a:r>
              <a:rPr lang="en-US" sz="1100" dirty="0"/>
              <a:t>ID TITLE AVG_SCORE</a:t>
            </a:r>
          </a:p>
          <a:p>
            <a:pPr algn="ctr"/>
            <a:r>
              <a:rPr lang="en-US" sz="1100" dirty="0"/>
              <a:t>ID TITLE AVG_SCORE</a:t>
            </a:r>
          </a:p>
          <a:p>
            <a:pPr algn="ctr"/>
            <a:r>
              <a:rPr lang="en-US" sz="1100" dirty="0" smtClean="0"/>
              <a:t>.</a:t>
            </a:r>
          </a:p>
          <a:p>
            <a:pPr algn="ctr"/>
            <a:r>
              <a:rPr lang="en-US" sz="1100" dirty="0" smtClean="0"/>
              <a:t>.</a:t>
            </a:r>
          </a:p>
          <a:p>
            <a:pPr algn="ctr"/>
            <a:r>
              <a:rPr lang="en-US" sz="1100" dirty="0" smtClean="0"/>
              <a:t>.</a:t>
            </a:r>
          </a:p>
          <a:p>
            <a:pPr algn="ctr"/>
            <a:endParaRPr lang="en-US" sz="1100" dirty="0"/>
          </a:p>
        </p:txBody>
      </p:sp>
      <p:sp>
        <p:nvSpPr>
          <p:cNvPr id="3" name="Snip Single Corner Rectangle 2"/>
          <p:cNvSpPr/>
          <p:nvPr/>
        </p:nvSpPr>
        <p:spPr>
          <a:xfrm>
            <a:off x="168696" y="104010"/>
            <a:ext cx="2295250" cy="3230861"/>
          </a:xfrm>
          <a:prstGeom prst="snip1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dirty="0"/>
              <a:t>{</a:t>
            </a:r>
            <a:r>
              <a:rPr lang="en-US" sz="1200" b="1" dirty="0"/>
              <a:t>"Title":</a:t>
            </a:r>
            <a:r>
              <a:rPr lang="en-US" sz="1200" dirty="0"/>
              <a:t> "Avatar", </a:t>
            </a:r>
            <a:endParaRPr lang="en-US" sz="1200" dirty="0" smtClean="0"/>
          </a:p>
          <a:p>
            <a:pPr algn="ctr"/>
            <a:r>
              <a:rPr lang="en-US" sz="1200" b="1" dirty="0" smtClean="0"/>
              <a:t>"</a:t>
            </a:r>
            <a:r>
              <a:rPr lang="en-US" sz="1200" b="1" dirty="0"/>
              <a:t>Year":</a:t>
            </a:r>
            <a:r>
              <a:rPr lang="en-US" sz="1200" dirty="0"/>
              <a:t> "2009", </a:t>
            </a:r>
            <a:endParaRPr lang="en-US" sz="1200" dirty="0" smtClean="0"/>
          </a:p>
          <a:p>
            <a:pPr algn="ctr"/>
            <a:r>
              <a:rPr lang="en-US" sz="1200" dirty="0" smtClean="0"/>
              <a:t>"</a:t>
            </a:r>
            <a:r>
              <a:rPr lang="en-US" sz="1200" b="1" dirty="0"/>
              <a:t>Rated</a:t>
            </a:r>
            <a:r>
              <a:rPr lang="en-US" sz="1200" dirty="0"/>
              <a:t>": "PG-13</a:t>
            </a:r>
            <a:r>
              <a:rPr lang="en-US" sz="1200" dirty="0" smtClean="0"/>
              <a:t>",</a:t>
            </a:r>
          </a:p>
          <a:p>
            <a:pPr algn="ctr"/>
            <a:r>
              <a:rPr lang="en-US" sz="1200" dirty="0" smtClean="0"/>
              <a:t> </a:t>
            </a:r>
            <a:r>
              <a:rPr lang="en-US" sz="1200" dirty="0"/>
              <a:t>"</a:t>
            </a:r>
            <a:r>
              <a:rPr lang="en-US" sz="1200" b="1" dirty="0"/>
              <a:t>Released</a:t>
            </a:r>
            <a:r>
              <a:rPr lang="en-US" sz="1200" dirty="0"/>
              <a:t>": "18 Dec 2009</a:t>
            </a:r>
            <a:r>
              <a:rPr lang="en-US" sz="1200" dirty="0" smtClean="0"/>
              <a:t>",</a:t>
            </a:r>
          </a:p>
          <a:p>
            <a:pPr algn="ctr"/>
            <a:r>
              <a:rPr lang="en-US" sz="1200" dirty="0" smtClean="0"/>
              <a:t> </a:t>
            </a:r>
            <a:r>
              <a:rPr lang="en-US" sz="1200" dirty="0"/>
              <a:t>"</a:t>
            </a:r>
            <a:r>
              <a:rPr lang="en-US" sz="1200" b="1" dirty="0"/>
              <a:t>Runtime</a:t>
            </a:r>
            <a:r>
              <a:rPr lang="en-US" sz="1200" dirty="0"/>
              <a:t>": "162 min", </a:t>
            </a:r>
            <a:r>
              <a:rPr lang="en-US" sz="1200" b="1" dirty="0"/>
              <a:t>"Genre":</a:t>
            </a:r>
            <a:r>
              <a:rPr lang="en-US" sz="1200" dirty="0"/>
              <a:t> "Action, Adventure, Fantasy", </a:t>
            </a:r>
            <a:endParaRPr lang="en-US" sz="1200" dirty="0" smtClean="0"/>
          </a:p>
          <a:p>
            <a:pPr algn="ctr"/>
            <a:r>
              <a:rPr lang="en-US" sz="1200" b="1" dirty="0" smtClean="0"/>
              <a:t>"</a:t>
            </a:r>
            <a:r>
              <a:rPr lang="en-US" sz="1200" b="1" dirty="0"/>
              <a:t>Language":</a:t>
            </a:r>
            <a:r>
              <a:rPr lang="en-US" sz="1200" dirty="0"/>
              <a:t> "English, Spanish", </a:t>
            </a:r>
            <a:endParaRPr lang="en-US" sz="1200" dirty="0" smtClean="0"/>
          </a:p>
          <a:p>
            <a:pPr algn="ctr"/>
            <a:r>
              <a:rPr lang="en-US" sz="1200" b="1" dirty="0" smtClean="0"/>
              <a:t>"</a:t>
            </a:r>
            <a:r>
              <a:rPr lang="en-US" sz="1200" b="1" dirty="0"/>
              <a:t>Awards":</a:t>
            </a:r>
            <a:r>
              <a:rPr lang="en-US" sz="1200" dirty="0"/>
              <a:t> "Won 3 Oscars. Another 84 wins &amp; 106 nominations.", </a:t>
            </a:r>
            <a:endParaRPr lang="en-US" sz="1200" dirty="0" smtClean="0"/>
          </a:p>
          <a:p>
            <a:pPr algn="ctr"/>
            <a:r>
              <a:rPr lang="en-US" sz="1200" b="1" dirty="0" smtClean="0"/>
              <a:t>"</a:t>
            </a:r>
            <a:r>
              <a:rPr lang="en-US" sz="1200" b="1" dirty="0"/>
              <a:t>Poster":</a:t>
            </a:r>
            <a:r>
              <a:rPr lang="en-US" sz="1200" dirty="0"/>
              <a:t> "http://</a:t>
            </a:r>
            <a:r>
              <a:rPr lang="en-US" sz="1200" dirty="0" err="1"/>
              <a:t>ia.media-imdb.com</a:t>
            </a:r>
            <a:r>
              <a:rPr lang="en-US" sz="1200" dirty="0"/>
              <a:t>/images</a:t>
            </a:r>
            <a:r>
              <a:rPr lang="en-US" sz="1200" dirty="0" smtClean="0"/>
              <a:t>/", </a:t>
            </a:r>
          </a:p>
          <a:p>
            <a:pPr algn="ctr"/>
            <a:r>
              <a:rPr lang="en-US" sz="1200" b="1" dirty="0" smtClean="0"/>
              <a:t>"</a:t>
            </a:r>
            <a:r>
              <a:rPr lang="en-US" sz="1200" b="1" dirty="0" err="1"/>
              <a:t>imdbRating</a:t>
            </a:r>
            <a:r>
              <a:rPr lang="en-US" sz="1200" b="1" dirty="0"/>
              <a:t>":</a:t>
            </a:r>
            <a:r>
              <a:rPr lang="en-US" sz="1200" dirty="0"/>
              <a:t> "7.9", </a:t>
            </a:r>
            <a:endParaRPr lang="en-US" sz="1200" dirty="0" smtClean="0"/>
          </a:p>
          <a:p>
            <a:pPr algn="ctr"/>
            <a:r>
              <a:rPr lang="en-US" sz="1200" dirty="0" smtClean="0"/>
              <a:t>"</a:t>
            </a:r>
            <a:r>
              <a:rPr lang="en-US" sz="1200" b="1" dirty="0"/>
              <a:t>Type</a:t>
            </a:r>
            <a:r>
              <a:rPr lang="en-US" sz="1200" dirty="0"/>
              <a:t>": "</a:t>
            </a:r>
            <a:r>
              <a:rPr lang="en-US" sz="1200" dirty="0" smtClean="0"/>
              <a:t>movie”}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557" y="2297532"/>
            <a:ext cx="2534361" cy="943209"/>
          </a:xfrm>
          <a:prstGeom prst="rect">
            <a:avLst/>
          </a:prstGeom>
        </p:spPr>
      </p:pic>
      <p:cxnSp>
        <p:nvCxnSpPr>
          <p:cNvPr id="7" name="Straight Arrow Connector 6"/>
          <p:cNvCxnSpPr>
            <a:stCxn id="3" idx="0"/>
          </p:cNvCxnSpPr>
          <p:nvPr/>
        </p:nvCxnSpPr>
        <p:spPr>
          <a:xfrm>
            <a:off x="2463946" y="1719441"/>
            <a:ext cx="843821" cy="976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2" idx="0"/>
          </p:cNvCxnSpPr>
          <p:nvPr/>
        </p:nvCxnSpPr>
        <p:spPr>
          <a:xfrm flipV="1">
            <a:off x="2139648" y="3092824"/>
            <a:ext cx="1188909" cy="1931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5782236" y="2870500"/>
            <a:ext cx="498734" cy="6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652" y="607597"/>
            <a:ext cx="2683435" cy="497045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0218" y="1873620"/>
            <a:ext cx="2495932" cy="138940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530262" y="1880804"/>
            <a:ext cx="1983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JOINING ON TITLE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8992677" y="2904566"/>
            <a:ext cx="498734" cy="6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543821" y="1210236"/>
            <a:ext cx="2442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FOR PERSISTENT STORGAE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891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24" y="766479"/>
            <a:ext cx="6573539" cy="362051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516" y="1882036"/>
            <a:ext cx="2495932" cy="138940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747" y="510987"/>
            <a:ext cx="5366253" cy="4450977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1706401" y="2655794"/>
            <a:ext cx="860612" cy="3681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5641199" y="2655794"/>
            <a:ext cx="860612" cy="3681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03457" y="166918"/>
            <a:ext cx="44626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charset="2"/>
              <a:buChar char="v"/>
            </a:pPr>
            <a:r>
              <a:rPr lang="en-US" sz="2400" b="1" dirty="0" smtClean="0">
                <a:solidFill>
                  <a:schemeClr val="accent1"/>
                </a:solidFill>
              </a:rPr>
              <a:t> TOP MOVIES BY GENRE</a:t>
            </a:r>
            <a:endParaRPr lang="en-US" sz="2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1351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85800" indent="-685800">
              <a:buFont typeface="Wingdings" charset="2"/>
              <a:buChar char="v"/>
            </a:pPr>
            <a:r>
              <a:rPr lang="en-US" dirty="0" smtClean="0">
                <a:solidFill>
                  <a:schemeClr val="accent1"/>
                </a:solidFill>
              </a:rPr>
              <a:t>REFERENCES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snap.stanford.edu/data/web-Movies.html</a:t>
            </a:r>
            <a:r>
              <a:rPr lang="en-US" dirty="0" smtClean="0"/>
              <a:t> (DATASET SOURCE)</a:t>
            </a:r>
            <a:endParaRPr lang="en-US" dirty="0"/>
          </a:p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lang="en-US" dirty="0">
                <a:hlinkClick r:id="rId3"/>
              </a:rPr>
              <a:t>https://aws.amazon.com/sdk-for-java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(AMAZON AWS SDK)</a:t>
            </a:r>
          </a:p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lang="en-US" dirty="0">
                <a:hlinkClick r:id="rId4"/>
              </a:rPr>
              <a:t>http://www.omdbapi.com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(OMDB API)</a:t>
            </a:r>
          </a:p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lang="en-US" dirty="0">
                <a:hlinkClick r:id="rId5"/>
              </a:rPr>
              <a:t>http://spark.apache.org/sql</a:t>
            </a:r>
            <a:r>
              <a:rPr lang="en-US" dirty="0" smtClean="0">
                <a:hlinkClick r:id="rId5"/>
              </a:rPr>
              <a:t>/</a:t>
            </a:r>
            <a:r>
              <a:rPr lang="en-US" dirty="0" smtClean="0"/>
              <a:t> (SPARK SQL)</a:t>
            </a:r>
          </a:p>
          <a:p>
            <a:pPr>
              <a:buFont typeface="Wingdings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37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859</TotalTime>
  <Words>439</Words>
  <Application>Microsoft Macintosh PowerPoint</Application>
  <PresentationFormat>Widescreen</PresentationFormat>
  <Paragraphs>126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Calibri Light</vt:lpstr>
      <vt:lpstr>Cambria Math</vt:lpstr>
      <vt:lpstr>Wingdings</vt:lpstr>
      <vt:lpstr>Retrospect</vt:lpstr>
      <vt:lpstr>AMAZON MOVIE REVIEW ANALYSIS</vt:lpstr>
      <vt:lpstr>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MOVIE REVIEW ANALYSIS</dc:title>
  <dc:creator>Dev Pranav Puchakayala</dc:creator>
  <cp:lastModifiedBy>Dev Pranav Puchakayala</cp:lastModifiedBy>
  <cp:revision>25</cp:revision>
  <dcterms:created xsi:type="dcterms:W3CDTF">2015-12-07T10:32:29Z</dcterms:created>
  <dcterms:modified xsi:type="dcterms:W3CDTF">2015-12-08T00:51:51Z</dcterms:modified>
</cp:coreProperties>
</file>