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5" r:id="rId2"/>
    <p:sldId id="257" r:id="rId3"/>
    <p:sldId id="280" r:id="rId4"/>
    <p:sldId id="276" r:id="rId5"/>
    <p:sldId id="281" r:id="rId6"/>
    <p:sldId id="258" r:id="rId7"/>
    <p:sldId id="289" r:id="rId8"/>
    <p:sldId id="288" r:id="rId9"/>
    <p:sldId id="259" r:id="rId10"/>
    <p:sldId id="260" r:id="rId11"/>
    <p:sldId id="261" r:id="rId12"/>
    <p:sldId id="277" r:id="rId13"/>
    <p:sldId id="262" r:id="rId14"/>
    <p:sldId id="263" r:id="rId15"/>
    <p:sldId id="287" r:id="rId16"/>
    <p:sldId id="264" r:id="rId17"/>
    <p:sldId id="265" r:id="rId18"/>
    <p:sldId id="266" r:id="rId19"/>
    <p:sldId id="278" r:id="rId20"/>
    <p:sldId id="279" r:id="rId21"/>
    <p:sldId id="269" r:id="rId22"/>
    <p:sldId id="282" r:id="rId23"/>
    <p:sldId id="283" r:id="rId24"/>
    <p:sldId id="284" r:id="rId25"/>
    <p:sldId id="285" r:id="rId26"/>
    <p:sldId id="286" r:id="rId27"/>
    <p:sldId id="271" r:id="rId28"/>
    <p:sldId id="29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92" d="100"/>
          <a:sy n="92" d="100"/>
        </p:scale>
        <p:origin x="121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5F4D6D2-CDCC-42F9-97C7-1BD4B3516DD9}" type="datetimeFigureOut">
              <a:rPr lang="en-US" smtClean="0"/>
              <a:pPr>
                <a:defRPr/>
              </a:pPr>
              <a:t>3/24/2024</a:t>
            </a:fld>
            <a:endParaRPr lang="en-US"/>
          </a:p>
        </p:txBody>
      </p:sp>
      <p:sp>
        <p:nvSpPr>
          <p:cNvPr id="5" name="Footer Placeholder 4"/>
          <p:cNvSpPr>
            <a:spLocks noGrp="1"/>
          </p:cNvSpPr>
          <p:nvPr>
            <p:ph type="ftr" sz="quarter" idx="11"/>
          </p:nvPr>
        </p:nvSpPr>
        <p:spPr>
          <a:xfrm>
            <a:off x="1125459" y="329308"/>
            <a:ext cx="3392144" cy="309201"/>
          </a:xfrm>
        </p:spPr>
        <p:txBody>
          <a:bodyPr/>
          <a:lstStyle/>
          <a:p>
            <a:pPr>
              <a:defRPr/>
            </a:pPr>
            <a:endParaRPr lang="en-US"/>
          </a:p>
        </p:txBody>
      </p:sp>
      <p:sp>
        <p:nvSpPr>
          <p:cNvPr id="6" name="Slide Number Placeholder 5"/>
          <p:cNvSpPr>
            <a:spLocks noGrp="1"/>
          </p:cNvSpPr>
          <p:nvPr>
            <p:ph type="sldNum" sz="quarter" idx="12"/>
          </p:nvPr>
        </p:nvSpPr>
        <p:spPr>
          <a:xfrm>
            <a:off x="6886200" y="131730"/>
            <a:ext cx="802005" cy="503578"/>
          </a:xfrm>
        </p:spPr>
        <p:txBody>
          <a:bodyPr/>
          <a:lstStyle/>
          <a:p>
            <a:fld id="{F7D2F8FC-68D7-47DC-9F47-3D7A295C8971}" type="slidenum">
              <a:rPr lang="en-US" altLang="en-US" smtClean="0"/>
              <a:pPr/>
              <a:t>‹#›</a:t>
            </a:fld>
            <a:endParaRPr lang="en-US"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99734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CD44623-BDE5-480B-A5A6-3AFB5BA13B74}" type="datetimeFigureOut">
              <a:rPr lang="en-US" smtClean="0"/>
              <a:pPr>
                <a:defRPr/>
              </a:pPr>
              <a:t>3/24/2024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5E10C1E-4218-45A9-808B-45998E9090C9}" type="slidenum">
              <a:rPr lang="en-US" altLang="en-US" smtClean="0"/>
              <a:pPr/>
              <a:t>‹#›</a:t>
            </a:fld>
            <a:endParaRPr lang="en-US"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206645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33016A1-C402-4207-8529-546DE1AADFF2}" type="datetimeFigureOut">
              <a:rPr lang="en-US" smtClean="0"/>
              <a:pPr>
                <a:defRPr/>
              </a:pPr>
              <a:t>3/24/2024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FC6F247-59C9-4914-B82D-243D0C95B075}" type="slidenum">
              <a:rPr lang="en-US" altLang="en-US" smtClean="0"/>
              <a:pPr/>
              <a:t>‹#›</a:t>
            </a:fld>
            <a:endParaRPr lang="en-US"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28338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17D41CC-D9D6-4144-AEEE-DE189C76EE8D}" type="datetimeFigureOut">
              <a:rPr lang="en-US" smtClean="0"/>
              <a:pPr>
                <a:defRPr/>
              </a:pPr>
              <a:t>3/24/2024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EE4463D-3874-4D77-BE83-4C15AD4172DC}" type="slidenum">
              <a:rPr lang="en-US" altLang="en-US" smtClean="0"/>
              <a:pPr/>
              <a:t>‹#›</a:t>
            </a:fld>
            <a:endParaRPr lang="en-US"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331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E93EE2D-2E40-4D14-B4D7-75C998B4175E}" type="datetimeFigureOut">
              <a:rPr lang="en-US" smtClean="0"/>
              <a:pPr>
                <a:defRPr/>
              </a:pPr>
              <a:t>3/24/2024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CB2F0C7-5751-474A-BAE6-8C6B0A3B8EE4}" type="slidenum">
              <a:rPr lang="en-US" altLang="en-US" smtClean="0"/>
              <a:pPr/>
              <a:t>‹#›</a:t>
            </a:fld>
            <a:endParaRPr lang="en-US"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10815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3D61A2F-B8E0-4517-ABA8-678C410343C0}" type="datetimeFigureOut">
              <a:rPr lang="en-US" smtClean="0"/>
              <a:pPr>
                <a:defRPr/>
              </a:pPr>
              <a:t>3/24/2024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2779B7B-AC06-4568-BEA5-55B07E0A8C46}" type="slidenum">
              <a:rPr lang="en-US" altLang="en-US" smtClean="0"/>
              <a:pPr/>
              <a:t>‹#›</a:t>
            </a:fld>
            <a:endParaRPr lang="en-US"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7331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E9AF34B-3E23-4D64-AE3F-54BB132EE08F}" type="datetimeFigureOut">
              <a:rPr lang="en-US" smtClean="0"/>
              <a:pPr>
                <a:defRPr/>
              </a:pPr>
              <a:t>3/24/2024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C46FA955-BAD7-4F16-BD51-EAF19805C54A}" type="slidenum">
              <a:rPr lang="en-US" altLang="en-US" smtClean="0"/>
              <a:pPr/>
              <a:t>‹#›</a:t>
            </a:fld>
            <a:endParaRPr lang="en-US"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79616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1F59A2D-F574-42AE-BCD1-5798AF6176DA}" type="datetimeFigureOut">
              <a:rPr lang="en-US" smtClean="0"/>
              <a:pPr>
                <a:defRPr/>
              </a:pPr>
              <a:t>3/24/2024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2E43C406-2F17-44ED-A8C5-A9E74F59EAAB}" type="slidenum">
              <a:rPr lang="en-US" altLang="en-US" smtClean="0"/>
              <a:pPr/>
              <a:t>‹#›</a:t>
            </a:fld>
            <a:endParaRPr lang="en-US"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1208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A6DC230-3F9C-4A44-9045-E50CD010997C}" type="datetimeFigureOut">
              <a:rPr lang="en-US" smtClean="0"/>
              <a:pPr>
                <a:defRPr/>
              </a:pPr>
              <a:t>3/24/2024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71D28F8-F43F-4CDD-ACE8-E2054D93E434}" type="slidenum">
              <a:rPr lang="en-US" altLang="en-US" smtClean="0"/>
              <a:pPr/>
              <a:t>‹#›</a:t>
            </a:fld>
            <a:endParaRPr lang="en-US" altLang="en-US"/>
          </a:p>
        </p:txBody>
      </p:sp>
    </p:spTree>
    <p:extLst>
      <p:ext uri="{BB962C8B-B14F-4D97-AF65-F5344CB8AC3E}">
        <p14:creationId xmlns:p14="http://schemas.microsoft.com/office/powerpoint/2010/main" val="105253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4D3FD75-150E-4F75-A6DF-E23E741D664B}" type="datetimeFigureOut">
              <a:rPr lang="en-US" smtClean="0"/>
              <a:pPr>
                <a:defRPr/>
              </a:pPr>
              <a:t>3/24/2024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C6C962-80A4-4546-A139-8F853040406E}" type="slidenum">
              <a:rPr lang="en-US" altLang="en-US" smtClean="0"/>
              <a:pPr/>
              <a:t>‹#›</a:t>
            </a:fld>
            <a:endParaRPr lang="en-US"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6657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pPr>
              <a:defRPr/>
            </a:pPr>
            <a:fld id="{18F6F2B1-3FAA-4E6E-A41D-B01EF3D0EBF1}" type="datetimeFigureOut">
              <a:rPr lang="en-US" smtClean="0"/>
              <a:pPr>
                <a:defRPr/>
              </a:pPr>
              <a:t>3/24/2024</a:t>
            </a:fld>
            <a:endParaRPr lang="en-US"/>
          </a:p>
        </p:txBody>
      </p:sp>
      <p:sp>
        <p:nvSpPr>
          <p:cNvPr id="6" name="Footer Placeholder 5"/>
          <p:cNvSpPr>
            <a:spLocks noGrp="1"/>
          </p:cNvSpPr>
          <p:nvPr>
            <p:ph type="ftr" sz="quarter" idx="11"/>
          </p:nvPr>
        </p:nvSpPr>
        <p:spPr>
          <a:xfrm>
            <a:off x="1125459" y="318641"/>
            <a:ext cx="2601032" cy="320931"/>
          </a:xfrm>
        </p:spPr>
        <p:txBody>
          <a:bodyPr/>
          <a:lstStyle/>
          <a:p>
            <a:pPr>
              <a:defRPr/>
            </a:pPr>
            <a:endParaRPr lang="en-US"/>
          </a:p>
        </p:txBody>
      </p:sp>
      <p:sp>
        <p:nvSpPr>
          <p:cNvPr id="7" name="Slide Number Placeholder 6"/>
          <p:cNvSpPr>
            <a:spLocks noGrp="1"/>
          </p:cNvSpPr>
          <p:nvPr>
            <p:ph type="sldNum" sz="quarter" idx="12"/>
          </p:nvPr>
        </p:nvSpPr>
        <p:spPr>
          <a:xfrm>
            <a:off x="3726491" y="131730"/>
            <a:ext cx="795746" cy="503578"/>
          </a:xfrm>
        </p:spPr>
        <p:txBody>
          <a:bodyPr/>
          <a:lstStyle/>
          <a:p>
            <a:fld id="{AFC2CDB9-94B7-4AC0-B73D-E3A8F574C067}" type="slidenum">
              <a:rPr lang="en-US" altLang="en-US" smtClean="0"/>
              <a:pPr/>
              <a:t>‹#›</a:t>
            </a:fld>
            <a:endParaRPr lang="en-US"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277776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DAE595B6-15F6-4AC6-B1CC-58BAE0F4BA22}" type="datetimeFigureOut">
              <a:rPr lang="en-US" smtClean="0"/>
              <a:pPr>
                <a:defRPr/>
              </a:pPr>
              <a:t>3/24/2024</a:t>
            </a:fld>
            <a:endParaRPr 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63920CD2-B2B4-401A-BD86-622A719016E4}" type="slidenum">
              <a:rPr lang="en-US" altLang="en-US" smtClean="0"/>
              <a:pPr/>
              <a:t>‹#›</a:t>
            </a:fld>
            <a:endParaRPr lang="en-US" altLang="en-US"/>
          </a:p>
        </p:txBody>
      </p:sp>
    </p:spTree>
    <p:extLst>
      <p:ext uri="{BB962C8B-B14F-4D97-AF65-F5344CB8AC3E}">
        <p14:creationId xmlns:p14="http://schemas.microsoft.com/office/powerpoint/2010/main" val="24779935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uthor/37089762390" TargetMode="External"/><Relationship Id="rId2" Type="http://schemas.openxmlformats.org/officeDocument/2006/relationships/hyperlink" Target="https://ieeexplore.ieee.org/author/37089861954" TargetMode="External"/><Relationship Id="rId1" Type="http://schemas.openxmlformats.org/officeDocument/2006/relationships/slideLayout" Target="../slideLayouts/slideLayout2.xml"/><Relationship Id="rId6" Type="http://schemas.openxmlformats.org/officeDocument/2006/relationships/hyperlink" Target="https://ieeexplore.ieee.org/author/37089860831" TargetMode="External"/><Relationship Id="rId5" Type="http://schemas.openxmlformats.org/officeDocument/2006/relationships/hyperlink" Target="https://ieeexplore.ieee.org/author/37089862780" TargetMode="External"/><Relationship Id="rId4" Type="http://schemas.openxmlformats.org/officeDocument/2006/relationships/hyperlink" Target="https://ieeexplore.ieee.org/author/37089861490"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sciencedirect.com/journal/procedia-computer-science/vol/192/suppl/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B19A9975-D9DA-395D-BC3D-C0019E75ECC2}"/>
              </a:ext>
            </a:extLst>
          </p:cNvPr>
          <p:cNvSpPr>
            <a:spLocks noGrp="1"/>
          </p:cNvSpPr>
          <p:nvPr>
            <p:ph type="ctrTitle"/>
          </p:nvPr>
        </p:nvSpPr>
        <p:spPr>
          <a:xfrm>
            <a:off x="2819400" y="1600200"/>
            <a:ext cx="5760741" cy="1962291"/>
          </a:xfrm>
        </p:spPr>
        <p:txBody>
          <a:bodyPr/>
          <a:lstStyle/>
          <a:p>
            <a:pPr lvl="0" algn="ctr" rtl="0"/>
            <a:r>
              <a:rPr lang="en-US" sz="3200" b="1" dirty="0">
                <a:latin typeface="Times New Roman" panose="02020603050405020304" pitchFamily="18" charset="0"/>
                <a:cs typeface="Times New Roman" panose="02020603050405020304" pitchFamily="18" charset="0"/>
              </a:rPr>
              <a:t>PUBLIC OBJECTION BY CRIMINAL TO POLICE HEADQUARTERS SHORT A WAY SET CASUALTY</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6943951-7794-FD47-B55F-D1C976E968A1}"/>
              </a:ext>
            </a:extLst>
          </p:cNvPr>
          <p:cNvSpPr>
            <a:spLocks noGrp="1"/>
          </p:cNvSpPr>
          <p:nvPr>
            <p:ph type="subTitle" idx="1"/>
          </p:nvPr>
        </p:nvSpPr>
        <p:spPr>
          <a:xfrm>
            <a:off x="1524000" y="3733800"/>
            <a:ext cx="6477000" cy="1752600"/>
          </a:xfrm>
        </p:spPr>
        <p:txBody>
          <a:bodyPr rtlCol="0">
            <a:normAutofit fontScale="47500" lnSpcReduction="20000"/>
          </a:bodyPr>
          <a:lstStyle/>
          <a:p>
            <a:pPr algn="r" eaLnBrk="1" fontAlgn="auto" hangingPunct="1">
              <a:spcAft>
                <a:spcPts val="0"/>
              </a:spcAft>
              <a:defRPr/>
            </a:pPr>
            <a:endParaRPr lang="en-US" dirty="0"/>
          </a:p>
          <a:p>
            <a:pPr algn="l" fontAlgn="auto">
              <a:spcAft>
                <a:spcPts val="0"/>
              </a:spcAft>
              <a:defRPr/>
            </a:pPr>
            <a:r>
              <a:rPr lang="en-IN" sz="3200" b="1" dirty="0">
                <a:latin typeface="Times New Roman" pitchFamily="18" charset="0"/>
                <a:cs typeface="Times New Roman" pitchFamily="18" charset="0"/>
              </a:rPr>
              <a:t>TEAM MEMBERS:                               GUIDED BY:</a:t>
            </a:r>
          </a:p>
          <a:p>
            <a:pPr algn="l" fontAlgn="auto">
              <a:spcAft>
                <a:spcPts val="0"/>
              </a:spcAft>
              <a:defRPr/>
            </a:pPr>
            <a:r>
              <a:rPr lang="en-IN" sz="3200" b="1" dirty="0">
                <a:latin typeface="Times New Roman" pitchFamily="18" charset="0"/>
                <a:cs typeface="Times New Roman" pitchFamily="18" charset="0"/>
              </a:rPr>
              <a:t>PAVITRAA D S B 211420205106          </a:t>
            </a:r>
            <a:r>
              <a:rPr lang="en-IN" sz="3400" b="1" dirty="0" err="1">
                <a:solidFill>
                  <a:srgbClr val="000000"/>
                </a:solidFill>
                <a:effectLst/>
                <a:latin typeface="Times New Roman" panose="02020603050405020304" pitchFamily="18" charset="0"/>
                <a:ea typeface="Times New Roman" panose="02020603050405020304" pitchFamily="18" charset="0"/>
              </a:rPr>
              <a:t>Mrs.Priyadharshini</a:t>
            </a:r>
            <a:r>
              <a:rPr lang="en-IN" sz="3400" b="1" dirty="0">
                <a:solidFill>
                  <a:srgbClr val="000000"/>
                </a:solidFill>
                <a:effectLst/>
                <a:latin typeface="Times New Roman" panose="02020603050405020304" pitchFamily="18" charset="0"/>
                <a:ea typeface="Times New Roman" panose="02020603050405020304" pitchFamily="18" charset="0"/>
              </a:rPr>
              <a:t> </a:t>
            </a:r>
            <a:r>
              <a:rPr lang="en-IN" sz="3400" b="1" dirty="0" err="1">
                <a:solidFill>
                  <a:srgbClr val="000000"/>
                </a:solidFill>
                <a:effectLst/>
                <a:latin typeface="Times New Roman" panose="02020603050405020304" pitchFamily="18" charset="0"/>
                <a:ea typeface="Times New Roman" panose="02020603050405020304" pitchFamily="18" charset="0"/>
              </a:rPr>
              <a:t>M.Tech</a:t>
            </a:r>
            <a:r>
              <a:rPr lang="en-IN" sz="3400" b="1" dirty="0">
                <a:solidFill>
                  <a:srgbClr val="000000"/>
                </a:solidFill>
                <a:effectLst/>
                <a:latin typeface="Times New Roman" panose="02020603050405020304" pitchFamily="18" charset="0"/>
                <a:ea typeface="Times New Roman" panose="02020603050405020304" pitchFamily="18" charset="0"/>
              </a:rPr>
              <a:t>, </a:t>
            </a:r>
            <a:r>
              <a:rPr lang="en-IN" sz="3400" b="1" dirty="0" err="1">
                <a:solidFill>
                  <a:srgbClr val="000000"/>
                </a:solidFill>
                <a:effectLst/>
                <a:latin typeface="Times New Roman" panose="02020603050405020304" pitchFamily="18" charset="0"/>
                <a:ea typeface="Times New Roman" panose="02020603050405020304" pitchFamily="18" charset="0"/>
              </a:rPr>
              <a:t>B.Tech</a:t>
            </a:r>
            <a:endParaRPr lang="en-IN" sz="3400" b="1" dirty="0">
              <a:latin typeface="Times New Roman" pitchFamily="18" charset="0"/>
              <a:cs typeface="Times New Roman" pitchFamily="18" charset="0"/>
            </a:endParaRPr>
          </a:p>
          <a:p>
            <a:pPr algn="l" fontAlgn="auto">
              <a:spcAft>
                <a:spcPts val="0"/>
              </a:spcAft>
              <a:defRPr/>
            </a:pPr>
            <a:r>
              <a:rPr lang="en-IN" sz="3200" b="1" dirty="0">
                <a:latin typeface="Times New Roman" pitchFamily="18" charset="0"/>
                <a:cs typeface="Times New Roman" pitchFamily="18" charset="0"/>
              </a:rPr>
              <a:t>SANGEETHA G 211420205131                ASSISTANT PROFESSOR</a:t>
            </a:r>
          </a:p>
          <a:p>
            <a:pPr algn="l" fontAlgn="auto">
              <a:spcAft>
                <a:spcPts val="0"/>
              </a:spcAft>
              <a:defRPr/>
            </a:pPr>
            <a:r>
              <a:rPr lang="en-IN" sz="3200" b="1" dirty="0">
                <a:latin typeface="Times New Roman" pitchFamily="18" charset="0"/>
                <a:cs typeface="Times New Roman" pitchFamily="18" charset="0"/>
              </a:rPr>
              <a:t>KAARTHIKA N 211420205070</a:t>
            </a:r>
            <a:endParaRPr lang="en-US" dirty="0"/>
          </a:p>
          <a:p>
            <a:pPr algn="l" eaLnBrk="1" fontAlgn="auto" hangingPunct="1">
              <a:spcAft>
                <a:spcPts val="0"/>
              </a:spcAft>
              <a:defRPr/>
            </a:pPr>
            <a:endParaRPr lang="en-US" dirty="0"/>
          </a:p>
          <a:p>
            <a:pPr algn="l" eaLnBrk="1" fontAlgn="auto" hangingPunct="1">
              <a:spcAft>
                <a:spcPts val="0"/>
              </a:spcAft>
              <a:defRPr/>
            </a:pPr>
            <a:endParaRPr lang="en-US" dirty="0"/>
          </a:p>
        </p:txBody>
      </p:sp>
      <p:pic>
        <p:nvPicPr>
          <p:cNvPr id="4" name="Picture 3">
            <a:extLst>
              <a:ext uri="{FF2B5EF4-FFF2-40B4-BE49-F238E27FC236}">
                <a16:creationId xmlns:a16="http://schemas.microsoft.com/office/drawing/2014/main" id="{50DAA177-2A6E-48E3-535E-A5B905D6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1939627" cy="1895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B10B0AF-D0E1-3317-EDB7-0C383CE14D29}"/>
              </a:ext>
            </a:extLst>
          </p:cNvPr>
          <p:cNvSpPr>
            <a:spLocks noGrp="1"/>
          </p:cNvSpPr>
          <p:nvPr>
            <p:ph type="title"/>
          </p:nvPr>
        </p:nvSpPr>
        <p:spPr>
          <a:xfrm>
            <a:off x="1066800" y="762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PROPOSED SYSTEM</a:t>
            </a:r>
          </a:p>
        </p:txBody>
      </p:sp>
      <p:sp>
        <p:nvSpPr>
          <p:cNvPr id="7171" name="Content Placeholder 2">
            <a:extLst>
              <a:ext uri="{FF2B5EF4-FFF2-40B4-BE49-F238E27FC236}">
                <a16:creationId xmlns:a16="http://schemas.microsoft.com/office/drawing/2014/main" id="{0B7E5F22-9363-9FFE-5C0B-6F5EE8831B43}"/>
              </a:ext>
            </a:extLst>
          </p:cNvPr>
          <p:cNvSpPr>
            <a:spLocks noGrp="1"/>
          </p:cNvSpPr>
          <p:nvPr>
            <p:ph idx="1"/>
          </p:nvPr>
        </p:nvSpPr>
        <p:spPr>
          <a:xfrm>
            <a:off x="838200" y="1143000"/>
            <a:ext cx="7239000" cy="5105399"/>
          </a:xfrm>
        </p:spPr>
        <p:txBody>
          <a:bodyPr>
            <a:noAutofit/>
          </a:bodyPr>
          <a:lstStyle/>
          <a:p>
            <a:pPr eaLnBrk="1" hangingPunct="1">
              <a:lnSpc>
                <a:spcPct val="100000"/>
              </a:lnSpc>
            </a:pPr>
            <a:r>
              <a:rPr lang="en-US" sz="14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This project introduces a Java-based system for public objections in criminal cases, leveraging the SHA-256 algorithm of block chain technology. The system includes login and registration pages, as well as modules for police headquarters and admin functions. By utilizing block chain’s decentralized and immutable nature, the system ensures secure objection submissions and maintains data integrity also provide QR code for verification purpose on </a:t>
            </a:r>
            <a:r>
              <a:rPr lang="en-US" sz="14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headquaters</a:t>
            </a:r>
            <a:endParaRPr lang="en-US" sz="14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Technique:</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SHA-256,AES</a:t>
            </a:r>
          </a:p>
          <a:p>
            <a:pPr algn="just">
              <a:lnSpc>
                <a:spcPct val="10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Advantage: </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4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Using the SHA-256 algorithm for hashing in a decentralized system is a good practice for ensuring network integrity and security</a:t>
            </a:r>
            <a:endParaRPr lang="en-US" sz="14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400" dirty="0">
                <a:latin typeface="Times New Roman" pitchFamily="18" charset="0"/>
                <a:cs typeface="Times New Roman" pitchFamily="18" charset="0"/>
              </a:rPr>
              <a:t>Robust Cryptographic Security: SHA-256 offers strong cryptographic security, making it highly resistant to hacking and unauthorized access.</a:t>
            </a:r>
          </a:p>
          <a:p>
            <a:pPr marL="0" indent="0" fontAlgn="t">
              <a:lnSpc>
                <a:spcPct val="100000"/>
              </a:lnSpc>
              <a:buNone/>
            </a:pPr>
            <a:r>
              <a:rPr lang="en-US" sz="1400" dirty="0">
                <a:latin typeface="Times New Roman" pitchFamily="18" charset="0"/>
                <a:cs typeface="Times New Roman" pitchFamily="18" charset="0"/>
              </a:rPr>
              <a:t> Its 256-bit hash function provides a high level of data integrity and protection against tampering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5C0B-86B8-F123-CF43-321512D148D6}"/>
              </a:ext>
            </a:extLst>
          </p:cNvPr>
          <p:cNvSpPr>
            <a:spLocks noGrp="1"/>
          </p:cNvSpPr>
          <p:nvPr>
            <p:ph type="title"/>
          </p:nvPr>
        </p:nvSpPr>
        <p:spPr>
          <a:xfrm>
            <a:off x="457200" y="274638"/>
            <a:ext cx="8077200" cy="182562"/>
          </a:xfrm>
        </p:spPr>
        <p:txBody>
          <a:bodyPr rtlCol="0">
            <a:normAutofit fontScale="90000"/>
          </a:bodyPr>
          <a:lstStyle/>
          <a:p>
            <a:pPr eaLnBrk="1" fontAlgn="auto" hangingPunct="1">
              <a:spcAft>
                <a:spcPts val="0"/>
              </a:spcAft>
              <a:defRPr/>
            </a:pPr>
            <a:r>
              <a:rPr lang="en-US" dirty="0"/>
              <a:t>  </a:t>
            </a:r>
          </a:p>
        </p:txBody>
      </p:sp>
      <p:sp>
        <p:nvSpPr>
          <p:cNvPr id="8195" name="Content Placeholder 2">
            <a:extLst>
              <a:ext uri="{FF2B5EF4-FFF2-40B4-BE49-F238E27FC236}">
                <a16:creationId xmlns:a16="http://schemas.microsoft.com/office/drawing/2014/main" id="{3C14D9C8-38F6-792B-69B6-E7E08A111DAB}"/>
              </a:ext>
            </a:extLst>
          </p:cNvPr>
          <p:cNvSpPr>
            <a:spLocks noGrp="1"/>
          </p:cNvSpPr>
          <p:nvPr>
            <p:ph idx="1"/>
          </p:nvPr>
        </p:nvSpPr>
        <p:spPr>
          <a:xfrm>
            <a:off x="457200" y="838200"/>
            <a:ext cx="8305800" cy="5745162"/>
          </a:xfrm>
        </p:spPr>
        <p:txBody>
          <a:bodyPr/>
          <a:lstStyle/>
          <a:p>
            <a:pPr algn="just">
              <a:lnSpc>
                <a:spcPct val="100000"/>
              </a:lnSpc>
              <a:spcAft>
                <a:spcPts val="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22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shows what the system does and not how it should be implemented.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  	PENTIUM IV 2.6 GHz,</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Intel Core 2 Duo.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4GB DD RAM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15” COLOR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0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40 GB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3655-64F1-7CA9-9FC2-0848B82824EA}"/>
              </a:ext>
            </a:extLst>
          </p:cNvPr>
          <p:cNvSpPr>
            <a:spLocks noGrp="1"/>
          </p:cNvSpPr>
          <p:nvPr>
            <p:ph type="title"/>
          </p:nvPr>
        </p:nvSpPr>
        <p:spPr>
          <a:xfrm>
            <a:off x="457200" y="274638"/>
            <a:ext cx="8229600" cy="1825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BC54E43-3DC3-87FF-314C-83863CDFBF64}"/>
              </a:ext>
            </a:extLst>
          </p:cNvPr>
          <p:cNvSpPr>
            <a:spLocks noGrp="1"/>
          </p:cNvSpPr>
          <p:nvPr>
            <p:ph idx="1"/>
          </p:nvPr>
        </p:nvSpPr>
        <p:spPr>
          <a:xfrm>
            <a:off x="228600" y="914400"/>
            <a:ext cx="8686800" cy="5681154"/>
          </a:xfrm>
        </p:spPr>
        <p:txBody>
          <a:bodyPr>
            <a:normAutofit/>
          </a:bodyPr>
          <a:lstStyle/>
          <a:p>
            <a:pPr>
              <a:lnSpc>
                <a:spcPct val="110000"/>
              </a:lnSpc>
              <a:spcAft>
                <a:spcPts val="0"/>
              </a:spcAft>
            </a:pPr>
            <a:r>
              <a:rPr lang="en-US" sz="2200" b="1" dirty="0">
                <a:effectLst/>
                <a:latin typeface="Times New Roman" panose="02020603050405020304" pitchFamily="18" charset="0"/>
                <a:cs typeface="Times New Roman" panose="02020603050405020304" pitchFamily="18" charset="0"/>
              </a:rPr>
              <a:t>SOFTWARE REQUIREMENTS: </a:t>
            </a:r>
            <a:endParaRPr lang="en-IN" sz="2200" b="1" dirty="0">
              <a:latin typeface="Times New Roman" panose="02020603050405020304" pitchFamily="18" charset="0"/>
              <a:cs typeface="Times New Roman" panose="02020603050405020304" pitchFamily="18" charset="0"/>
            </a:endParaRPr>
          </a:p>
          <a:p>
            <a:pPr marL="0" indent="0">
              <a:lnSpc>
                <a:spcPct val="110000"/>
              </a:lnSpc>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Front End 			: J2EE(JSP,SERVLETS)  , JAVASCRIPT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Back End			: 	 MY SQL 5.5 </a:t>
            </a:r>
          </a:p>
          <a:p>
            <a:pPr marL="457200" algn="just">
              <a:lnSpc>
                <a:spcPct val="11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07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IDE				:	 Eclipse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63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110F484-7BD8-8B06-65A6-F0B93384D817}"/>
              </a:ext>
            </a:extLst>
          </p:cNvPr>
          <p:cNvSpPr>
            <a:spLocks noGrp="1"/>
          </p:cNvSpPr>
          <p:nvPr>
            <p:ph type="title"/>
          </p:nvPr>
        </p:nvSpPr>
        <p:spPr>
          <a:xfrm>
            <a:off x="457200" y="152400"/>
            <a:ext cx="8229600" cy="639762"/>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ARCHITECTURE DIAGRAM</a:t>
            </a:r>
          </a:p>
        </p:txBody>
      </p:sp>
      <p:pic>
        <p:nvPicPr>
          <p:cNvPr id="2" name="Content Placeholder 1">
            <a:extLst>
              <a:ext uri="{FF2B5EF4-FFF2-40B4-BE49-F238E27FC236}">
                <a16:creationId xmlns:a16="http://schemas.microsoft.com/office/drawing/2014/main" id="{53B9D98B-AC1F-A5F9-47C4-CE873ADCC9CC}"/>
              </a:ext>
            </a:extLst>
          </p:cNvPr>
          <p:cNvPicPr>
            <a:picLocks noGrp="1" noChangeAspect="1"/>
          </p:cNvPicPr>
          <p:nvPr>
            <p:ph idx="1"/>
          </p:nvPr>
        </p:nvPicPr>
        <p:blipFill>
          <a:blip r:embed="rId2"/>
          <a:stretch>
            <a:fillRect/>
          </a:stretch>
        </p:blipFill>
        <p:spPr>
          <a:xfrm>
            <a:off x="533400" y="942173"/>
            <a:ext cx="7924800" cy="50776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2B7512-3350-31C2-9661-AAE8EC00B537}"/>
              </a:ext>
            </a:extLst>
          </p:cNvPr>
          <p:cNvSpPr>
            <a:spLocks noGrp="1"/>
          </p:cNvSpPr>
          <p:nvPr>
            <p:ph type="title"/>
          </p:nvPr>
        </p:nvSpPr>
        <p:spPr>
          <a:xfrm>
            <a:off x="990600" y="152400"/>
            <a:ext cx="7405716" cy="7202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ALGORITHM/METHODOLOGY</a:t>
            </a:r>
          </a:p>
        </p:txBody>
      </p:sp>
      <p:sp>
        <p:nvSpPr>
          <p:cNvPr id="3" name="Content Placeholder 2">
            <a:extLst>
              <a:ext uri="{FF2B5EF4-FFF2-40B4-BE49-F238E27FC236}">
                <a16:creationId xmlns:a16="http://schemas.microsoft.com/office/drawing/2014/main" id="{37BF6682-F424-A8DA-36FB-D5FC97959AD2}"/>
              </a:ext>
            </a:extLst>
          </p:cNvPr>
          <p:cNvSpPr>
            <a:spLocks noGrp="1"/>
          </p:cNvSpPr>
          <p:nvPr>
            <p:ph idx="1"/>
          </p:nvPr>
        </p:nvSpPr>
        <p:spPr>
          <a:xfrm>
            <a:off x="533400" y="990601"/>
            <a:ext cx="8001000" cy="4465420"/>
          </a:xfrm>
        </p:spPr>
        <p:txBody>
          <a:bodyPr rtlCol="0">
            <a:noAutofit/>
          </a:bodyPr>
          <a:lstStyle/>
          <a:p>
            <a:pPr algn="l">
              <a:lnSpc>
                <a:spcPct val="100000"/>
              </a:lnSpc>
            </a:pPr>
            <a:r>
              <a:rPr lang="en-US" sz="1500" b="1" i="0" u="sng"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SHA-256</a:t>
            </a: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is a cryptographic hash function that takes an input (message) and produces a fixed-size output hash value (256 bits or 64 hexadecimal characters). It is designed to be a one-way function, meaning it should be computationally infeasible to reverse the process and derive the original input from the </a:t>
            </a:r>
            <a:r>
              <a:rPr lang="en-US" sz="1500" b="0" i="0" dirty="0" err="1">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hash.The</a:t>
            </a: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SHA-256 algorithm follows these main steps:</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Padding:</a:t>
            </a: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If needed, the input message is padded to ensure its length is a multiple of 512 bits.</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Initialization:</a:t>
            </a: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Initialize the hash values (H0 to H7) with the initial hash values specified in the SHA-256 standard.</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Processing Blocks:</a:t>
            </a:r>
            <a:endPar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Divide the padded message into 512-bit blocks.</a:t>
            </a: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Extend the 512-bit block into 64 words.</a:t>
            </a: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Process each 512-bit block with a set of logical functions and constants in multiple rounds.</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Message Schedule:</a:t>
            </a:r>
            <a:endPar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Generate a message schedule array (W) from the 512-bit block.</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Compression Function:</a:t>
            </a:r>
            <a:endPar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Update the hash values through a series of bitwise operations, logical functions, and constants.</a:t>
            </a:r>
          </a:p>
          <a:p>
            <a:pPr algn="l">
              <a:lnSpc>
                <a:spcPct val="100000"/>
              </a:lnSpc>
              <a:buFont typeface="+mj-lt"/>
              <a:buAutoNum type="arabicPeriod"/>
            </a:pPr>
            <a:r>
              <a:rPr lang="en-US" sz="1500"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Final Hash:</a:t>
            </a:r>
            <a:endPar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lnSpc>
                <a:spcPct val="100000"/>
              </a:lnSpc>
              <a:buNone/>
            </a:pPr>
            <a:r>
              <a:rPr lang="en-US" sz="15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The final hash value is obtained by concatenating the updated hash values H0 to H7.</a:t>
            </a:r>
          </a:p>
          <a:p>
            <a:pPr eaLnBrk="1" fontAlgn="auto" hangingPunct="1">
              <a:lnSpc>
                <a:spcPct val="100000"/>
              </a:lnSpc>
              <a:spcAft>
                <a:spcPts val="0"/>
              </a:spcAft>
              <a:defRPr/>
            </a:pP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8ECF-6EB0-23E5-2350-ECDEF02DE7F4}"/>
              </a:ext>
            </a:extLst>
          </p:cNvPr>
          <p:cNvSpPr>
            <a:spLocks noGrp="1"/>
          </p:cNvSpPr>
          <p:nvPr>
            <p:ph type="title"/>
          </p:nvPr>
        </p:nvSpPr>
        <p:spPr>
          <a:xfrm>
            <a:off x="990600" y="228600"/>
            <a:ext cx="6571343" cy="26302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1D7F9C9E-E491-44BE-6D45-E9F154E161DF}"/>
              </a:ext>
            </a:extLst>
          </p:cNvPr>
          <p:cNvSpPr>
            <a:spLocks noGrp="1"/>
          </p:cNvSpPr>
          <p:nvPr>
            <p:ph idx="1"/>
          </p:nvPr>
        </p:nvSpPr>
        <p:spPr>
          <a:xfrm>
            <a:off x="152400" y="838200"/>
            <a:ext cx="8991600" cy="5257800"/>
          </a:xfrm>
        </p:spPr>
        <p:txBody>
          <a:bodyPr>
            <a:noAutofit/>
          </a:bodyPr>
          <a:lstStyle/>
          <a:p>
            <a:pPr algn="l">
              <a:lnSpc>
                <a:spcPct val="100000"/>
              </a:lnSpc>
            </a:pPr>
            <a:r>
              <a:rPr lang="en-US" sz="1600" b="1" i="0" u="sng" dirty="0">
                <a:solidFill>
                  <a:srgbClr val="0D0D0D"/>
                </a:solidFill>
                <a:effectLst/>
                <a:latin typeface="Times New Roman" panose="02020603050405020304" pitchFamily="18" charset="0"/>
                <a:cs typeface="Times New Roman" panose="02020603050405020304" pitchFamily="18" charset="0"/>
              </a:rPr>
              <a:t>AES</a:t>
            </a:r>
            <a:r>
              <a:rPr lang="en-US" sz="1600" b="0" i="0" dirty="0">
                <a:solidFill>
                  <a:srgbClr val="0D0D0D"/>
                </a:solidFill>
                <a:effectLst/>
                <a:latin typeface="Times New Roman" panose="02020603050405020304" pitchFamily="18" charset="0"/>
                <a:cs typeface="Times New Roman" panose="02020603050405020304" pitchFamily="18" charset="0"/>
              </a:rPr>
              <a:t> operates on blocks of data and supports key sizes of 128, 192, or 256 bits. The algorithm consists of several key steps:</a:t>
            </a:r>
          </a:p>
          <a:p>
            <a:pPr algn="l">
              <a:lnSpc>
                <a:spcPct val="100000"/>
              </a:lnSpc>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Key </a:t>
            </a:r>
            <a:r>
              <a:rPr lang="en-US" sz="1600" b="1" i="0" dirty="0" err="1">
                <a:solidFill>
                  <a:srgbClr val="0D0D0D"/>
                </a:solidFill>
                <a:effectLst/>
                <a:latin typeface="Times New Roman" panose="02020603050405020304" pitchFamily="18" charset="0"/>
                <a:cs typeface="Times New Roman" panose="02020603050405020304" pitchFamily="18" charset="0"/>
              </a:rPr>
              <a:t>Expansion:</a:t>
            </a:r>
            <a:r>
              <a:rPr lang="en-US" sz="1600" b="0" i="0" dirty="0" err="1">
                <a:solidFill>
                  <a:srgbClr val="0D0D0D"/>
                </a:solidFill>
                <a:effectLst/>
                <a:latin typeface="Times New Roman" panose="02020603050405020304" pitchFamily="18" charset="0"/>
                <a:cs typeface="Times New Roman" panose="02020603050405020304" pitchFamily="18" charset="0"/>
              </a:rPr>
              <a:t>The</a:t>
            </a:r>
            <a:r>
              <a:rPr lang="en-US" sz="1600" b="0" i="0" dirty="0">
                <a:solidFill>
                  <a:srgbClr val="0D0D0D"/>
                </a:solidFill>
                <a:effectLst/>
                <a:latin typeface="Times New Roman" panose="02020603050405020304" pitchFamily="18" charset="0"/>
                <a:cs typeface="Times New Roman" panose="02020603050405020304" pitchFamily="18" charset="0"/>
              </a:rPr>
              <a:t> original key is expanded into a set of round keys using a key expansion schedule.</a:t>
            </a:r>
          </a:p>
          <a:p>
            <a:pPr algn="l">
              <a:lnSpc>
                <a:spcPct val="100000"/>
              </a:lnSpc>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Initial Round Key </a:t>
            </a:r>
            <a:r>
              <a:rPr lang="en-US" sz="1600" b="1" i="0" dirty="0" err="1">
                <a:solidFill>
                  <a:srgbClr val="0D0D0D"/>
                </a:solidFill>
                <a:effectLst/>
                <a:latin typeface="Times New Roman" panose="02020603050405020304" pitchFamily="18" charset="0"/>
                <a:cs typeface="Times New Roman" panose="02020603050405020304" pitchFamily="18" charset="0"/>
              </a:rPr>
              <a:t>Addition:</a:t>
            </a:r>
            <a:r>
              <a:rPr lang="en-US" sz="1600" b="0" i="0" dirty="0" err="1">
                <a:solidFill>
                  <a:srgbClr val="0D0D0D"/>
                </a:solidFill>
                <a:effectLst/>
                <a:latin typeface="Times New Roman" panose="02020603050405020304" pitchFamily="18" charset="0"/>
                <a:cs typeface="Times New Roman" panose="02020603050405020304" pitchFamily="18" charset="0"/>
              </a:rPr>
              <a:t>The</a:t>
            </a:r>
            <a:r>
              <a:rPr lang="en-US" sz="1600" b="0" i="0" dirty="0">
                <a:solidFill>
                  <a:srgbClr val="0D0D0D"/>
                </a:solidFill>
                <a:effectLst/>
                <a:latin typeface="Times New Roman" panose="02020603050405020304" pitchFamily="18" charset="0"/>
                <a:cs typeface="Times New Roman" panose="02020603050405020304" pitchFamily="18" charset="0"/>
              </a:rPr>
              <a:t> first round key is added to the input data.</a:t>
            </a:r>
          </a:p>
          <a:p>
            <a:pPr algn="l">
              <a:lnSpc>
                <a:spcPct val="100000"/>
              </a:lnSpc>
              <a:buFont typeface="+mj-lt"/>
              <a:buAutoNum type="arabicPeriod"/>
            </a:pPr>
            <a:r>
              <a:rPr lang="en-US" sz="1600" b="1" i="0" dirty="0" err="1">
                <a:solidFill>
                  <a:srgbClr val="0D0D0D"/>
                </a:solidFill>
                <a:effectLst/>
                <a:latin typeface="Times New Roman" panose="02020603050405020304" pitchFamily="18" charset="0"/>
                <a:cs typeface="Times New Roman" panose="02020603050405020304" pitchFamily="18" charset="0"/>
              </a:rPr>
              <a:t>Rounds:</a:t>
            </a:r>
            <a:r>
              <a:rPr lang="en-US" sz="1600" b="0" i="0" dirty="0" err="1">
                <a:solidFill>
                  <a:srgbClr val="0D0D0D"/>
                </a:solidFill>
                <a:effectLst/>
                <a:latin typeface="Times New Roman" panose="02020603050405020304" pitchFamily="18" charset="0"/>
                <a:cs typeface="Times New Roman" panose="02020603050405020304" pitchFamily="18" charset="0"/>
              </a:rPr>
              <a:t>Multiple</a:t>
            </a:r>
            <a:r>
              <a:rPr lang="en-US" sz="1600" b="0" i="0" dirty="0">
                <a:solidFill>
                  <a:srgbClr val="0D0D0D"/>
                </a:solidFill>
                <a:effectLst/>
                <a:latin typeface="Times New Roman" panose="02020603050405020304" pitchFamily="18" charset="0"/>
                <a:cs typeface="Times New Roman" panose="02020603050405020304" pitchFamily="18" charset="0"/>
              </a:rPr>
              <a:t> rounds (10, 12, or 14 depending on the key size) are performed, each consisting of the following steps:</a:t>
            </a:r>
          </a:p>
          <a:p>
            <a:pPr marL="1143000" lvl="2" indent="-228600" algn="l">
              <a:lnSpc>
                <a:spcPct val="100000"/>
              </a:lnSpc>
              <a:buFont typeface="+mj-lt"/>
              <a:buAutoNum type="arabicPeriod"/>
            </a:pPr>
            <a:r>
              <a:rPr lang="en-US" b="1" i="0" dirty="0" err="1">
                <a:solidFill>
                  <a:srgbClr val="0D0D0D"/>
                </a:solidFill>
                <a:effectLst/>
                <a:latin typeface="Times New Roman" panose="02020603050405020304" pitchFamily="18" charset="0"/>
                <a:cs typeface="Times New Roman" panose="02020603050405020304" pitchFamily="18" charset="0"/>
              </a:rPr>
              <a:t>SubBytes</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Non-linear substitution step where each byte in the block is replaced.</a:t>
            </a:r>
          </a:p>
          <a:p>
            <a:pPr marL="1143000" lvl="2" indent="-228600" algn="l">
              <a:lnSpc>
                <a:spcPct val="100000"/>
              </a:lnSpc>
              <a:buFont typeface="+mj-lt"/>
              <a:buAutoNum type="arabicPeriod"/>
            </a:pPr>
            <a:r>
              <a:rPr lang="en-US" b="1" i="0" dirty="0" err="1">
                <a:solidFill>
                  <a:srgbClr val="0D0D0D"/>
                </a:solidFill>
                <a:effectLst/>
                <a:latin typeface="Times New Roman" panose="02020603050405020304" pitchFamily="18" charset="0"/>
                <a:cs typeface="Times New Roman" panose="02020603050405020304" pitchFamily="18" charset="0"/>
              </a:rPr>
              <a:t>ShiftRows</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Bytes in each row are shifted by varying offsets.</a:t>
            </a:r>
          </a:p>
          <a:p>
            <a:pPr marL="1143000" lvl="2" indent="-228600" algn="l">
              <a:lnSpc>
                <a:spcPct val="100000"/>
              </a:lnSpc>
              <a:buFont typeface="+mj-lt"/>
              <a:buAutoNum type="arabicPeriod"/>
            </a:pPr>
            <a:r>
              <a:rPr lang="en-US" b="1" i="0" dirty="0" err="1">
                <a:solidFill>
                  <a:srgbClr val="0D0D0D"/>
                </a:solidFill>
                <a:effectLst/>
                <a:latin typeface="Times New Roman" panose="02020603050405020304" pitchFamily="18" charset="0"/>
                <a:cs typeface="Times New Roman" panose="02020603050405020304" pitchFamily="18" charset="0"/>
              </a:rPr>
              <a:t>MixColumns</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Transformation mixing data in each column.</a:t>
            </a:r>
          </a:p>
          <a:p>
            <a:pPr marL="1143000" lvl="2" indent="-228600" algn="l">
              <a:lnSpc>
                <a:spcPct val="100000"/>
              </a:lnSpc>
              <a:buFont typeface="+mj-lt"/>
              <a:buAutoNum type="arabicPeriod"/>
            </a:pPr>
            <a:r>
              <a:rPr lang="en-US" b="1" i="0" dirty="0" err="1">
                <a:solidFill>
                  <a:srgbClr val="0D0D0D"/>
                </a:solidFill>
                <a:effectLst/>
                <a:latin typeface="Times New Roman" panose="02020603050405020304" pitchFamily="18" charset="0"/>
                <a:cs typeface="Times New Roman" panose="02020603050405020304" pitchFamily="18" charset="0"/>
              </a:rPr>
              <a:t>AddRoundKey</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Round key is XORed with the block.</a:t>
            </a:r>
          </a:p>
          <a:p>
            <a:pPr algn="l">
              <a:lnSpc>
                <a:spcPct val="100000"/>
              </a:lnSpc>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Final </a:t>
            </a:r>
            <a:r>
              <a:rPr lang="en-US" sz="1600" b="1" i="0" dirty="0" err="1">
                <a:solidFill>
                  <a:srgbClr val="0D0D0D"/>
                </a:solidFill>
                <a:effectLst/>
                <a:latin typeface="Times New Roman" panose="02020603050405020304" pitchFamily="18" charset="0"/>
                <a:cs typeface="Times New Roman" panose="02020603050405020304" pitchFamily="18" charset="0"/>
              </a:rPr>
              <a:t>Round:</a:t>
            </a:r>
            <a:r>
              <a:rPr lang="en-US" sz="1600" b="0" i="0" dirty="0" err="1">
                <a:solidFill>
                  <a:srgbClr val="0D0D0D"/>
                </a:solidFill>
                <a:effectLst/>
                <a:latin typeface="Times New Roman" panose="02020603050405020304" pitchFamily="18" charset="0"/>
                <a:cs typeface="Times New Roman" panose="02020603050405020304" pitchFamily="18" charset="0"/>
              </a:rPr>
              <a:t>The</a:t>
            </a:r>
            <a:r>
              <a:rPr lang="en-US" sz="1600" b="0" i="0" dirty="0">
                <a:solidFill>
                  <a:srgbClr val="0D0D0D"/>
                </a:solidFill>
                <a:effectLst/>
                <a:latin typeface="Times New Roman" panose="02020603050405020304" pitchFamily="18" charset="0"/>
                <a:cs typeface="Times New Roman" panose="02020603050405020304" pitchFamily="18" charset="0"/>
              </a:rPr>
              <a:t> final round excludes the </a:t>
            </a:r>
            <a:r>
              <a:rPr lang="en-US" sz="1600" b="0" i="0" dirty="0" err="1">
                <a:solidFill>
                  <a:srgbClr val="0D0D0D"/>
                </a:solidFill>
                <a:effectLst/>
                <a:latin typeface="Times New Roman" panose="02020603050405020304" pitchFamily="18" charset="0"/>
                <a:cs typeface="Times New Roman" panose="02020603050405020304" pitchFamily="18" charset="0"/>
              </a:rPr>
              <a:t>MixColumns</a:t>
            </a:r>
            <a:r>
              <a:rPr lang="en-US" sz="1600" b="0" i="0" dirty="0">
                <a:solidFill>
                  <a:srgbClr val="0D0D0D"/>
                </a:solidFill>
                <a:effectLst/>
                <a:latin typeface="Times New Roman" panose="02020603050405020304" pitchFamily="18" charset="0"/>
                <a:cs typeface="Times New Roman" panose="02020603050405020304" pitchFamily="18" charset="0"/>
              </a:rPr>
              <a:t> step.</a:t>
            </a:r>
          </a:p>
          <a:p>
            <a:pPr algn="l">
              <a:lnSpc>
                <a:spcPct val="100000"/>
              </a:lnSpc>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Final </a:t>
            </a:r>
            <a:r>
              <a:rPr lang="en-US" sz="1600" b="1" i="0" dirty="0" err="1">
                <a:solidFill>
                  <a:srgbClr val="0D0D0D"/>
                </a:solidFill>
                <a:effectLst/>
                <a:latin typeface="Times New Roman" panose="02020603050405020304" pitchFamily="18" charset="0"/>
                <a:cs typeface="Times New Roman" panose="02020603050405020304" pitchFamily="18" charset="0"/>
              </a:rPr>
              <a:t>Output:</a:t>
            </a:r>
            <a:r>
              <a:rPr lang="en-US" sz="1600" b="0" i="0" dirty="0" err="1">
                <a:solidFill>
                  <a:srgbClr val="0D0D0D"/>
                </a:solidFill>
                <a:effectLst/>
                <a:latin typeface="Times New Roman" panose="02020603050405020304" pitchFamily="18" charset="0"/>
                <a:cs typeface="Times New Roman" panose="02020603050405020304" pitchFamily="18" charset="0"/>
              </a:rPr>
              <a:t>The</a:t>
            </a:r>
            <a:r>
              <a:rPr lang="en-US" sz="1600" b="0" i="0" dirty="0">
                <a:solidFill>
                  <a:srgbClr val="0D0D0D"/>
                </a:solidFill>
                <a:effectLst/>
                <a:latin typeface="Times New Roman" panose="02020603050405020304" pitchFamily="18" charset="0"/>
                <a:cs typeface="Times New Roman" panose="02020603050405020304" pitchFamily="18" charset="0"/>
              </a:rPr>
              <a:t> final output represents the encrypted (or decrypted) data.</a:t>
            </a:r>
          </a:p>
          <a:p>
            <a:pPr>
              <a:lnSpc>
                <a:spcPct val="100000"/>
              </a:lnSpc>
            </a:pPr>
            <a:r>
              <a:rPr lang="en-US" sz="1600" b="0" i="0" dirty="0">
                <a:solidFill>
                  <a:srgbClr val="0D0D0D"/>
                </a:solidFill>
                <a:effectLst/>
                <a:latin typeface="Times New Roman" panose="02020603050405020304" pitchFamily="18" charset="0"/>
                <a:cs typeface="Times New Roman" panose="02020603050405020304" pitchFamily="18" charset="0"/>
              </a:rPr>
              <a:t>The AES encryption for one round can be represented as:</a:t>
            </a:r>
          </a:p>
          <a:p>
            <a:pPr>
              <a:lnSpc>
                <a:spcPct val="100000"/>
              </a:lnSpc>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AES(X,K)=</a:t>
            </a:r>
            <a:r>
              <a:rPr lang="en-IN" sz="1600" b="1" dirty="0" err="1">
                <a:latin typeface="Times New Roman" panose="02020603050405020304" pitchFamily="18" charset="0"/>
                <a:cs typeface="Times New Roman" panose="02020603050405020304" pitchFamily="18" charset="0"/>
              </a:rPr>
              <a:t>AddRoundKey</a:t>
            </a:r>
            <a:r>
              <a:rPr lang="en-IN" sz="1600" b="1" dirty="0">
                <a:latin typeface="Times New Roman" panose="02020603050405020304" pitchFamily="18" charset="0"/>
                <a:cs typeface="Times New Roman" panose="02020603050405020304" pitchFamily="18" charset="0"/>
              </a:rPr>
              <a:t>(MC(S(SR(X))),K)</a:t>
            </a:r>
          </a:p>
          <a:p>
            <a:pPr>
              <a:lnSpc>
                <a:spcPct val="100000"/>
              </a:lnSpc>
            </a:pPr>
            <a:r>
              <a:rPr lang="en-US" sz="1600" b="0" i="0" dirty="0">
                <a:solidFill>
                  <a:srgbClr val="0D0D0D"/>
                </a:solidFill>
                <a:effectLst/>
                <a:latin typeface="Times New Roman" panose="02020603050405020304" pitchFamily="18" charset="0"/>
                <a:cs typeface="Times New Roman" panose="02020603050405020304" pitchFamily="18" charset="0"/>
              </a:rPr>
              <a:t>Where:   </a:t>
            </a:r>
            <a:r>
              <a:rPr lang="en-US" sz="1600" b="1" i="1" dirty="0">
                <a:solidFill>
                  <a:srgbClr val="0D0D0D"/>
                </a:solidFill>
                <a:effectLst/>
                <a:latin typeface="Times New Roman" panose="02020603050405020304" pitchFamily="18" charset="0"/>
                <a:cs typeface="Times New Roman" panose="02020603050405020304" pitchFamily="18" charset="0"/>
              </a:rPr>
              <a:t>X</a:t>
            </a:r>
            <a:r>
              <a:rPr lang="en-US" sz="1600" b="0" i="0" dirty="0">
                <a:solidFill>
                  <a:srgbClr val="0D0D0D"/>
                </a:solidFill>
                <a:effectLst/>
                <a:latin typeface="Times New Roman" panose="02020603050405020304" pitchFamily="18" charset="0"/>
                <a:cs typeface="Times New Roman" panose="02020603050405020304" pitchFamily="18" charset="0"/>
              </a:rPr>
              <a:t> is the input data block,  </a:t>
            </a:r>
            <a:r>
              <a:rPr lang="en-US" sz="1600" b="1" i="1" dirty="0">
                <a:solidFill>
                  <a:srgbClr val="0D0D0D"/>
                </a:solidFill>
                <a:effectLst/>
                <a:latin typeface="Times New Roman" panose="02020603050405020304" pitchFamily="18" charset="0"/>
                <a:cs typeface="Times New Roman" panose="02020603050405020304" pitchFamily="18" charset="0"/>
              </a:rPr>
              <a:t>S</a:t>
            </a:r>
            <a:r>
              <a:rPr lang="en-US" sz="1600" b="0" i="0" dirty="0">
                <a:solidFill>
                  <a:srgbClr val="0D0D0D"/>
                </a:solidFill>
                <a:effectLst/>
                <a:latin typeface="Times New Roman" panose="02020603050405020304" pitchFamily="18" charset="0"/>
                <a:cs typeface="Times New Roman" panose="02020603050405020304" pitchFamily="18" charset="0"/>
              </a:rPr>
              <a:t> is the </a:t>
            </a:r>
            <a:r>
              <a:rPr lang="en-US" sz="1600" b="0" i="0" dirty="0" err="1">
                <a:solidFill>
                  <a:srgbClr val="0D0D0D"/>
                </a:solidFill>
                <a:effectLst/>
                <a:latin typeface="Times New Roman" panose="02020603050405020304" pitchFamily="18" charset="0"/>
                <a:cs typeface="Times New Roman" panose="02020603050405020304" pitchFamily="18" charset="0"/>
              </a:rPr>
              <a:t>SubBytes</a:t>
            </a:r>
            <a:r>
              <a:rPr lang="en-US" sz="1600" b="0" i="0" dirty="0">
                <a:solidFill>
                  <a:srgbClr val="0D0D0D"/>
                </a:solidFill>
                <a:effectLst/>
                <a:latin typeface="Times New Roman" panose="02020603050405020304" pitchFamily="18" charset="0"/>
                <a:cs typeface="Times New Roman" panose="02020603050405020304" pitchFamily="18" charset="0"/>
              </a:rPr>
              <a:t> operation,  </a:t>
            </a:r>
            <a:r>
              <a:rPr lang="en-US" sz="1600" b="1" i="1" dirty="0">
                <a:solidFill>
                  <a:srgbClr val="0D0D0D"/>
                </a:solidFill>
                <a:effectLst/>
                <a:latin typeface="Times New Roman" panose="02020603050405020304" pitchFamily="18" charset="0"/>
                <a:cs typeface="Times New Roman" panose="02020603050405020304" pitchFamily="18" charset="0"/>
              </a:rPr>
              <a:t>SR</a:t>
            </a:r>
            <a:r>
              <a:rPr lang="en-US" sz="1600" b="0" i="0" dirty="0">
                <a:solidFill>
                  <a:srgbClr val="0D0D0D"/>
                </a:solidFill>
                <a:effectLst/>
                <a:latin typeface="Times New Roman" panose="02020603050405020304" pitchFamily="18" charset="0"/>
                <a:cs typeface="Times New Roman" panose="02020603050405020304" pitchFamily="18" charset="0"/>
              </a:rPr>
              <a:t> is the </a:t>
            </a:r>
            <a:r>
              <a:rPr lang="en-US" sz="1600" b="0" i="0" dirty="0" err="1">
                <a:solidFill>
                  <a:srgbClr val="0D0D0D"/>
                </a:solidFill>
                <a:effectLst/>
                <a:latin typeface="Times New Roman" panose="02020603050405020304" pitchFamily="18" charset="0"/>
                <a:cs typeface="Times New Roman" panose="02020603050405020304" pitchFamily="18" charset="0"/>
              </a:rPr>
              <a:t>ShiftRows</a:t>
            </a:r>
            <a:r>
              <a:rPr lang="en-US" sz="1600" b="0" i="0" dirty="0">
                <a:solidFill>
                  <a:srgbClr val="0D0D0D"/>
                </a:solidFill>
                <a:effectLst/>
                <a:latin typeface="Times New Roman" panose="02020603050405020304" pitchFamily="18" charset="0"/>
                <a:cs typeface="Times New Roman" panose="02020603050405020304" pitchFamily="18" charset="0"/>
              </a:rPr>
              <a:t> operation,  </a:t>
            </a:r>
            <a:r>
              <a:rPr lang="en-US" sz="1600" b="1" i="1" dirty="0">
                <a:solidFill>
                  <a:srgbClr val="0D0D0D"/>
                </a:solidFill>
                <a:effectLst/>
                <a:latin typeface="Times New Roman" panose="02020603050405020304" pitchFamily="18" charset="0"/>
                <a:cs typeface="Times New Roman" panose="02020603050405020304" pitchFamily="18" charset="0"/>
              </a:rPr>
              <a:t>MC</a:t>
            </a:r>
            <a:r>
              <a:rPr lang="en-US" sz="1600" b="0" i="0" dirty="0">
                <a:solidFill>
                  <a:srgbClr val="0D0D0D"/>
                </a:solidFill>
                <a:effectLst/>
                <a:latin typeface="Times New Roman" panose="02020603050405020304" pitchFamily="18" charset="0"/>
                <a:cs typeface="Times New Roman" panose="02020603050405020304" pitchFamily="18" charset="0"/>
              </a:rPr>
              <a:t> is the </a:t>
            </a:r>
            <a:r>
              <a:rPr lang="en-US" sz="1600" b="0" i="0" dirty="0" err="1">
                <a:solidFill>
                  <a:srgbClr val="0D0D0D"/>
                </a:solidFill>
                <a:effectLst/>
                <a:latin typeface="Times New Roman" panose="02020603050405020304" pitchFamily="18" charset="0"/>
                <a:cs typeface="Times New Roman" panose="02020603050405020304" pitchFamily="18" charset="0"/>
              </a:rPr>
              <a:t>MixColumns</a:t>
            </a:r>
            <a:r>
              <a:rPr lang="en-US" sz="1600" b="0" i="0" dirty="0">
                <a:solidFill>
                  <a:srgbClr val="0D0D0D"/>
                </a:solidFill>
                <a:effectLst/>
                <a:latin typeface="Times New Roman" panose="02020603050405020304" pitchFamily="18" charset="0"/>
                <a:cs typeface="Times New Roman" panose="02020603050405020304" pitchFamily="18" charset="0"/>
              </a:rPr>
              <a:t> operation, </a:t>
            </a:r>
            <a:r>
              <a:rPr lang="en-US" sz="1600" b="1" i="1" dirty="0">
                <a:solidFill>
                  <a:srgbClr val="0D0D0D"/>
                </a:solidFill>
                <a:effectLst/>
                <a:latin typeface="Times New Roman" panose="02020603050405020304" pitchFamily="18" charset="0"/>
                <a:cs typeface="Times New Roman" panose="02020603050405020304" pitchFamily="18" charset="0"/>
              </a:rPr>
              <a:t>K</a:t>
            </a:r>
            <a:r>
              <a:rPr lang="en-US" sz="1600" b="0" i="0" dirty="0">
                <a:solidFill>
                  <a:srgbClr val="0D0D0D"/>
                </a:solidFill>
                <a:effectLst/>
                <a:latin typeface="Times New Roman" panose="02020603050405020304" pitchFamily="18" charset="0"/>
                <a:cs typeface="Times New Roman" panose="02020603050405020304" pitchFamily="18" charset="0"/>
              </a:rPr>
              <a:t> is the round key.</a:t>
            </a:r>
          </a:p>
          <a:p>
            <a:pPr>
              <a:lnSpc>
                <a:spcPct val="100000"/>
              </a:lnSpc>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8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76296BD-E5D9-3234-7886-2C818256B8CB}"/>
              </a:ext>
            </a:extLst>
          </p:cNvPr>
          <p:cNvSpPr>
            <a:spLocks noGrp="1"/>
          </p:cNvSpPr>
          <p:nvPr>
            <p:ph type="title"/>
          </p:nvPr>
        </p:nvSpPr>
        <p:spPr>
          <a:xfrm>
            <a:off x="1143000" y="152400"/>
            <a:ext cx="8229600" cy="533400"/>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NOVELTY</a:t>
            </a:r>
          </a:p>
        </p:txBody>
      </p:sp>
      <p:sp>
        <p:nvSpPr>
          <p:cNvPr id="11267" name="Content Placeholder 2">
            <a:extLst>
              <a:ext uri="{FF2B5EF4-FFF2-40B4-BE49-F238E27FC236}">
                <a16:creationId xmlns:a16="http://schemas.microsoft.com/office/drawing/2014/main" id="{C8A3EA36-B806-F324-86A7-D02BD6E6BC42}"/>
              </a:ext>
            </a:extLst>
          </p:cNvPr>
          <p:cNvSpPr>
            <a:spLocks noGrp="1"/>
          </p:cNvSpPr>
          <p:nvPr>
            <p:ph idx="1"/>
          </p:nvPr>
        </p:nvSpPr>
        <p:spPr>
          <a:xfrm>
            <a:off x="304800" y="762000"/>
            <a:ext cx="8610600" cy="5211764"/>
          </a:xfrm>
        </p:spPr>
        <p:txBody>
          <a:bodyPr>
            <a:normAutofit fontScale="85000" lnSpcReduction="10000"/>
          </a:bodyPr>
          <a:lstStyle/>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Blockchain Integration</a:t>
            </a:r>
            <a:r>
              <a:rPr lang="en-US" altLang="en-US" sz="1650" dirty="0">
                <a:latin typeface="Times New Roman" panose="02020603050405020304" pitchFamily="18" charset="0"/>
                <a:cs typeface="Times New Roman" panose="02020603050405020304" pitchFamily="18" charset="0"/>
              </a:rPr>
              <a:t>: The use of blockchain technology, specifically the SHA-256 algorithm, adds a novel layer of security and integrity to the objection handling process, ensuring records are tamper-proof and verifiable.</a:t>
            </a:r>
          </a:p>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Decentralized and Immutable Nature</a:t>
            </a:r>
            <a:r>
              <a:rPr lang="en-US" altLang="en-US" sz="1650" dirty="0">
                <a:latin typeface="Times New Roman" panose="02020603050405020304" pitchFamily="18" charset="0"/>
                <a:cs typeface="Times New Roman" panose="02020603050405020304" pitchFamily="18" charset="0"/>
              </a:rPr>
              <a:t>: Leveraging the decentralized and immutable nature of blockchain provides a unique solution for maintaining the authenticity of objection records, addressing potential concerns related to data manipulation.</a:t>
            </a:r>
          </a:p>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Transparency and Accountability Features</a:t>
            </a:r>
            <a:r>
              <a:rPr lang="en-US" altLang="en-US" sz="1650" dirty="0">
                <a:latin typeface="Times New Roman" panose="02020603050405020304" pitchFamily="18" charset="0"/>
                <a:cs typeface="Times New Roman" panose="02020603050405020304" pitchFamily="18" charset="0"/>
              </a:rPr>
              <a:t>: The project's emphasis on transparency and accountability throughout the objection process distinguishes it by fostering trust between the public and law enforcement authorities.</a:t>
            </a:r>
          </a:p>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Efficiency with Specific Modules</a:t>
            </a:r>
            <a:r>
              <a:rPr lang="en-US" altLang="en-US" sz="1650" dirty="0">
                <a:latin typeface="Times New Roman" panose="02020603050405020304" pitchFamily="18" charset="0"/>
                <a:cs typeface="Times New Roman" panose="02020603050405020304" pitchFamily="18" charset="0"/>
              </a:rPr>
              <a:t>: The inclusion of dedicated modules for the police headquarters and admin streamlines the objection handling process, making it more efficient and tailored to the needs of different stakeholders.</a:t>
            </a:r>
          </a:p>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Cryptographic Security</a:t>
            </a:r>
            <a:r>
              <a:rPr lang="en-US" altLang="en-US" sz="1650" dirty="0">
                <a:latin typeface="Times New Roman" panose="02020603050405020304" pitchFamily="18" charset="0"/>
                <a:cs typeface="Times New Roman" panose="02020603050405020304" pitchFamily="18" charset="0"/>
              </a:rPr>
              <a:t>: The use of the SHA-256 algorithm as a robust cryptographic mechanism ensures the security of objection data, providing an additional layer of protection against unauthorized access or manipulation.</a:t>
            </a:r>
          </a:p>
          <a:p>
            <a:pPr eaLnBrk="1" hangingPunct="1">
              <a:lnSpc>
                <a:spcPct val="150000"/>
              </a:lnSpc>
            </a:pPr>
            <a:r>
              <a:rPr lang="en-US" altLang="en-US" sz="1650" b="1" dirty="0">
                <a:latin typeface="Times New Roman" panose="02020603050405020304" pitchFamily="18" charset="0"/>
                <a:cs typeface="Times New Roman" panose="02020603050405020304" pitchFamily="18" charset="0"/>
              </a:rPr>
              <a:t>QR code verification: </a:t>
            </a:r>
            <a:r>
              <a:rPr lang="en-US" altLang="en-US" sz="1650" dirty="0">
                <a:latin typeface="Times New Roman" panose="02020603050405020304" pitchFamily="18" charset="0"/>
                <a:cs typeface="Times New Roman" panose="02020603050405020304" pitchFamily="18" charset="0"/>
              </a:rPr>
              <a:t>Using QR code the authentication and security of the objection is protected</a:t>
            </a:r>
            <a:endParaRPr lang="en-US" altLang="en-US" sz="165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0A76F34-D93F-6DEB-C888-E6AC6F189A63}"/>
              </a:ext>
            </a:extLst>
          </p:cNvPr>
          <p:cNvSpPr>
            <a:spLocks noGrp="1"/>
          </p:cNvSpPr>
          <p:nvPr>
            <p:ph type="title"/>
          </p:nvPr>
        </p:nvSpPr>
        <p:spPr>
          <a:xfrm>
            <a:off x="1120828" y="762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MODULES</a:t>
            </a:r>
          </a:p>
        </p:txBody>
      </p:sp>
      <p:sp>
        <p:nvSpPr>
          <p:cNvPr id="12291" name="Content Placeholder 2">
            <a:extLst>
              <a:ext uri="{FF2B5EF4-FFF2-40B4-BE49-F238E27FC236}">
                <a16:creationId xmlns:a16="http://schemas.microsoft.com/office/drawing/2014/main" id="{7CE142E1-41B1-F6F5-57E8-28271664CD61}"/>
              </a:ext>
            </a:extLst>
          </p:cNvPr>
          <p:cNvSpPr>
            <a:spLocks noGrp="1"/>
          </p:cNvSpPr>
          <p:nvPr>
            <p:ph idx="1"/>
          </p:nvPr>
        </p:nvSpPr>
        <p:spPr>
          <a:xfrm>
            <a:off x="1066800" y="1371600"/>
            <a:ext cx="6571343" cy="3288635"/>
          </a:xfrm>
        </p:spPr>
        <p:txBody>
          <a:bodyPr/>
          <a:lstStyle/>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PUBLIC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LOCAL POLICE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OTHER POLICE STATION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POLICE HEADQUARTERS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PUBLIC COMPLAINT ABOUT CRIME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LOCAL POLICE UPLOAD REPORT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3C796D8-D64F-BB1D-5658-7204E04D9E62}"/>
              </a:ext>
            </a:extLst>
          </p:cNvPr>
          <p:cNvSpPr>
            <a:spLocks noGrp="1"/>
          </p:cNvSpPr>
          <p:nvPr>
            <p:ph type="title"/>
          </p:nvPr>
        </p:nvSpPr>
        <p:spPr>
          <a:xfrm>
            <a:off x="457200" y="114071"/>
            <a:ext cx="8229600" cy="495529"/>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MODULES DESCRIPTION</a:t>
            </a:r>
          </a:p>
        </p:txBody>
      </p:sp>
      <p:sp>
        <p:nvSpPr>
          <p:cNvPr id="13315" name="Content Placeholder 2">
            <a:extLst>
              <a:ext uri="{FF2B5EF4-FFF2-40B4-BE49-F238E27FC236}">
                <a16:creationId xmlns:a16="http://schemas.microsoft.com/office/drawing/2014/main" id="{20DE4A40-828C-ADE8-DD92-AAB319BE5203}"/>
              </a:ext>
            </a:extLst>
          </p:cNvPr>
          <p:cNvSpPr>
            <a:spLocks noGrp="1"/>
          </p:cNvSpPr>
          <p:nvPr>
            <p:ph idx="1"/>
          </p:nvPr>
        </p:nvSpPr>
        <p:spPr>
          <a:xfrm>
            <a:off x="152400" y="914400"/>
            <a:ext cx="8915400" cy="5211763"/>
          </a:xfrm>
        </p:spPr>
        <p:txBody>
          <a:bodyPr>
            <a:normAutofit fontScale="85000" lnSpcReduction="10000"/>
          </a:bodyPr>
          <a:lstStyle/>
          <a:p>
            <a:pPr marL="0" indent="0" eaLnBrk="1" hangingPunct="1">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2000" dirty="0">
                <a:solidFill>
                  <a:srgbClr val="172B4D"/>
                </a:solidFill>
                <a:effectLst/>
                <a:latin typeface="Times New Roman" panose="02020603050405020304" pitchFamily="18" charset="0"/>
                <a:ea typeface="Calibri" panose="020F0502020204030204" pitchFamily="34" charset="0"/>
                <a:cs typeface="Times New Roman" panose="02020603050405020304" pitchFamily="18" charset="0"/>
              </a:rPr>
              <a:t> In this application public don’t need any register and login process. They are straightly move forward to public home page and able to use all features like </a:t>
            </a:r>
            <a:r>
              <a:rPr lang="en-US" sz="2000" dirty="0" err="1">
                <a:solidFill>
                  <a:srgbClr val="172B4D"/>
                </a:solidFill>
                <a:effectLst/>
                <a:latin typeface="Times New Roman" panose="02020603050405020304" pitchFamily="18" charset="0"/>
                <a:ea typeface="Calibri" panose="020F0502020204030204" pitchFamily="34" charset="0"/>
                <a:cs typeface="Times New Roman" panose="02020603050405020304" pitchFamily="18" charset="0"/>
              </a:rPr>
              <a:t>home,cpomplaint,reports</a:t>
            </a:r>
            <a:endParaRPr lang="en-US" sz="2000" dirty="0">
              <a:solidFill>
                <a:srgbClr val="172B4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LOCAL POLICE: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Local police need to enter username and secret word for open their landing page after that they can see all grumblings.</a:t>
            </a:r>
          </a:p>
          <a:p>
            <a:pPr marL="0" indent="0" eaLnBrk="1" hangingPunct="1">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OTHER POLICE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STATION</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:Nearby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police need to enter username and secret word for open their greeting page after that they can see all grumblings and contrast with their data set assuming any case record matches that case they are quickly send that case report to neighborhood police station.</a:t>
            </a:r>
          </a:p>
          <a:p>
            <a:pPr marL="0" indent="0" eaLnBrk="1" hangingPunct="1">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POLICE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HEADQUARTERS</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:Headquarters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one of the model this application it have secret username and secret phrase to open their point of arrival. It will keep the Case records securely.</a:t>
            </a:r>
          </a:p>
          <a:p>
            <a:pPr marL="0" indent="0" eaLnBrk="1" hangingPunct="1">
              <a:buNone/>
            </a:pPr>
            <a:r>
              <a:rPr lang="en-US" sz="2000" b="1" dirty="0">
                <a:latin typeface="Times New Roman" panose="02020603050405020304" pitchFamily="18" charset="0"/>
                <a:cs typeface="Times New Roman" panose="02020603050405020304" pitchFamily="18" charset="0"/>
              </a:rPr>
              <a:t>PUBLIC COMPLAINT ABOUT </a:t>
            </a:r>
            <a:r>
              <a:rPr lang="en-US" sz="2000" b="1" dirty="0" err="1">
                <a:latin typeface="Times New Roman" panose="02020603050405020304" pitchFamily="18" charset="0"/>
                <a:cs typeface="Times New Roman" panose="02020603050405020304" pitchFamily="18" charset="0"/>
              </a:rPr>
              <a:t>CRIME:</a:t>
            </a:r>
            <a:r>
              <a:rPr lang="en-US" sz="2000" dirty="0" err="1">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if want to make complaint about crime they are should fill the complaint form. That complaint form contains few input tags. public have to enter personal details and crime details.</a:t>
            </a:r>
            <a:endParaRPr lang="en-IN" sz="2000" dirty="0">
              <a:latin typeface="Times New Roman" panose="02020603050405020304" pitchFamily="18" charset="0"/>
              <a:cs typeface="Times New Roman" panose="02020603050405020304" pitchFamily="18" charset="0"/>
            </a:endParaRPr>
          </a:p>
          <a:p>
            <a:pPr marL="0" indent="0" eaLnBrk="1" hangingPunct="1">
              <a:buNone/>
            </a:pPr>
            <a:r>
              <a:rPr lang="en-US" sz="2000" b="1" dirty="0">
                <a:latin typeface="Times New Roman" panose="02020603050405020304" pitchFamily="18" charset="0"/>
                <a:cs typeface="Times New Roman" panose="02020603050405020304" pitchFamily="18" charset="0"/>
              </a:rPr>
              <a:t>LOCAL POLICE UPLODAD REPORT: </a:t>
            </a:r>
            <a:r>
              <a:rPr lang="en-US" sz="2000" dirty="0">
                <a:latin typeface="Times New Roman" panose="02020603050405020304" pitchFamily="18" charset="0"/>
                <a:cs typeface="Times New Roman" panose="02020603050405020304" pitchFamily="18" charset="0"/>
              </a:rPr>
              <a:t>Nearby police need to enter the username and secret phrase to open their point of arrival and afterward if get any data from different stations make the prompt move and report to the base camp about wrongdoing subtleties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endParaRPr lang="en-US" sz="2000" dirty="0">
              <a:solidFill>
                <a:srgbClr val="172B4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9622-0F4C-19D6-1FA1-B43AD7A199B6}"/>
              </a:ext>
            </a:extLst>
          </p:cNvPr>
          <p:cNvSpPr>
            <a:spLocks noGrp="1"/>
          </p:cNvSpPr>
          <p:nvPr>
            <p:ph type="title"/>
          </p:nvPr>
        </p:nvSpPr>
        <p:spPr>
          <a:xfrm>
            <a:off x="457200" y="274638"/>
            <a:ext cx="8229600" cy="3349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20559EE-BEC6-F133-2B75-5EAD2DC71D3D}"/>
              </a:ext>
            </a:extLst>
          </p:cNvPr>
          <p:cNvSpPr>
            <a:spLocks noGrp="1"/>
          </p:cNvSpPr>
          <p:nvPr>
            <p:ph idx="1"/>
          </p:nvPr>
        </p:nvSpPr>
        <p:spPr>
          <a:xfrm>
            <a:off x="457200" y="746918"/>
            <a:ext cx="8229600" cy="5364163"/>
          </a:xfrm>
        </p:spPr>
        <p:txBody>
          <a:bodyPr>
            <a:normAutofit/>
          </a:bodyPr>
          <a:lstStyle/>
          <a:p>
            <a:pPr marL="0" indent="0">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PUBLIC: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LOCAL POLICE: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OTHER POLICE STATIONS: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POLICE HEADQUARTERS: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66A2149-6770-E913-E56F-CC66726843F5}"/>
              </a:ext>
            </a:extLst>
          </p:cNvPr>
          <p:cNvPicPr>
            <a:picLocks noChangeAspect="1"/>
          </p:cNvPicPr>
          <p:nvPr/>
        </p:nvPicPr>
        <p:blipFill>
          <a:blip r:embed="rId2"/>
          <a:stretch>
            <a:fillRect/>
          </a:stretch>
        </p:blipFill>
        <p:spPr>
          <a:xfrm>
            <a:off x="1690209" y="1120685"/>
            <a:ext cx="5913632" cy="762066"/>
          </a:xfrm>
          <a:prstGeom prst="rect">
            <a:avLst/>
          </a:prstGeom>
        </p:spPr>
      </p:pic>
      <p:pic>
        <p:nvPicPr>
          <p:cNvPr id="15" name="Picture 14">
            <a:extLst>
              <a:ext uri="{FF2B5EF4-FFF2-40B4-BE49-F238E27FC236}">
                <a16:creationId xmlns:a16="http://schemas.microsoft.com/office/drawing/2014/main" id="{AEEAD00A-A7D5-9A9B-E80E-9DB442669AD4}"/>
              </a:ext>
            </a:extLst>
          </p:cNvPr>
          <p:cNvPicPr>
            <a:picLocks noChangeAspect="1"/>
          </p:cNvPicPr>
          <p:nvPr/>
        </p:nvPicPr>
        <p:blipFill>
          <a:blip r:embed="rId3"/>
          <a:stretch>
            <a:fillRect/>
          </a:stretch>
        </p:blipFill>
        <p:spPr>
          <a:xfrm>
            <a:off x="1114849" y="2529761"/>
            <a:ext cx="6988146" cy="899238"/>
          </a:xfrm>
          <a:prstGeom prst="rect">
            <a:avLst/>
          </a:prstGeom>
        </p:spPr>
      </p:pic>
      <p:pic>
        <p:nvPicPr>
          <p:cNvPr id="19" name="Picture 18">
            <a:extLst>
              <a:ext uri="{FF2B5EF4-FFF2-40B4-BE49-F238E27FC236}">
                <a16:creationId xmlns:a16="http://schemas.microsoft.com/office/drawing/2014/main" id="{D308C130-95C1-7E47-1422-A125146EC7B7}"/>
              </a:ext>
            </a:extLst>
          </p:cNvPr>
          <p:cNvPicPr>
            <a:picLocks noChangeAspect="1"/>
          </p:cNvPicPr>
          <p:nvPr/>
        </p:nvPicPr>
        <p:blipFill>
          <a:blip r:embed="rId4"/>
          <a:stretch>
            <a:fillRect/>
          </a:stretch>
        </p:blipFill>
        <p:spPr>
          <a:xfrm>
            <a:off x="1145332" y="4075864"/>
            <a:ext cx="6957663" cy="762066"/>
          </a:xfrm>
          <a:prstGeom prst="rect">
            <a:avLst/>
          </a:prstGeom>
        </p:spPr>
      </p:pic>
      <p:pic>
        <p:nvPicPr>
          <p:cNvPr id="21" name="Picture 20">
            <a:extLst>
              <a:ext uri="{FF2B5EF4-FFF2-40B4-BE49-F238E27FC236}">
                <a16:creationId xmlns:a16="http://schemas.microsoft.com/office/drawing/2014/main" id="{DFC0DD52-98DE-11EB-360F-476F3B638C28}"/>
              </a:ext>
            </a:extLst>
          </p:cNvPr>
          <p:cNvPicPr>
            <a:picLocks noChangeAspect="1"/>
          </p:cNvPicPr>
          <p:nvPr/>
        </p:nvPicPr>
        <p:blipFill>
          <a:blip r:embed="rId5"/>
          <a:stretch>
            <a:fillRect/>
          </a:stretch>
        </p:blipFill>
        <p:spPr>
          <a:xfrm>
            <a:off x="1295400" y="5350578"/>
            <a:ext cx="6911939" cy="777307"/>
          </a:xfrm>
          <a:prstGeom prst="rect">
            <a:avLst/>
          </a:prstGeom>
        </p:spPr>
      </p:pic>
    </p:spTree>
    <p:extLst>
      <p:ext uri="{BB962C8B-B14F-4D97-AF65-F5344CB8AC3E}">
        <p14:creationId xmlns:p14="http://schemas.microsoft.com/office/powerpoint/2010/main" val="212266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D0CD5A5-5128-B179-D0C5-81D7D3F61729}"/>
              </a:ext>
            </a:extLst>
          </p:cNvPr>
          <p:cNvSpPr>
            <a:spLocks noGrp="1"/>
          </p:cNvSpPr>
          <p:nvPr>
            <p:ph type="title"/>
          </p:nvPr>
        </p:nvSpPr>
        <p:spPr>
          <a:xfrm>
            <a:off x="457200" y="152400"/>
            <a:ext cx="8229600" cy="457199"/>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ABSTRACT</a:t>
            </a:r>
          </a:p>
        </p:txBody>
      </p:sp>
      <p:sp>
        <p:nvSpPr>
          <p:cNvPr id="4099" name="Content Placeholder 2">
            <a:extLst>
              <a:ext uri="{FF2B5EF4-FFF2-40B4-BE49-F238E27FC236}">
                <a16:creationId xmlns:a16="http://schemas.microsoft.com/office/drawing/2014/main" id="{7E54F57A-75A0-BB81-F0AF-DED2BBD6916D}"/>
              </a:ext>
            </a:extLst>
          </p:cNvPr>
          <p:cNvSpPr>
            <a:spLocks noGrp="1"/>
          </p:cNvSpPr>
          <p:nvPr>
            <p:ph idx="1"/>
          </p:nvPr>
        </p:nvSpPr>
        <p:spPr>
          <a:xfrm>
            <a:off x="457200" y="914400"/>
            <a:ext cx="8229600" cy="5211763"/>
          </a:xfrm>
        </p:spPr>
        <p:txBody>
          <a:bodyPr/>
          <a:lstStyle/>
          <a:p>
            <a:pPr eaLnBrk="1" hangingPunct="1">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aims to address the public objection process in criminal cases by providing a secure and efficient system utilizing Java programming language and the SHA-256 algorithm of the blockchain as AES algorithm</a:t>
            </a:r>
          </a:p>
          <a:p>
            <a:pPr eaLnBrk="1" hangingPunct="1">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system includes a </a:t>
            </a:r>
            <a:r>
              <a:rPr lang="en-US" dirty="0">
                <a:latin typeface="Times New Roman" panose="02020603050405020304" pitchFamily="18" charset="0"/>
                <a:ea typeface="Calibri" panose="020F0502020204030204" pitchFamily="34" charset="0"/>
                <a:cs typeface="Times New Roman" panose="02020603050405020304" pitchFamily="18" charset="0"/>
              </a:rPr>
              <a:t>complaint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registration page for users, as well as modules for the police headquarters and the </a:t>
            </a:r>
            <a:r>
              <a:rPr lang="en-US" dirty="0">
                <a:latin typeface="Times New Roman" panose="02020603050405020304" pitchFamily="18" charset="0"/>
                <a:ea typeface="Calibri" panose="020F0502020204030204" pitchFamily="34" charset="0"/>
                <a:cs typeface="Times New Roman" panose="02020603050405020304" pitchFamily="18" charset="0"/>
              </a:rPr>
              <a:t>police stations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eaLnBrk="1" hangingPunct="1">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ensures the authenticity and integrity of objection submissions by leveraging the blockchain’s decentralized and immutable nature. </a:t>
            </a:r>
          </a:p>
          <a:p>
            <a:pPr eaLnBrk="1" hangingPunct="1">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SHA-256 algorithm provides a robust cryptographic mechanism for securing data and maintaining the integrity of the objection records.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3F12-3EC6-4185-1ADD-BCFA4B3B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068C2-6561-E171-B0E7-9820F7B6D64F}"/>
              </a:ext>
            </a:extLst>
          </p:cNvPr>
          <p:cNvSpPr>
            <a:spLocks noGrp="1"/>
          </p:cNvSpPr>
          <p:nvPr>
            <p:ph type="title"/>
          </p:nvPr>
        </p:nvSpPr>
        <p:spPr>
          <a:xfrm>
            <a:off x="457200" y="274638"/>
            <a:ext cx="8229600" cy="3349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9980E40-5AF2-5021-4EAA-22A080A4105B}"/>
              </a:ext>
            </a:extLst>
          </p:cNvPr>
          <p:cNvSpPr>
            <a:spLocks noGrp="1"/>
          </p:cNvSpPr>
          <p:nvPr>
            <p:ph idx="1"/>
          </p:nvPr>
        </p:nvSpPr>
        <p:spPr>
          <a:xfrm>
            <a:off x="457200" y="746918"/>
            <a:ext cx="8229600" cy="5364163"/>
          </a:xfrm>
        </p:spPr>
        <p:txBody>
          <a:bodyPr/>
          <a:lstStyle/>
          <a:p>
            <a:pPr marL="0" lvl="0" indent="0">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PUBLIC COMPLIANT ABOUT CRIME:</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marL="0" lvl="0" indent="0"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LOCAL POLICE UPLOAD REPORT: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0329C3-FCB9-16C9-213E-71C717194CD0}"/>
              </a:ext>
            </a:extLst>
          </p:cNvPr>
          <p:cNvPicPr>
            <a:picLocks noChangeAspect="1"/>
          </p:cNvPicPr>
          <p:nvPr/>
        </p:nvPicPr>
        <p:blipFill>
          <a:blip r:embed="rId2"/>
          <a:stretch>
            <a:fillRect/>
          </a:stretch>
        </p:blipFill>
        <p:spPr>
          <a:xfrm>
            <a:off x="1600200" y="1143000"/>
            <a:ext cx="5425910" cy="1257409"/>
          </a:xfrm>
          <a:prstGeom prst="rect">
            <a:avLst/>
          </a:prstGeom>
        </p:spPr>
      </p:pic>
      <p:pic>
        <p:nvPicPr>
          <p:cNvPr id="7" name="Picture 6">
            <a:extLst>
              <a:ext uri="{FF2B5EF4-FFF2-40B4-BE49-F238E27FC236}">
                <a16:creationId xmlns:a16="http://schemas.microsoft.com/office/drawing/2014/main" id="{0A817BC7-4CD4-C5DE-808C-2256BC8AAC3F}"/>
              </a:ext>
            </a:extLst>
          </p:cNvPr>
          <p:cNvPicPr>
            <a:picLocks noChangeAspect="1"/>
          </p:cNvPicPr>
          <p:nvPr/>
        </p:nvPicPr>
        <p:blipFill>
          <a:blip r:embed="rId3"/>
          <a:stretch>
            <a:fillRect/>
          </a:stretch>
        </p:blipFill>
        <p:spPr>
          <a:xfrm>
            <a:off x="1196047" y="3333645"/>
            <a:ext cx="6751905" cy="922100"/>
          </a:xfrm>
          <a:prstGeom prst="rect">
            <a:avLst/>
          </a:prstGeom>
        </p:spPr>
      </p:pic>
    </p:spTree>
    <p:extLst>
      <p:ext uri="{BB962C8B-B14F-4D97-AF65-F5344CB8AC3E}">
        <p14:creationId xmlns:p14="http://schemas.microsoft.com/office/powerpoint/2010/main" val="129445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FC961CA-D6FA-371B-E5D3-CA68058F9D3F}"/>
              </a:ext>
            </a:extLst>
          </p:cNvPr>
          <p:cNvSpPr>
            <a:spLocks noGrp="1"/>
          </p:cNvSpPr>
          <p:nvPr>
            <p:ph type="title"/>
          </p:nvPr>
        </p:nvSpPr>
        <p:spPr>
          <a:xfrm>
            <a:off x="1101189" y="152400"/>
            <a:ext cx="6571343" cy="567828"/>
          </a:xfrm>
        </p:spPr>
        <p:txBody>
          <a:bodyPr>
            <a:normAutofit fontScale="90000"/>
          </a:bodyPr>
          <a:lstStyle/>
          <a:p>
            <a:pPr eaLnBrk="1" hangingPunct="1"/>
            <a:r>
              <a:rPr lang="en-US" altLang="en-US" sz="3800" b="1" dirty="0">
                <a:latin typeface="Times New Roman" panose="02020603050405020304" pitchFamily="18" charset="0"/>
                <a:cs typeface="Times New Roman" panose="02020603050405020304" pitchFamily="18" charset="0"/>
              </a:rPr>
              <a:t>SNAPSHOTS</a:t>
            </a:r>
          </a:p>
        </p:txBody>
      </p:sp>
      <p:sp>
        <p:nvSpPr>
          <p:cNvPr id="14339" name="Content Placeholder 2">
            <a:extLst>
              <a:ext uri="{FF2B5EF4-FFF2-40B4-BE49-F238E27FC236}">
                <a16:creationId xmlns:a16="http://schemas.microsoft.com/office/drawing/2014/main" id="{BD8E2E54-3774-0F14-3DC8-89189BBCB37A}"/>
              </a:ext>
            </a:extLst>
          </p:cNvPr>
          <p:cNvSpPr>
            <a:spLocks noGrp="1"/>
          </p:cNvSpPr>
          <p:nvPr>
            <p:ph idx="1"/>
          </p:nvPr>
        </p:nvSpPr>
        <p:spPr>
          <a:xfrm>
            <a:off x="304800" y="914400"/>
            <a:ext cx="8686800" cy="5105399"/>
          </a:xfrm>
        </p:spPr>
        <p:txBody>
          <a:bodyPr/>
          <a:lstStyle/>
          <a:p>
            <a:pPr marL="0" indent="0" eaLnBrk="1" hangingPunct="1">
              <a:lnSpc>
                <a:spcPct val="200000"/>
              </a:lnSpc>
              <a:buNone/>
            </a:pPr>
            <a:r>
              <a:rPr lang="en-US" altLang="en-US" sz="4400" dirty="0"/>
              <a:t> </a:t>
            </a:r>
          </a:p>
        </p:txBody>
      </p:sp>
      <p:pic>
        <p:nvPicPr>
          <p:cNvPr id="3" name="Picture 2">
            <a:extLst>
              <a:ext uri="{FF2B5EF4-FFF2-40B4-BE49-F238E27FC236}">
                <a16:creationId xmlns:a16="http://schemas.microsoft.com/office/drawing/2014/main" id="{56329ACD-5AAB-CFE6-74FD-222602C78484}"/>
              </a:ext>
            </a:extLst>
          </p:cNvPr>
          <p:cNvPicPr>
            <a:picLocks noChangeAspect="1"/>
          </p:cNvPicPr>
          <p:nvPr/>
        </p:nvPicPr>
        <p:blipFill rotWithShape="1">
          <a:blip r:embed="rId2">
            <a:extLst>
              <a:ext uri="{28A0092B-C50C-407E-A947-70E740481C1C}">
                <a14:useLocalDpi xmlns:a14="http://schemas.microsoft.com/office/drawing/2010/main" val="0"/>
              </a:ext>
            </a:extLst>
          </a:blip>
          <a:srcRect t="5534" b="7016"/>
          <a:stretch/>
        </p:blipFill>
        <p:spPr>
          <a:xfrm>
            <a:off x="0" y="1142999"/>
            <a:ext cx="9144000" cy="44958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D4B04-1A61-3730-D4EB-2A95C5BEF04B}"/>
              </a:ext>
            </a:extLst>
          </p:cNvPr>
          <p:cNvPicPr>
            <a:picLocks noChangeAspect="1"/>
          </p:cNvPicPr>
          <p:nvPr/>
        </p:nvPicPr>
        <p:blipFill rotWithShape="1">
          <a:blip r:embed="rId2">
            <a:extLst>
              <a:ext uri="{28A0092B-C50C-407E-A947-70E740481C1C}">
                <a14:useLocalDpi xmlns:a14="http://schemas.microsoft.com/office/drawing/2010/main" val="0"/>
              </a:ext>
            </a:extLst>
          </a:blip>
          <a:srcRect t="5534" b="7016"/>
          <a:stretch/>
        </p:blipFill>
        <p:spPr>
          <a:xfrm>
            <a:off x="0" y="1142999"/>
            <a:ext cx="9144000" cy="4495801"/>
          </a:xfrm>
          <a:prstGeom prst="rect">
            <a:avLst/>
          </a:prstGeom>
        </p:spPr>
      </p:pic>
    </p:spTree>
    <p:extLst>
      <p:ext uri="{BB962C8B-B14F-4D97-AF65-F5344CB8AC3E}">
        <p14:creationId xmlns:p14="http://schemas.microsoft.com/office/powerpoint/2010/main" val="71551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392F3-08AE-45AB-F195-8BCA23C342D5}"/>
              </a:ext>
            </a:extLst>
          </p:cNvPr>
          <p:cNvPicPr>
            <a:picLocks noChangeAspect="1"/>
          </p:cNvPicPr>
          <p:nvPr/>
        </p:nvPicPr>
        <p:blipFill rotWithShape="1">
          <a:blip r:embed="rId2">
            <a:extLst>
              <a:ext uri="{28A0092B-C50C-407E-A947-70E740481C1C}">
                <a14:useLocalDpi xmlns:a14="http://schemas.microsoft.com/office/drawing/2010/main" val="0"/>
              </a:ext>
            </a:extLst>
          </a:blip>
          <a:srcRect t="6278" b="5837"/>
          <a:stretch/>
        </p:blipFill>
        <p:spPr>
          <a:xfrm>
            <a:off x="10998" y="130200"/>
            <a:ext cx="5867400" cy="2899186"/>
          </a:xfrm>
          <a:prstGeom prst="rect">
            <a:avLst/>
          </a:prstGeom>
        </p:spPr>
      </p:pic>
      <p:pic>
        <p:nvPicPr>
          <p:cNvPr id="5" name="Picture 4">
            <a:extLst>
              <a:ext uri="{FF2B5EF4-FFF2-40B4-BE49-F238E27FC236}">
                <a16:creationId xmlns:a16="http://schemas.microsoft.com/office/drawing/2014/main" id="{A5596D1B-29AA-380B-BA41-D63A907CA1F9}"/>
              </a:ext>
            </a:extLst>
          </p:cNvPr>
          <p:cNvPicPr>
            <a:picLocks noChangeAspect="1"/>
          </p:cNvPicPr>
          <p:nvPr/>
        </p:nvPicPr>
        <p:blipFill rotWithShape="1">
          <a:blip r:embed="rId3">
            <a:extLst>
              <a:ext uri="{28A0092B-C50C-407E-A947-70E740481C1C}">
                <a14:useLocalDpi xmlns:a14="http://schemas.microsoft.com/office/drawing/2010/main" val="0"/>
              </a:ext>
            </a:extLst>
          </a:blip>
          <a:srcRect t="4320" b="7110"/>
          <a:stretch/>
        </p:blipFill>
        <p:spPr>
          <a:xfrm>
            <a:off x="2137749" y="3352800"/>
            <a:ext cx="6777651" cy="3375000"/>
          </a:xfrm>
          <a:prstGeom prst="rect">
            <a:avLst/>
          </a:prstGeom>
        </p:spPr>
      </p:pic>
    </p:spTree>
    <p:extLst>
      <p:ext uri="{BB962C8B-B14F-4D97-AF65-F5344CB8AC3E}">
        <p14:creationId xmlns:p14="http://schemas.microsoft.com/office/powerpoint/2010/main" val="347696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8A8EDD-BDAA-62E3-078B-64095CD170AC}"/>
              </a:ext>
            </a:extLst>
          </p:cNvPr>
          <p:cNvPicPr>
            <a:picLocks noChangeAspect="1"/>
          </p:cNvPicPr>
          <p:nvPr/>
        </p:nvPicPr>
        <p:blipFill rotWithShape="1">
          <a:blip r:embed="rId2">
            <a:extLst>
              <a:ext uri="{28A0092B-C50C-407E-A947-70E740481C1C}">
                <a14:useLocalDpi xmlns:a14="http://schemas.microsoft.com/office/drawing/2010/main" val="0"/>
              </a:ext>
            </a:extLst>
          </a:blip>
          <a:srcRect t="5534" b="7016"/>
          <a:stretch/>
        </p:blipFill>
        <p:spPr>
          <a:xfrm>
            <a:off x="0" y="1142999"/>
            <a:ext cx="9144000" cy="4495801"/>
          </a:xfrm>
          <a:prstGeom prst="rect">
            <a:avLst/>
          </a:prstGeom>
        </p:spPr>
      </p:pic>
    </p:spTree>
    <p:extLst>
      <p:ext uri="{BB962C8B-B14F-4D97-AF65-F5344CB8AC3E}">
        <p14:creationId xmlns:p14="http://schemas.microsoft.com/office/powerpoint/2010/main" val="2318978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ED31E-0356-8B94-EEE6-250B328B20A1}"/>
              </a:ext>
            </a:extLst>
          </p:cNvPr>
          <p:cNvPicPr>
            <a:picLocks noChangeAspect="1"/>
          </p:cNvPicPr>
          <p:nvPr/>
        </p:nvPicPr>
        <p:blipFill rotWithShape="1">
          <a:blip r:embed="rId2">
            <a:extLst>
              <a:ext uri="{28A0092B-C50C-407E-A947-70E740481C1C}">
                <a14:useLocalDpi xmlns:a14="http://schemas.microsoft.com/office/drawing/2010/main" val="0"/>
              </a:ext>
            </a:extLst>
          </a:blip>
          <a:srcRect t="5534" b="7016"/>
          <a:stretch/>
        </p:blipFill>
        <p:spPr>
          <a:xfrm>
            <a:off x="7856" y="228600"/>
            <a:ext cx="5889354" cy="2895600"/>
          </a:xfrm>
          <a:prstGeom prst="rect">
            <a:avLst/>
          </a:prstGeom>
        </p:spPr>
      </p:pic>
      <p:pic>
        <p:nvPicPr>
          <p:cNvPr id="5" name="Picture 4">
            <a:extLst>
              <a:ext uri="{FF2B5EF4-FFF2-40B4-BE49-F238E27FC236}">
                <a16:creationId xmlns:a16="http://schemas.microsoft.com/office/drawing/2014/main" id="{2A297224-4B4B-C9F6-41E2-8EA37B2FCDE2}"/>
              </a:ext>
            </a:extLst>
          </p:cNvPr>
          <p:cNvPicPr>
            <a:picLocks noChangeAspect="1"/>
          </p:cNvPicPr>
          <p:nvPr/>
        </p:nvPicPr>
        <p:blipFill rotWithShape="1">
          <a:blip r:embed="rId3">
            <a:extLst>
              <a:ext uri="{28A0092B-C50C-407E-A947-70E740481C1C}">
                <a14:useLocalDpi xmlns:a14="http://schemas.microsoft.com/office/drawing/2010/main" val="0"/>
              </a:ext>
            </a:extLst>
          </a:blip>
          <a:srcRect t="5957" b="6133"/>
          <a:stretch/>
        </p:blipFill>
        <p:spPr>
          <a:xfrm>
            <a:off x="1629219" y="3124200"/>
            <a:ext cx="7554432" cy="3733800"/>
          </a:xfrm>
          <a:prstGeom prst="rect">
            <a:avLst/>
          </a:prstGeom>
        </p:spPr>
      </p:pic>
    </p:spTree>
    <p:extLst>
      <p:ext uri="{BB962C8B-B14F-4D97-AF65-F5344CB8AC3E}">
        <p14:creationId xmlns:p14="http://schemas.microsoft.com/office/powerpoint/2010/main" val="250206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D86D4-7854-B8E4-8408-E4974C446BEF}"/>
              </a:ext>
            </a:extLst>
          </p:cNvPr>
          <p:cNvPicPr>
            <a:picLocks noChangeAspect="1"/>
          </p:cNvPicPr>
          <p:nvPr/>
        </p:nvPicPr>
        <p:blipFill rotWithShape="1">
          <a:blip r:embed="rId2">
            <a:extLst>
              <a:ext uri="{28A0092B-C50C-407E-A947-70E740481C1C}">
                <a14:useLocalDpi xmlns:a14="http://schemas.microsoft.com/office/drawing/2010/main" val="0"/>
              </a:ext>
            </a:extLst>
          </a:blip>
          <a:srcRect t="5534" b="7016"/>
          <a:stretch/>
        </p:blipFill>
        <p:spPr>
          <a:xfrm>
            <a:off x="609600" y="1066800"/>
            <a:ext cx="8214102" cy="4038601"/>
          </a:xfrm>
          <a:prstGeom prst="rect">
            <a:avLst/>
          </a:prstGeom>
        </p:spPr>
      </p:pic>
    </p:spTree>
    <p:extLst>
      <p:ext uri="{BB962C8B-B14F-4D97-AF65-F5344CB8AC3E}">
        <p14:creationId xmlns:p14="http://schemas.microsoft.com/office/powerpoint/2010/main" val="422077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6F9DBCA-1D95-C517-4C7C-557ADFA13548}"/>
              </a:ext>
            </a:extLst>
          </p:cNvPr>
          <p:cNvSpPr>
            <a:spLocks noGrp="1"/>
          </p:cNvSpPr>
          <p:nvPr>
            <p:ph type="title"/>
          </p:nvPr>
        </p:nvSpPr>
        <p:spPr>
          <a:xfrm>
            <a:off x="990600" y="152400"/>
            <a:ext cx="6571343" cy="445808"/>
          </a:xfrm>
        </p:spPr>
        <p:txBody>
          <a:bodyPr>
            <a:noAutofit/>
          </a:bodyPr>
          <a:lstStyle/>
          <a:p>
            <a:pPr eaLnBrk="1" hangingPunct="1"/>
            <a:r>
              <a:rPr lang="en-US" altLang="en-US" sz="3800" b="1" dirty="0">
                <a:latin typeface="Times New Roman" panose="02020603050405020304" pitchFamily="18" charset="0"/>
                <a:cs typeface="Times New Roman" panose="02020603050405020304" pitchFamily="18" charset="0"/>
              </a:rPr>
              <a:t>REFERENCES</a:t>
            </a:r>
          </a:p>
        </p:txBody>
      </p:sp>
      <p:sp>
        <p:nvSpPr>
          <p:cNvPr id="18435" name="Content Placeholder 2">
            <a:extLst>
              <a:ext uri="{FF2B5EF4-FFF2-40B4-BE49-F238E27FC236}">
                <a16:creationId xmlns:a16="http://schemas.microsoft.com/office/drawing/2014/main" id="{8F62D983-62D3-9DE4-9A76-84E572448C82}"/>
              </a:ext>
            </a:extLst>
          </p:cNvPr>
          <p:cNvSpPr>
            <a:spLocks noGrp="1"/>
          </p:cNvSpPr>
          <p:nvPr>
            <p:ph idx="1"/>
          </p:nvPr>
        </p:nvSpPr>
        <p:spPr>
          <a:xfrm>
            <a:off x="914400" y="914401"/>
            <a:ext cx="7239000" cy="4541620"/>
          </a:xfrm>
        </p:spPr>
        <p:txBody>
          <a:bodyPr>
            <a:noAutofit/>
          </a:bodyPr>
          <a:lstStyle/>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[1]AN IMPLEMENTATION OF BLOCKCHAIN TECHNOLOGY IN FORENSIC EVIDENCE MANAGEMENT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G.Vasavi</a:t>
            </a:r>
            <a:r>
              <a:rPr lang="en-US" sz="1200" dirty="0">
                <a:effectLst/>
                <a:latin typeface="Times New Roman" panose="02020603050405020304" pitchFamily="18" charset="0"/>
                <a:ea typeface="Calibri" panose="020F0502020204030204" pitchFamily="34" charset="0"/>
                <a:cs typeface="Latha" panose="020B0604020202020204" pitchFamily="34" charset="0"/>
              </a:rPr>
              <a:t>[1], Dr. G Kalpana [2]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M.Tech</a:t>
            </a:r>
            <a:r>
              <a:rPr lang="en-US" sz="1200" dirty="0">
                <a:effectLst/>
                <a:latin typeface="Times New Roman" panose="02020603050405020304" pitchFamily="18" charset="0"/>
                <a:ea typeface="Calibri" panose="020F0502020204030204" pitchFamily="34" charset="0"/>
                <a:cs typeface="Latha" panose="020B0604020202020204" pitchFamily="34" charset="0"/>
              </a:rPr>
              <a:t>[1], Professor of CSE [2] Department of Computer Science and Engineering, IJCRT | Volume 11,</a:t>
            </a:r>
            <a:r>
              <a:rPr lang="en-US" sz="1200" b="1" dirty="0">
                <a:effectLst/>
                <a:latin typeface="Times New Roman" panose="02020603050405020304" pitchFamily="18" charset="0"/>
                <a:ea typeface="Calibri" panose="020F0502020204030204" pitchFamily="34" charset="0"/>
                <a:cs typeface="Latha" panose="020B0604020202020204" pitchFamily="34" charset="0"/>
              </a:rPr>
              <a:t> </a:t>
            </a:r>
            <a:r>
              <a:rPr lang="en-IN" sz="1200" dirty="0">
                <a:effectLst/>
                <a:latin typeface="Times New Roman" panose="02020603050405020304" pitchFamily="18" charset="0"/>
                <a:ea typeface="Calibri" panose="020F0502020204030204" pitchFamily="34" charset="0"/>
                <a:cs typeface="Latha" panose="020B0604020202020204" pitchFamily="34" charset="0"/>
              </a:rPr>
              <a:t>8 August </a:t>
            </a:r>
            <a:r>
              <a:rPr lang="en-IN" sz="1200" b="1" dirty="0">
                <a:effectLst/>
                <a:latin typeface="Times New Roman" panose="02020603050405020304" pitchFamily="18" charset="0"/>
                <a:ea typeface="Calibri" panose="020F0502020204030204" pitchFamily="34" charset="0"/>
                <a:cs typeface="Latha" panose="020B0604020202020204" pitchFamily="34" charset="0"/>
              </a:rPr>
              <a:t>2023</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[2]BLOCKCHAIN-BASED SYSTEM FOR EFFECTIVE POLICE COMPLAINT MANAGEMENT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Lynsha</a:t>
            </a:r>
            <a:r>
              <a:rPr lang="en-US" sz="1200" dirty="0">
                <a:effectLst/>
                <a:latin typeface="Times New Roman" panose="02020603050405020304" pitchFamily="18" charset="0"/>
                <a:ea typeface="Calibri" panose="020F0502020204030204" pitchFamily="34" charset="0"/>
                <a:cs typeface="Latha" panose="020B0604020202020204" pitchFamily="34" charset="0"/>
              </a:rPr>
              <a:t> Helena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Pratheeba</a:t>
            </a:r>
            <a:r>
              <a:rPr lang="en-US" sz="1200" dirty="0">
                <a:effectLst/>
                <a:latin typeface="Times New Roman" panose="02020603050405020304" pitchFamily="18" charset="0"/>
                <a:ea typeface="Calibri" panose="020F0502020204030204" pitchFamily="34" charset="0"/>
                <a:cs typeface="Latha" panose="020B0604020202020204" pitchFamily="34" charset="0"/>
              </a:rPr>
              <a:t> HP</a:t>
            </a:r>
            <a:r>
              <a:rPr lang="en-IN" sz="1200" b="1" dirty="0">
                <a:effectLst/>
                <a:latin typeface="Times New Roman" panose="02020603050405020304" pitchFamily="18" charset="0"/>
                <a:ea typeface="Calibri" panose="020F0502020204030204" pitchFamily="34" charset="0"/>
                <a:cs typeface="Latha" panose="020B0604020202020204" pitchFamily="34" charset="0"/>
              </a:rPr>
              <a:t>, Associate professor, </a:t>
            </a:r>
            <a:r>
              <a:rPr lang="en-US" sz="1200" dirty="0">
                <a:effectLst/>
                <a:latin typeface="Times New Roman" panose="02020603050405020304" pitchFamily="18" charset="0"/>
                <a:ea typeface="Calibri" panose="020F0502020204030204" pitchFamily="34" charset="0"/>
                <a:cs typeface="Latha" panose="020B0604020202020204" pitchFamily="34" charset="0"/>
              </a:rPr>
              <a:t>Bharath D R,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Cibiya</a:t>
            </a:r>
            <a:r>
              <a:rPr lang="en-US" sz="1200" dirty="0">
                <a:effectLst/>
                <a:latin typeface="Times New Roman" panose="02020603050405020304" pitchFamily="18" charset="0"/>
                <a:ea typeface="Calibri" panose="020F0502020204030204" pitchFamily="34" charset="0"/>
                <a:cs typeface="Latha" panose="020B0604020202020204" pitchFamily="34" charset="0"/>
              </a:rPr>
              <a:t> N E,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Dheekshitha</a:t>
            </a:r>
            <a:r>
              <a:rPr lang="en-US" sz="1200" dirty="0">
                <a:effectLst/>
                <a:latin typeface="Times New Roman" panose="02020603050405020304" pitchFamily="18" charset="0"/>
                <a:ea typeface="Calibri" panose="020F0502020204030204" pitchFamily="34" charset="0"/>
                <a:cs typeface="Latha" panose="020B0604020202020204" pitchFamily="34" charset="0"/>
              </a:rPr>
              <a:t> S, Divya M N, Department of Computer Science and Engineering, Journal of Emerging Technologies and Innovative Research, Volume 11 | Issue 3 June </a:t>
            </a:r>
            <a:r>
              <a:rPr lang="en-US" sz="1200" b="1" dirty="0">
                <a:effectLst/>
                <a:latin typeface="Times New Roman" panose="02020603050405020304" pitchFamily="18" charset="0"/>
                <a:ea typeface="Calibri" panose="020F0502020204030204" pitchFamily="34" charset="0"/>
                <a:cs typeface="Latha" panose="020B0604020202020204" pitchFamily="34" charset="0"/>
              </a:rPr>
              <a:t>2023</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IN" sz="1200" b="1" dirty="0">
                <a:effectLst/>
                <a:latin typeface="Times New Roman" panose="02020603050405020304" pitchFamily="18" charset="0"/>
                <a:ea typeface="Calibri" panose="020F0502020204030204" pitchFamily="34" charset="0"/>
                <a:cs typeface="Latha" panose="020B0604020202020204" pitchFamily="34" charset="0"/>
              </a:rPr>
              <a:t>[3]Blockchain-driven Evidence Management System by </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2"/>
              </a:rPr>
              <a:t>Shyam Mehta</a:t>
            </a:r>
            <a:r>
              <a:rPr lang="en-IN"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3"/>
              </a:rPr>
              <a:t>K. </a:t>
            </a:r>
            <a:r>
              <a:rPr lang="en-IN" sz="1200" u="sng" dirty="0" err="1">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3"/>
              </a:rPr>
              <a:t>Shantha</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3"/>
              </a:rPr>
              <a:t> Kumari</a:t>
            </a:r>
            <a:r>
              <a:rPr lang="en-IN"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4"/>
              </a:rPr>
              <a:t>Paras Jain</a:t>
            </a:r>
            <a:r>
              <a:rPr lang="en-IN"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u="sng" dirty="0" err="1">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5"/>
              </a:rPr>
              <a:t>Harshal</a:t>
            </a:r>
            <a:r>
              <a:rPr lang="en-US"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5"/>
              </a:rPr>
              <a:t> </a:t>
            </a:r>
            <a:r>
              <a:rPr lang="en-IN" sz="1200" u="sng" dirty="0" err="1">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5"/>
              </a:rPr>
              <a:t>Raikwar</a:t>
            </a:r>
            <a:r>
              <a:rPr lang="en-IN"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6"/>
              </a:rPr>
              <a:t>Shubham Gore</a:t>
            </a:r>
            <a:r>
              <a:rPr lang="en-IN" sz="1200" b="1" u="sng" dirty="0">
                <a:effectLst/>
                <a:latin typeface="Times New Roman" panose="02020603050405020304" pitchFamily="18" charset="0"/>
                <a:ea typeface="Calibri" panose="020F0502020204030204" pitchFamily="34" charset="0"/>
                <a:cs typeface="Latha" panose="020B0604020202020204" pitchFamily="34" charset="0"/>
              </a:rPr>
              <a:t>, </a:t>
            </a:r>
            <a:r>
              <a:rPr lang="en-IN" sz="1200" dirty="0">
                <a:effectLst/>
                <a:latin typeface="Times New Roman" panose="02020603050405020304" pitchFamily="18" charset="0"/>
                <a:ea typeface="Calibri" panose="020F0502020204030204" pitchFamily="34" charset="0"/>
                <a:cs typeface="Latha" panose="020B0604020202020204" pitchFamily="34" charset="0"/>
              </a:rPr>
              <a:t>3rd International Conference on Artificial Intelligence and Signal Processing (AISP),01 June </a:t>
            </a:r>
            <a:r>
              <a:rPr lang="en-IN" sz="1200" b="1" dirty="0">
                <a:effectLst/>
                <a:latin typeface="Times New Roman" panose="02020603050405020304" pitchFamily="18" charset="0"/>
                <a:ea typeface="Calibri" panose="020F0502020204030204" pitchFamily="34" charset="0"/>
                <a:cs typeface="Latha" panose="020B0604020202020204" pitchFamily="34" charset="0"/>
              </a:rPr>
              <a:t>2023</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IN" sz="1200" b="1" dirty="0">
                <a:effectLst/>
                <a:latin typeface="Times New Roman" panose="02020603050405020304" pitchFamily="18" charset="0"/>
                <a:ea typeface="Calibri" panose="020F0502020204030204" pitchFamily="34" charset="0"/>
                <a:cs typeface="Latha" panose="020B0604020202020204" pitchFamily="34" charset="0"/>
              </a:rPr>
              <a:t>[4]FIGAT: Accurately Classify Individual Crime Risks With Multi-Information </a:t>
            </a:r>
            <a:r>
              <a:rPr lang="en-IN" sz="1200" dirty="0">
                <a:effectLst/>
                <a:latin typeface="Times New Roman" panose="02020603050405020304" pitchFamily="18" charset="0"/>
                <a:ea typeface="Calibri" panose="020F0502020204030204" pitchFamily="34" charset="0"/>
                <a:cs typeface="Latha" panose="020B0604020202020204" pitchFamily="34" charset="0"/>
              </a:rPr>
              <a:t>by</a:t>
            </a:r>
            <a:r>
              <a:rPr lang="en-IN" sz="1200" b="1" dirty="0">
                <a:effectLst/>
                <a:latin typeface="Times New Roman" panose="02020603050405020304" pitchFamily="18" charset="0"/>
                <a:ea typeface="Calibri" panose="020F0502020204030204" pitchFamily="34" charset="0"/>
                <a:cs typeface="Latha" panose="020B0604020202020204" pitchFamily="34" charset="0"/>
              </a:rPr>
              <a:t> </a:t>
            </a:r>
            <a:r>
              <a:rPr lang="en-IN" sz="1200" dirty="0">
                <a:effectLst/>
                <a:latin typeface="Times New Roman" panose="02020603050405020304" pitchFamily="18" charset="0"/>
                <a:ea typeface="Calibri" panose="020F0502020204030204" pitchFamily="34" charset="0"/>
                <a:cs typeface="Latha" panose="020B0604020202020204" pitchFamily="34" charset="0"/>
              </a:rPr>
              <a:t>Fusion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Wenbo</a:t>
            </a:r>
            <a:r>
              <a:rPr lang="en-IN" sz="1200" dirty="0">
                <a:effectLst/>
                <a:latin typeface="Times New Roman" panose="02020603050405020304" pitchFamily="18" charset="0"/>
                <a:ea typeface="Calibri" panose="020F0502020204030204" pitchFamily="34" charset="0"/>
                <a:cs typeface="Latha" panose="020B0604020202020204" pitchFamily="34" charset="0"/>
              </a:rPr>
              <a:t> Xu,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Peiyi</a:t>
            </a:r>
            <a:r>
              <a:rPr lang="en-IN" sz="1200" dirty="0">
                <a:effectLst/>
                <a:latin typeface="Times New Roman" panose="02020603050405020304" pitchFamily="18" charset="0"/>
                <a:ea typeface="Calibri" panose="020F0502020204030204" pitchFamily="34" charset="0"/>
                <a:cs typeface="Latha" panose="020B0604020202020204" pitchFamily="34" charset="0"/>
              </a:rPr>
              <a:t> Han,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Shaoming</a:t>
            </a:r>
            <a:r>
              <a:rPr lang="en-IN" sz="1200" dirty="0">
                <a:effectLst/>
                <a:latin typeface="Times New Roman" panose="02020603050405020304" pitchFamily="18" charset="0"/>
                <a:ea typeface="Calibri" panose="020F0502020204030204" pitchFamily="34" charset="0"/>
                <a:cs typeface="Latha" panose="020B0604020202020204" pitchFamily="34" charset="0"/>
              </a:rPr>
              <a:t> Duan, and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Chuanyi</a:t>
            </a:r>
            <a:r>
              <a:rPr lang="en-IN" sz="1200" dirty="0">
                <a:effectLst/>
                <a:latin typeface="Times New Roman" panose="02020603050405020304" pitchFamily="18" charset="0"/>
                <a:ea typeface="Calibri" panose="020F0502020204030204" pitchFamily="34" charset="0"/>
                <a:cs typeface="Latha" panose="020B0604020202020204" pitchFamily="34" charset="0"/>
              </a:rPr>
              <a:t> Liu, IEEE Transactions on Services Computing pp. 1890-1903, vol. 16, June</a:t>
            </a:r>
            <a:r>
              <a:rPr lang="en-IN" sz="1200" b="1" dirty="0">
                <a:effectLst/>
                <a:latin typeface="Times New Roman" panose="02020603050405020304" pitchFamily="18" charset="0"/>
                <a:ea typeface="Calibri" panose="020F0502020204030204" pitchFamily="34" charset="0"/>
                <a:cs typeface="Latha" panose="020B0604020202020204" pitchFamily="34" charset="0"/>
              </a:rPr>
              <a:t> 2023</a:t>
            </a:r>
            <a:endParaRPr lang="en-IN" sz="1200" dirty="0">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IN" sz="1200" b="1" dirty="0">
                <a:effectLst/>
                <a:latin typeface="Times New Roman" panose="02020603050405020304" pitchFamily="18" charset="0"/>
                <a:ea typeface="Calibri" panose="020F0502020204030204" pitchFamily="34" charset="0"/>
                <a:cs typeface="Latha" panose="020B0604020202020204" pitchFamily="34" charset="0"/>
              </a:rPr>
              <a:t>[5]FIR SYSTEM USING BLOCKCHAIN TECHNOLOGY </a:t>
            </a:r>
            <a:r>
              <a:rPr lang="en-IN" sz="1200" dirty="0">
                <a:effectLst/>
                <a:latin typeface="Times New Roman" panose="02020603050405020304" pitchFamily="18" charset="0"/>
                <a:ea typeface="Calibri" panose="020F0502020204030204" pitchFamily="34" charset="0"/>
                <a:cs typeface="Latha" panose="020B0604020202020204" pitchFamily="34" charset="0"/>
              </a:rPr>
              <a:t>Bharath Kumar V,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Dr.</a:t>
            </a:r>
            <a:r>
              <a:rPr lang="en-IN" sz="1200" dirty="0">
                <a:effectLst/>
                <a:latin typeface="Times New Roman" panose="02020603050405020304" pitchFamily="18" charset="0"/>
                <a:ea typeface="Calibri" panose="020F0502020204030204" pitchFamily="34" charset="0"/>
                <a:cs typeface="Latha" panose="020B0604020202020204" pitchFamily="34" charset="0"/>
              </a:rPr>
              <a:t> Mir </a:t>
            </a:r>
            <a:r>
              <a:rPr lang="en-IN" sz="1200" dirty="0" err="1">
                <a:effectLst/>
                <a:latin typeface="Times New Roman" panose="02020603050405020304" pitchFamily="18" charset="0"/>
                <a:ea typeface="Calibri" panose="020F0502020204030204" pitchFamily="34" charset="0"/>
                <a:cs typeface="Latha" panose="020B0604020202020204" pitchFamily="34" charset="0"/>
              </a:rPr>
              <a:t>Aadil</a:t>
            </a:r>
            <a:r>
              <a:rPr lang="en-IN" sz="1200" dirty="0">
                <a:effectLst/>
                <a:latin typeface="Times New Roman" panose="02020603050405020304" pitchFamily="18" charset="0"/>
                <a:ea typeface="Calibri" panose="020F0502020204030204" pitchFamily="34" charset="0"/>
                <a:cs typeface="Latha" panose="020B0604020202020204" pitchFamily="34" charset="0"/>
              </a:rPr>
              <a:t>, International Journal of Advanced Research in Computer and Communication Engineering Vol. 12, Issue 3, March </a:t>
            </a:r>
            <a:r>
              <a:rPr lang="en-IN" sz="1200" b="1" dirty="0">
                <a:effectLst/>
                <a:latin typeface="Times New Roman" panose="02020603050405020304" pitchFamily="18" charset="0"/>
                <a:ea typeface="Calibri" panose="020F0502020204030204" pitchFamily="34" charset="0"/>
                <a:cs typeface="Latha" panose="020B0604020202020204" pitchFamily="34" charset="0"/>
              </a:rPr>
              <a:t>2023</a:t>
            </a:r>
            <a:endParaRPr lang="en-IN" sz="12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984E-89DC-2FE2-F96F-08A90DC2A4E8}"/>
              </a:ext>
            </a:extLst>
          </p:cNvPr>
          <p:cNvSpPr>
            <a:spLocks noGrp="1"/>
          </p:cNvSpPr>
          <p:nvPr>
            <p:ph type="title"/>
          </p:nvPr>
        </p:nvSpPr>
        <p:spPr>
          <a:xfrm>
            <a:off x="1128684" y="228600"/>
            <a:ext cx="6571343" cy="263028"/>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222B8115-E5D4-BFE7-89F6-C16ABA1368FE}"/>
              </a:ext>
            </a:extLst>
          </p:cNvPr>
          <p:cNvSpPr>
            <a:spLocks noGrp="1"/>
          </p:cNvSpPr>
          <p:nvPr>
            <p:ph idx="1"/>
          </p:nvPr>
        </p:nvSpPr>
        <p:spPr>
          <a:xfrm>
            <a:off x="1128684" y="762000"/>
            <a:ext cx="6571343" cy="4694021"/>
          </a:xfrm>
        </p:spPr>
        <p:txBody>
          <a:bodyPr>
            <a:noAutofit/>
          </a:bodyPr>
          <a:lstStyle/>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[6]</a:t>
            </a:r>
            <a:r>
              <a:rPr lang="en-US" sz="1200" dirty="0">
                <a:effectLst/>
                <a:latin typeface="Times New Roman" panose="02020603050405020304" pitchFamily="18" charset="0"/>
                <a:ea typeface="Calibri" panose="020F0502020204030204" pitchFamily="34" charset="0"/>
                <a:cs typeface="Latha" panose="020B0604020202020204" pitchFamily="34" charset="0"/>
              </a:rPr>
              <a:t>Derick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Anderes</a:t>
            </a:r>
            <a:r>
              <a:rPr lang="en-US" sz="1200" dirty="0">
                <a:effectLst/>
                <a:latin typeface="Times New Roman" panose="02020603050405020304" pitchFamily="18" charset="0"/>
                <a:ea typeface="Calibri" panose="020F0502020204030204" pitchFamily="34" charset="0"/>
                <a:cs typeface="Latha" panose="020B0604020202020204" pitchFamily="34" charset="0"/>
              </a:rPr>
              <a:t>, Edward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Baumel</a:t>
            </a:r>
            <a:r>
              <a:rPr lang="en-US" sz="1200" dirty="0">
                <a:effectLst/>
                <a:latin typeface="Times New Roman" panose="02020603050405020304" pitchFamily="18" charset="0"/>
                <a:ea typeface="Calibri" panose="020F0502020204030204" pitchFamily="34" charset="0"/>
                <a:cs typeface="Latha" panose="020B0604020202020204" pitchFamily="34" charset="0"/>
              </a:rPr>
              <a:t>, Christian Grier, Ryan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Veun</a:t>
            </a:r>
            <a:r>
              <a:rPr lang="en-US" sz="1200" dirty="0">
                <a:effectLst/>
                <a:latin typeface="Times New Roman" panose="02020603050405020304" pitchFamily="18" charset="0"/>
                <a:ea typeface="Calibri" panose="020F0502020204030204" pitchFamily="34" charset="0"/>
                <a:cs typeface="Latha" panose="020B0604020202020204" pitchFamily="34" charset="0"/>
              </a:rPr>
              <a:t> and Shante Wright, </a:t>
            </a:r>
            <a:r>
              <a:rPr lang="en-US" sz="1200" b="1" dirty="0">
                <a:effectLst/>
                <a:latin typeface="Times New Roman" panose="02020603050405020304" pitchFamily="18" charset="0"/>
                <a:ea typeface="Calibri" panose="020F0502020204030204" pitchFamily="34" charset="0"/>
                <a:cs typeface="Latha" panose="020B0604020202020204" pitchFamily="34" charset="0"/>
              </a:rPr>
              <a:t>"The Use of Blockchain within Evidence Management Systems</a:t>
            </a:r>
            <a:r>
              <a:rPr lang="en-US" sz="1200" dirty="0">
                <a:effectLst/>
                <a:latin typeface="Times New Roman" panose="02020603050405020304" pitchFamily="18" charset="0"/>
                <a:ea typeface="Calibri" panose="020F0502020204030204" pitchFamily="34" charset="0"/>
                <a:cs typeface="Latha" panose="020B0604020202020204" pitchFamily="34" charset="0"/>
              </a:rPr>
              <a:t>". IJCRT | Volume 10, Issue 6 June </a:t>
            </a:r>
            <a:r>
              <a:rPr lang="en-US" sz="1200" b="1" dirty="0">
                <a:effectLst/>
                <a:latin typeface="Times New Roman" panose="02020603050405020304" pitchFamily="18" charset="0"/>
                <a:ea typeface="Calibri" panose="020F0502020204030204" pitchFamily="34" charset="0"/>
                <a:cs typeface="Latha" panose="020B0604020202020204" pitchFamily="34" charset="0"/>
              </a:rPr>
              <a:t>2022</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[6]Impact of Crime Reporting System to Enhance Effectiveness of Police Service, </a:t>
            </a:r>
            <a:r>
              <a:rPr lang="en-IN" sz="1200" dirty="0">
                <a:effectLst/>
                <a:latin typeface="Times New Roman" panose="02020603050405020304" pitchFamily="18" charset="0"/>
                <a:ea typeface="Calibri" panose="020F0502020204030204" pitchFamily="34" charset="0"/>
                <a:cs typeface="Latha" panose="020B0604020202020204" pitchFamily="34" charset="0"/>
              </a:rPr>
              <a:t>KN Jayasinghe #1, MPL Perera#2, International Journal of Computer Trends and Technology Volume 69 Issue 5, </a:t>
            </a:r>
            <a:r>
              <a:rPr lang="en-US" sz="1200" dirty="0">
                <a:effectLst/>
                <a:latin typeface="Times New Roman" panose="02020603050405020304" pitchFamily="18" charset="0"/>
                <a:ea typeface="Calibri" panose="020F0502020204030204" pitchFamily="34" charset="0"/>
                <a:cs typeface="Latha" panose="020B0604020202020204" pitchFamily="34" charset="0"/>
              </a:rPr>
              <a:t>May </a:t>
            </a:r>
            <a:r>
              <a:rPr lang="en-US" sz="1200" b="1" dirty="0">
                <a:effectLst/>
                <a:latin typeface="Times New Roman" panose="02020603050405020304" pitchFamily="18" charset="0"/>
                <a:ea typeface="Calibri" panose="020F0502020204030204" pitchFamily="34" charset="0"/>
                <a:cs typeface="Latha" panose="020B0604020202020204" pitchFamily="34" charset="0"/>
              </a:rPr>
              <a:t>2021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[7]The Application of Blockchain of Custody in Criminal Investigation Process</a:t>
            </a:r>
            <a:r>
              <a:rPr lang="en-US" sz="1200" dirty="0">
                <a:effectLst/>
                <a:latin typeface="Times New Roman" panose="02020603050405020304" pitchFamily="18" charset="0"/>
                <a:ea typeface="Calibri" panose="020F0502020204030204" pitchFamily="34" charset="0"/>
                <a:cs typeface="Latha" panose="020B0604020202020204" pitchFamily="34" charset="0"/>
              </a:rPr>
              <a:t>, Fu-Ching Tsai*, Department of Criminal Investigation, Central Police University, Taoyuan City 33304, Taiwan </a:t>
            </a:r>
            <a:r>
              <a:rPr lang="en-IN" sz="1200" u="sng" dirty="0">
                <a:solidFill>
                  <a:srgbClr val="0000FF"/>
                </a:solidFill>
                <a:effectLst/>
                <a:latin typeface="Times New Roman" panose="02020603050405020304" pitchFamily="18" charset="0"/>
                <a:ea typeface="Calibri" panose="020F0502020204030204" pitchFamily="34" charset="0"/>
                <a:cs typeface="Latha" panose="020B0604020202020204" pitchFamily="34" charset="0"/>
                <a:hlinkClick r:id="rId2"/>
              </a:rPr>
              <a:t>Volume 192</a:t>
            </a:r>
            <a:r>
              <a:rPr lang="en-IN"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b="1" dirty="0">
                <a:effectLst/>
                <a:latin typeface="Times New Roman" panose="02020603050405020304" pitchFamily="18" charset="0"/>
                <a:ea typeface="Calibri" panose="020F0502020204030204" pitchFamily="34" charset="0"/>
                <a:cs typeface="Latha" panose="020B0604020202020204" pitchFamily="34" charset="0"/>
              </a:rPr>
              <a:t>2021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[8]</a:t>
            </a:r>
            <a:r>
              <a:rPr lang="en-US" sz="1200" dirty="0" err="1">
                <a:effectLst/>
                <a:latin typeface="Times New Roman" panose="02020603050405020304" pitchFamily="18" charset="0"/>
                <a:ea typeface="Calibri" panose="020F0502020204030204" pitchFamily="34" charset="0"/>
                <a:cs typeface="Latha" panose="020B0604020202020204" pitchFamily="34" charset="0"/>
              </a:rPr>
              <a:t>Revathy</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Sathyaprakasan</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Pratheeksha</a:t>
            </a:r>
            <a:r>
              <a:rPr lang="en-US" sz="1200" dirty="0">
                <a:effectLst/>
                <a:latin typeface="Times New Roman" panose="02020603050405020304" pitchFamily="18" charset="0"/>
                <a:ea typeface="Calibri" panose="020F0502020204030204" pitchFamily="34" charset="0"/>
                <a:cs typeface="Latha" panose="020B0604020202020204" pitchFamily="34" charset="0"/>
              </a:rPr>
              <a:t> Govindan, Samina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Alvi</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Lipsa</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Sadath</a:t>
            </a:r>
            <a:r>
              <a:rPr lang="en-US" sz="1200" dirty="0">
                <a:effectLst/>
                <a:latin typeface="Times New Roman" panose="02020603050405020304" pitchFamily="18" charset="0"/>
                <a:ea typeface="Calibri" panose="020F0502020204030204" pitchFamily="34" charset="0"/>
                <a:cs typeface="Latha" panose="020B0604020202020204" pitchFamily="34" charset="0"/>
              </a:rPr>
              <a:t>, Sharon Philip and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Nrashant</a:t>
            </a:r>
            <a:r>
              <a:rPr lang="en-US" sz="1200" dirty="0">
                <a:effectLst/>
                <a:latin typeface="Times New Roman" panose="02020603050405020304" pitchFamily="18" charset="0"/>
                <a:ea typeface="Calibri" panose="020F0502020204030204" pitchFamily="34" charset="0"/>
                <a:cs typeface="Latha" panose="020B0604020202020204" pitchFamily="34" charset="0"/>
              </a:rPr>
              <a:t> Singh, "An Implementation of Blockchain Technology in Forensic Evidence Management". 2021 International Conference on Computational Intelligence and Knowledge Economy (ICCIKE),</a:t>
            </a:r>
            <a:r>
              <a:rPr lang="en-US" sz="1200" b="1" dirty="0">
                <a:effectLst/>
                <a:latin typeface="Times New Roman" panose="02020603050405020304" pitchFamily="18" charset="0"/>
                <a:ea typeface="Calibri" panose="020F0502020204030204" pitchFamily="34" charset="0"/>
                <a:cs typeface="Latha" panose="020B0604020202020204" pitchFamily="34" charset="0"/>
              </a:rPr>
              <a:t>2021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US" sz="1200" b="1" dirty="0">
                <a:effectLst/>
                <a:latin typeface="Times New Roman" panose="02020603050405020304" pitchFamily="18" charset="0"/>
                <a:ea typeface="Calibri" panose="020F0502020204030204" pitchFamily="34" charset="0"/>
                <a:cs typeface="Latha" panose="020B0604020202020204" pitchFamily="34" charset="0"/>
              </a:rPr>
              <a:t>[9]</a:t>
            </a:r>
            <a:r>
              <a:rPr lang="en-US" sz="1200" dirty="0">
                <a:effectLst/>
                <a:latin typeface="Times New Roman" panose="02020603050405020304" pitchFamily="18" charset="0"/>
                <a:ea typeface="Calibri" panose="020F0502020204030204" pitchFamily="34" charset="0"/>
                <a:cs typeface="Latha" panose="020B0604020202020204" pitchFamily="34" charset="0"/>
              </a:rPr>
              <a:t>D. Kim, S. Y.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Ihm</a:t>
            </a:r>
            <a:r>
              <a:rPr lang="en-US" sz="1200" dirty="0">
                <a:effectLst/>
                <a:latin typeface="Times New Roman" panose="02020603050405020304" pitchFamily="18" charset="0"/>
                <a:ea typeface="Calibri" panose="020F0502020204030204" pitchFamily="34" charset="0"/>
                <a:cs typeface="Latha" panose="020B0604020202020204" pitchFamily="34" charset="0"/>
              </a:rPr>
              <a:t>, and Y. Son, "Two-level blockchain system for digital crime evidence management", Sensors, vol. 21, no. 9, pp. 3051, </a:t>
            </a:r>
            <a:r>
              <a:rPr lang="en-US" sz="1200" b="1" dirty="0">
                <a:effectLst/>
                <a:latin typeface="Times New Roman" panose="02020603050405020304" pitchFamily="18" charset="0"/>
                <a:ea typeface="Calibri" panose="020F0502020204030204" pitchFamily="34" charset="0"/>
                <a:cs typeface="Latha" panose="020B0604020202020204" pitchFamily="34" charset="0"/>
              </a:rPr>
              <a:t>2021.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IN" sz="1200" b="1" dirty="0">
                <a:effectLst/>
                <a:latin typeface="Times New Roman" panose="02020603050405020304" pitchFamily="18" charset="0"/>
                <a:ea typeface="Calibri" panose="020F0502020204030204" pitchFamily="34" charset="0"/>
                <a:cs typeface="Latha" panose="020B0604020202020204" pitchFamily="34" charset="0"/>
              </a:rPr>
              <a:t>[10]Police Complaint Management System Using Blockchain Technology,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Ishwarla</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Hingorani</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Rushabh</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Khara</a:t>
            </a:r>
            <a:r>
              <a:rPr lang="en-US" sz="1200" dirty="0">
                <a:effectLst/>
                <a:latin typeface="Times New Roman" panose="02020603050405020304" pitchFamily="18" charset="0"/>
                <a:ea typeface="Calibri" panose="020F0502020204030204" pitchFamily="34" charset="0"/>
                <a:cs typeface="Latha" panose="020B0604020202020204" pitchFamily="34" charset="0"/>
              </a:rPr>
              <a:t>, Deepika,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Pomendkar</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US" sz="1200" dirty="0" err="1">
                <a:effectLst/>
                <a:latin typeface="Times New Roman" panose="02020603050405020304" pitchFamily="18" charset="0"/>
                <a:ea typeface="Calibri" panose="020F0502020204030204" pitchFamily="34" charset="0"/>
                <a:cs typeface="Latha" panose="020B0604020202020204" pitchFamily="34" charset="0"/>
              </a:rPr>
              <a:t>Nataasharaul</a:t>
            </a:r>
            <a:r>
              <a:rPr lang="en-US" sz="1200" dirty="0">
                <a:effectLst/>
                <a:latin typeface="Times New Roman" panose="02020603050405020304" pitchFamily="18" charset="0"/>
                <a:ea typeface="Calibri" panose="020F0502020204030204" pitchFamily="34" charset="0"/>
                <a:cs typeface="Latha" panose="020B0604020202020204" pitchFamily="34" charset="0"/>
              </a:rPr>
              <a:t>, </a:t>
            </a:r>
            <a:r>
              <a:rPr lang="en-IN" sz="1200" b="1" dirty="0">
                <a:effectLst/>
                <a:latin typeface="Times New Roman" panose="02020603050405020304" pitchFamily="18" charset="0"/>
                <a:ea typeface="Calibri" panose="020F0502020204030204" pitchFamily="34" charset="0"/>
                <a:cs typeface="Latha" panose="020B0604020202020204" pitchFamily="34" charset="0"/>
              </a:rPr>
              <a:t>2020</a:t>
            </a:r>
            <a:endParaRPr lang="en-IN" sz="12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92110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7B30-E8C0-589C-C926-08B6BB68CBAF}"/>
              </a:ext>
            </a:extLst>
          </p:cNvPr>
          <p:cNvSpPr>
            <a:spLocks noGrp="1"/>
          </p:cNvSpPr>
          <p:nvPr>
            <p:ph type="title"/>
          </p:nvPr>
        </p:nvSpPr>
        <p:spPr>
          <a:xfrm>
            <a:off x="457200" y="274638"/>
            <a:ext cx="8229600" cy="45719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618E416-BE59-4A84-7E5C-9751C0CA054B}"/>
              </a:ext>
            </a:extLst>
          </p:cNvPr>
          <p:cNvSpPr>
            <a:spLocks noGrp="1"/>
          </p:cNvSpPr>
          <p:nvPr>
            <p:ph idx="1"/>
          </p:nvPr>
        </p:nvSpPr>
        <p:spPr>
          <a:xfrm>
            <a:off x="457200" y="1066800"/>
            <a:ext cx="8382000" cy="5257800"/>
          </a:xfrm>
        </p:spPr>
        <p:txBody>
          <a:bodyPr>
            <a:normAutofit fontScale="77500" lnSpcReduction="20000"/>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dirty="0">
                <a:latin typeface="Times New Roman" panose="02020603050405020304" pitchFamily="18" charset="0"/>
                <a:ea typeface="Calibri" panose="020F0502020204030204" pitchFamily="34" charset="0"/>
                <a:cs typeface="Times New Roman" panose="02020603050405020304" pitchFamily="18" charset="0"/>
              </a:rPr>
              <a:t>complaint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registration page allows users to securely access the system and submit their objections to the police </a:t>
            </a:r>
            <a:r>
              <a:rPr lang="en-US" dirty="0">
                <a:latin typeface="Times New Roman" panose="02020603050405020304" pitchFamily="18" charset="0"/>
                <a:ea typeface="Calibri" panose="020F0502020204030204" pitchFamily="34" charset="0"/>
                <a:cs typeface="Times New Roman" panose="02020603050405020304" pitchFamily="18" charset="0"/>
              </a:rPr>
              <a:t>stations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incorporates modules specifically designed for the police headquarters and the admin to handle and process the objections efficiently.</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utilizing the block chain technology, the system ensures transparency and accountability throughout the objection process.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Each objection submission is recorded on the block chain, making it tamper-proof and verifiable.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enhances trust between the public and the police authorities, as well as streamlines the objection handling process.</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We also implemented an additional verification for the family or the person who is affected, where for filling an case in court they can get the case files from the headquarters by providing the required documents and which generates a QR code by scanning it they get a code.</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code after verification they get the case files from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headquaters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868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F65B7181-F81A-4873-F7DB-CD489D40B0AA}"/>
              </a:ext>
            </a:extLst>
          </p:cNvPr>
          <p:cNvSpPr>
            <a:spLocks noGrp="1"/>
          </p:cNvSpPr>
          <p:nvPr>
            <p:ph type="title"/>
          </p:nvPr>
        </p:nvSpPr>
        <p:spPr>
          <a:xfrm>
            <a:off x="457200" y="152400"/>
            <a:ext cx="8229600" cy="457199"/>
          </a:xfrm>
        </p:spPr>
        <p:txBody>
          <a:bodyPr>
            <a:normAutofit fontScale="90000"/>
          </a:bodyPr>
          <a:lstStyle/>
          <a:p>
            <a:r>
              <a:rPr lang="en-US" altLang="en-US" sz="4000" b="1" dirty="0">
                <a:latin typeface="Times New Roman" panose="02020603050405020304" pitchFamily="18" charset="0"/>
                <a:cs typeface="Times New Roman" panose="02020603050405020304" pitchFamily="18" charset="0"/>
              </a:rPr>
              <a:t>OBJECTIVE &amp; SCOPE </a:t>
            </a:r>
            <a:endParaRPr lang="en-IN" altLang="en-US" sz="4000" b="1" dirty="0">
              <a:latin typeface="Times New Roman" panose="02020603050405020304" pitchFamily="18" charset="0"/>
              <a:cs typeface="Times New Roman" panose="02020603050405020304" pitchFamily="18" charset="0"/>
            </a:endParaRPr>
          </a:p>
        </p:txBody>
      </p:sp>
      <p:sp>
        <p:nvSpPr>
          <p:cNvPr id="3075" name="Content Placeholder 2">
            <a:extLst>
              <a:ext uri="{FF2B5EF4-FFF2-40B4-BE49-F238E27FC236}">
                <a16:creationId xmlns:a16="http://schemas.microsoft.com/office/drawing/2014/main" id="{D5880706-0E8A-25A4-B531-6C0F49449C34}"/>
              </a:ext>
            </a:extLst>
          </p:cNvPr>
          <p:cNvSpPr>
            <a:spLocks noGrp="1"/>
          </p:cNvSpPr>
          <p:nvPr>
            <p:ph idx="1"/>
          </p:nvPr>
        </p:nvSpPr>
        <p:spPr>
          <a:xfrm>
            <a:off x="457200" y="914400"/>
            <a:ext cx="8229600" cy="5211763"/>
          </a:xfrm>
        </p:spPr>
        <p:txBody>
          <a:bodyPr>
            <a:normAutofit/>
          </a:bodyPr>
          <a:lstStyle/>
          <a:p>
            <a:pPr algn="l"/>
            <a:r>
              <a:rPr lang="en-US" sz="1500" b="1" i="0" u="sng" dirty="0">
                <a:solidFill>
                  <a:srgbClr val="0D0D0D"/>
                </a:solidFill>
                <a:effectLst/>
                <a:latin typeface="Times New Roman" panose="02020603050405020304" pitchFamily="18" charset="0"/>
                <a:cs typeface="Times New Roman" panose="02020603050405020304" pitchFamily="18" charset="0"/>
              </a:rPr>
              <a:t>OBJECTIVES:</a:t>
            </a:r>
            <a:endParaRPr lang="en-US" sz="1500" b="0" i="0" u="sng" dirty="0">
              <a:solidFill>
                <a:srgbClr val="0D0D0D"/>
              </a:solidFill>
              <a:effectLst/>
              <a:latin typeface="Times New Roman" panose="02020603050405020304" pitchFamily="18" charset="0"/>
              <a:cs typeface="Times New Roman" panose="02020603050405020304" pitchFamily="18" charset="0"/>
            </a:endParaRP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dirty="0">
                <a:latin typeface="Times New Roman" panose="02020603050405020304" pitchFamily="18" charset="0"/>
                <a:cs typeface="Times New Roman" panose="02020603050405020304" pitchFamily="18" charset="0"/>
              </a:rPr>
              <a:t>Develop a secure and transparent complaint registration system using blockchain technology, ensuring that users can register complaints and track their status accurately</a:t>
            </a: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dirty="0">
                <a:latin typeface="Times New Roman" panose="02020603050405020304" pitchFamily="18" charset="0"/>
                <a:cs typeface="Times New Roman" panose="02020603050405020304" pitchFamily="18" charset="0"/>
              </a:rPr>
              <a:t>Strengthen data security by leveraging blockchain's tamper-proof nature, protecting sensitive information while allowing authorized parties to access necessary details for complaint resolution.</a:t>
            </a: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dirty="0">
                <a:latin typeface="Times New Roman" panose="02020603050405020304" pitchFamily="18" charset="0"/>
                <a:cs typeface="Times New Roman" panose="02020603050405020304" pitchFamily="18" charset="0"/>
              </a:rPr>
              <a:t>Streamline the objection handling process by providing an efficient admin panel for administrators to respond promptly, resulting in improved complaint resolution times and customer satisfaction</a:t>
            </a: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sz="1500" i="0" dirty="0">
                <a:solidFill>
                  <a:srgbClr val="0D0D0D"/>
                </a:solidFill>
                <a:latin typeface="Times New Roman"/>
                <a:ea typeface="Times New Roman"/>
                <a:cs typeface="Times New Roman"/>
                <a:sym typeface="Times New Roman"/>
              </a:rPr>
              <a:t>Addressing Public Objection Process</a:t>
            </a: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sz="1500" i="0" dirty="0">
                <a:solidFill>
                  <a:srgbClr val="0D0D0D"/>
                </a:solidFill>
                <a:latin typeface="Times New Roman"/>
                <a:ea typeface="Times New Roman"/>
                <a:cs typeface="Times New Roman"/>
                <a:sym typeface="Times New Roman"/>
              </a:rPr>
              <a:t>Ensuring Authenticity and Integrity using QR code verification</a:t>
            </a:r>
            <a:endParaRPr lang="en-US" sz="1500" dirty="0">
              <a:solidFill>
                <a:srgbClr val="0D0D0D"/>
              </a:solidFill>
              <a:latin typeface="Times New Roman"/>
              <a:ea typeface="Times New Roman"/>
              <a:cs typeface="Times New Roman"/>
              <a:sym typeface="Times New Roman"/>
            </a:endParaRPr>
          </a:p>
          <a:p>
            <a:pPr marL="431800" indent="-323850" defTabSz="457200">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sz="1500" i="0" dirty="0">
                <a:solidFill>
                  <a:srgbClr val="0D0D0D"/>
                </a:solidFill>
                <a:latin typeface="Times New Roman"/>
                <a:ea typeface="Times New Roman"/>
                <a:cs typeface="Times New Roman"/>
                <a:sym typeface="Times New Roman"/>
              </a:rPr>
              <a:t>Cryptographic Security with SHA-256 and AES algorithm.</a:t>
            </a:r>
            <a:endParaRPr lang="en-US" altLang="x-none"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E30B-D0FB-E3DF-1C39-680EE117B379}"/>
              </a:ext>
            </a:extLst>
          </p:cNvPr>
          <p:cNvSpPr>
            <a:spLocks noGrp="1"/>
          </p:cNvSpPr>
          <p:nvPr>
            <p:ph type="title"/>
          </p:nvPr>
        </p:nvSpPr>
        <p:spPr>
          <a:xfrm>
            <a:off x="457200" y="274638"/>
            <a:ext cx="8229600" cy="1825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3389D0C5-7AF8-67DA-D366-6F5ED3204EB3}"/>
              </a:ext>
            </a:extLst>
          </p:cNvPr>
          <p:cNvSpPr>
            <a:spLocks noGrp="1"/>
          </p:cNvSpPr>
          <p:nvPr>
            <p:ph idx="1"/>
          </p:nvPr>
        </p:nvSpPr>
        <p:spPr>
          <a:xfrm>
            <a:off x="457200" y="838200"/>
            <a:ext cx="8229600" cy="5287963"/>
          </a:xfrm>
        </p:spPr>
        <p:txBody>
          <a:bodyPr>
            <a:normAutofit fontScale="85000" lnSpcReduction="20000"/>
          </a:bodyPr>
          <a:lstStyle/>
          <a:p>
            <a:pPr algn="l"/>
            <a:r>
              <a:rPr lang="en-US" sz="1850" b="1" i="0" u="sng" dirty="0">
                <a:solidFill>
                  <a:srgbClr val="0D0D0D"/>
                </a:solidFill>
                <a:effectLst/>
                <a:latin typeface="Times New Roman" panose="02020603050405020304" pitchFamily="18" charset="0"/>
                <a:cs typeface="Times New Roman" panose="02020603050405020304" pitchFamily="18" charset="0"/>
              </a:rPr>
              <a:t>SCOPE OF THE PROJECT:</a:t>
            </a:r>
            <a:endParaRPr lang="en-US" sz="1850" b="0" i="0" u="sng"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50" b="1" i="0" dirty="0">
                <a:solidFill>
                  <a:srgbClr val="0D0D0D"/>
                </a:solidFill>
                <a:effectLst/>
                <a:latin typeface="Times New Roman" panose="02020603050405020304" pitchFamily="18" charset="0"/>
                <a:cs typeface="Times New Roman" panose="02020603050405020304" pitchFamily="18" charset="0"/>
              </a:rPr>
              <a:t>User-Focused System:</a:t>
            </a:r>
            <a:r>
              <a:rPr lang="en-US" sz="1850" b="0" i="0" dirty="0">
                <a:solidFill>
                  <a:srgbClr val="0D0D0D"/>
                </a:solidFill>
                <a:effectLst/>
                <a:latin typeface="Times New Roman" panose="02020603050405020304" pitchFamily="18" charset="0"/>
                <a:cs typeface="Times New Roman" panose="02020603050405020304" pitchFamily="18" charset="0"/>
              </a:rPr>
              <a:t> The project focuses on providing a user-centric system with a secure and easy-to-use interface for individuals submitting objections related to criminal cases.</a:t>
            </a:r>
          </a:p>
          <a:p>
            <a:pPr algn="l">
              <a:buFont typeface="+mj-lt"/>
              <a:buAutoNum type="arabicPeriod"/>
            </a:pPr>
            <a:r>
              <a:rPr lang="en-US" sz="1850" b="1" i="0" dirty="0">
                <a:solidFill>
                  <a:srgbClr val="0D0D0D"/>
                </a:solidFill>
                <a:effectLst/>
                <a:latin typeface="Times New Roman" panose="02020603050405020304" pitchFamily="18" charset="0"/>
                <a:cs typeface="Times New Roman" panose="02020603050405020304" pitchFamily="18" charset="0"/>
              </a:rPr>
              <a:t>Integration of Blockchain Technology:</a:t>
            </a:r>
            <a:r>
              <a:rPr lang="en-US" sz="1850" b="0" i="0" dirty="0">
                <a:solidFill>
                  <a:srgbClr val="0D0D0D"/>
                </a:solidFill>
                <a:effectLst/>
                <a:latin typeface="Times New Roman" panose="02020603050405020304" pitchFamily="18" charset="0"/>
                <a:cs typeface="Times New Roman" panose="02020603050405020304" pitchFamily="18" charset="0"/>
              </a:rPr>
              <a:t> The project involves the integration of blockchain technology, specifically the SHA-256 algorithm, to ensure the security and integrity of objection records.</a:t>
            </a:r>
          </a:p>
          <a:p>
            <a:pPr algn="l">
              <a:buFont typeface="+mj-lt"/>
              <a:buAutoNum type="arabicPeriod"/>
            </a:pPr>
            <a:r>
              <a:rPr lang="en-US" sz="1850" b="1" i="0" dirty="0">
                <a:solidFill>
                  <a:srgbClr val="0D0D0D"/>
                </a:solidFill>
                <a:effectLst/>
                <a:latin typeface="Times New Roman" panose="02020603050405020304" pitchFamily="18" charset="0"/>
                <a:cs typeface="Times New Roman" panose="02020603050405020304" pitchFamily="18" charset="0"/>
              </a:rPr>
              <a:t>Roles for Police Headquarters and Admin:</a:t>
            </a:r>
            <a:r>
              <a:rPr lang="en-US" sz="1850" b="0" i="0" dirty="0">
                <a:solidFill>
                  <a:srgbClr val="0D0D0D"/>
                </a:solidFill>
                <a:effectLst/>
                <a:latin typeface="Times New Roman" panose="02020603050405020304" pitchFamily="18" charset="0"/>
                <a:cs typeface="Times New Roman" panose="02020603050405020304" pitchFamily="18" charset="0"/>
              </a:rPr>
              <a:t> The system includes specific modules designed to cater to the needs of both the police headquarters and the admin, ensuring efficient processing of objections.</a:t>
            </a:r>
          </a:p>
          <a:p>
            <a:pPr algn="l">
              <a:buFont typeface="+mj-lt"/>
              <a:buAutoNum type="arabicPeriod"/>
            </a:pPr>
            <a:r>
              <a:rPr lang="en-US" sz="1850" b="1" i="0" dirty="0">
                <a:solidFill>
                  <a:srgbClr val="0D0D0D"/>
                </a:solidFill>
                <a:effectLst/>
                <a:latin typeface="Times New Roman" panose="02020603050405020304" pitchFamily="18" charset="0"/>
                <a:cs typeface="Times New Roman" panose="02020603050405020304" pitchFamily="18" charset="0"/>
              </a:rPr>
              <a:t>End-to-End Objection Handling:</a:t>
            </a:r>
            <a:r>
              <a:rPr lang="en-US" sz="1850" b="0" i="0" dirty="0">
                <a:solidFill>
                  <a:srgbClr val="0D0D0D"/>
                </a:solidFill>
                <a:effectLst/>
                <a:latin typeface="Times New Roman" panose="02020603050405020304" pitchFamily="18" charset="0"/>
                <a:cs typeface="Times New Roman" panose="02020603050405020304" pitchFamily="18" charset="0"/>
              </a:rPr>
              <a:t> The scope covers the entire objection handling process, from user registration and submission to the processing and recording of objections on the blockchain.</a:t>
            </a:r>
          </a:p>
          <a:p>
            <a:pPr algn="l">
              <a:buFont typeface="+mj-lt"/>
              <a:buAutoNum type="arabicPeriod"/>
            </a:pPr>
            <a:r>
              <a:rPr lang="en-US" sz="1850" b="1" i="0" dirty="0">
                <a:solidFill>
                  <a:srgbClr val="0D0D0D"/>
                </a:solidFill>
                <a:effectLst/>
                <a:latin typeface="Times New Roman" panose="02020603050405020304" pitchFamily="18" charset="0"/>
                <a:cs typeface="Times New Roman" panose="02020603050405020304" pitchFamily="18" charset="0"/>
              </a:rPr>
              <a:t>Enhancing Trust:</a:t>
            </a:r>
            <a:r>
              <a:rPr lang="en-US" sz="1850" b="0" i="0" dirty="0">
                <a:solidFill>
                  <a:srgbClr val="0D0D0D"/>
                </a:solidFill>
                <a:effectLst/>
                <a:latin typeface="Times New Roman" panose="02020603050405020304" pitchFamily="18" charset="0"/>
                <a:cs typeface="Times New Roman" panose="02020603050405020304" pitchFamily="18" charset="0"/>
              </a:rPr>
              <a:t> The project aims to enhance trust between the public and law enforcement authorities by providing a transparent, accountable, and tamper-proof objection handling system.</a:t>
            </a:r>
          </a:p>
          <a:p>
            <a:pPr marL="0" indent="0">
              <a:buNone/>
            </a:pPr>
            <a:br>
              <a:rPr lang="en-US" sz="1850" dirty="0">
                <a:latin typeface="Times New Roman" panose="02020603050405020304" pitchFamily="18" charset="0"/>
                <a:cs typeface="Times New Roman" panose="02020603050405020304" pitchFamily="18" charset="0"/>
              </a:rPr>
            </a:br>
            <a:endParaRPr lang="en-IN" sz="18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23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0A733B9-C104-B695-045E-0C33A205FB21}"/>
              </a:ext>
            </a:extLst>
          </p:cNvPr>
          <p:cNvSpPr>
            <a:spLocks noGrp="1"/>
          </p:cNvSpPr>
          <p:nvPr>
            <p:ph type="title"/>
          </p:nvPr>
        </p:nvSpPr>
        <p:spPr>
          <a:xfrm>
            <a:off x="990600" y="1524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LITERATURE SURVEY</a:t>
            </a:r>
          </a:p>
        </p:txBody>
      </p:sp>
      <p:sp>
        <p:nvSpPr>
          <p:cNvPr id="5123" name="Content Placeholder 2">
            <a:extLst>
              <a:ext uri="{FF2B5EF4-FFF2-40B4-BE49-F238E27FC236}">
                <a16:creationId xmlns:a16="http://schemas.microsoft.com/office/drawing/2014/main" id="{9FB61BD1-8CC6-15CC-8B88-2F6EA454DB7C}"/>
              </a:ext>
            </a:extLst>
          </p:cNvPr>
          <p:cNvSpPr>
            <a:spLocks noGrp="1"/>
          </p:cNvSpPr>
          <p:nvPr>
            <p:ph idx="1"/>
          </p:nvPr>
        </p:nvSpPr>
        <p:spPr/>
        <p:txBody>
          <a:bodyPr>
            <a:normAutofit/>
          </a:bodyPr>
          <a:lstStyle/>
          <a:p>
            <a:pPr eaLnBrk="1" hangingPunct="1">
              <a:lnSpc>
                <a:spcPct val="150000"/>
              </a:lnSpc>
            </a:pPr>
            <a:endParaRPr lang="en-US" altLang="en-US" sz="4400" dirty="0"/>
          </a:p>
        </p:txBody>
      </p:sp>
      <p:graphicFrame>
        <p:nvGraphicFramePr>
          <p:cNvPr id="3" name="Table 2">
            <a:extLst>
              <a:ext uri="{FF2B5EF4-FFF2-40B4-BE49-F238E27FC236}">
                <a16:creationId xmlns:a16="http://schemas.microsoft.com/office/drawing/2014/main" id="{E0A4FBAC-CA2C-FB98-0A67-A27E6DFB5136}"/>
              </a:ext>
            </a:extLst>
          </p:cNvPr>
          <p:cNvGraphicFramePr>
            <a:graphicFrameLocks noGrp="1"/>
          </p:cNvGraphicFramePr>
          <p:nvPr>
            <p:extLst>
              <p:ext uri="{D42A27DB-BD31-4B8C-83A1-F6EECF244321}">
                <p14:modId xmlns:p14="http://schemas.microsoft.com/office/powerpoint/2010/main" val="1372033230"/>
              </p:ext>
            </p:extLst>
          </p:nvPr>
        </p:nvGraphicFramePr>
        <p:xfrm>
          <a:off x="38099" y="914400"/>
          <a:ext cx="9067801" cy="5082238"/>
        </p:xfrm>
        <a:graphic>
          <a:graphicData uri="http://schemas.openxmlformats.org/drawingml/2006/table">
            <a:tbl>
              <a:tblPr firstRow="1" bandRow="1"/>
              <a:tblGrid>
                <a:gridCol w="914400">
                  <a:extLst>
                    <a:ext uri="{9D8B030D-6E8A-4147-A177-3AD203B41FA5}">
                      <a16:colId xmlns:a16="http://schemas.microsoft.com/office/drawing/2014/main" val="1027526327"/>
                    </a:ext>
                  </a:extLst>
                </a:gridCol>
                <a:gridCol w="1752600">
                  <a:extLst>
                    <a:ext uri="{9D8B030D-6E8A-4147-A177-3AD203B41FA5}">
                      <a16:colId xmlns:a16="http://schemas.microsoft.com/office/drawing/2014/main" val="1409858829"/>
                    </a:ext>
                  </a:extLst>
                </a:gridCol>
                <a:gridCol w="2796623">
                  <a:extLst>
                    <a:ext uri="{9D8B030D-6E8A-4147-A177-3AD203B41FA5}">
                      <a16:colId xmlns:a16="http://schemas.microsoft.com/office/drawing/2014/main" val="260677536"/>
                    </a:ext>
                  </a:extLst>
                </a:gridCol>
                <a:gridCol w="1802089">
                  <a:extLst>
                    <a:ext uri="{9D8B030D-6E8A-4147-A177-3AD203B41FA5}">
                      <a16:colId xmlns:a16="http://schemas.microsoft.com/office/drawing/2014/main" val="367334490"/>
                    </a:ext>
                  </a:extLst>
                </a:gridCol>
                <a:gridCol w="1802089">
                  <a:extLst>
                    <a:ext uri="{9D8B030D-6E8A-4147-A177-3AD203B41FA5}">
                      <a16:colId xmlns:a16="http://schemas.microsoft.com/office/drawing/2014/main" val="3939246964"/>
                    </a:ext>
                  </a:extLst>
                </a:gridCol>
              </a:tblGrid>
              <a:tr h="83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Times New Roman" panose="02020603050405020304" pitchFamily="18" charset="0"/>
                          <a:cs typeface="Times New Roman" panose="02020603050405020304" pitchFamily="18" charset="0"/>
                        </a:rPr>
                        <a:t>S. No</a:t>
                      </a:r>
                      <a:endParaRPr lang="en-US"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Name of the paper with year</a:t>
                      </a: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Objective </a:t>
                      </a: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Pros</a:t>
                      </a:r>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txBody>
                  <a:tcPr>
                    <a:solidFill>
                      <a:srgbClr val="0070C0"/>
                    </a:solidFill>
                  </a:tcPr>
                </a:tc>
                <a:extLst>
                  <a:ext uri="{0D108BD9-81ED-4DB2-BD59-A6C34878D82A}">
                    <a16:rowId xmlns:a16="http://schemas.microsoft.com/office/drawing/2014/main" val="3137842454"/>
                  </a:ext>
                </a:extLst>
              </a:tr>
              <a:tr h="855945">
                <a:tc>
                  <a:txBody>
                    <a:bodyPr/>
                    <a:lstStyle/>
                    <a:p>
                      <a:r>
                        <a:rPr lang="en-US" sz="1300" dirty="0">
                          <a:latin typeface="Times New Roman" panose="02020603050405020304" pitchFamily="18" charset="0"/>
                          <a:cs typeface="Times New Roman" panose="02020603050405020304" pitchFamily="18" charset="0"/>
                        </a:rPr>
                        <a:t>1</a:t>
                      </a:r>
                      <a:endParaRPr lang="en-IN" sz="13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buNone/>
                      </a:pPr>
                      <a:r>
                        <a:rPr lang="en-IN" sz="1300" dirty="0">
                          <a:latin typeface="Times New Roman" panose="02020603050405020304" pitchFamily="18" charset="0"/>
                          <a:cs typeface="Times New Roman" panose="02020603050405020304" pitchFamily="18" charset="0"/>
                        </a:rPr>
                        <a:t>BLOCKCHAIN-BASED SYSTEM FOR EFFECTIVE POLICE COMPLAINT MANAGEMENT,2023 </a:t>
                      </a:r>
                    </a:p>
                  </a:txBody>
                  <a:tcPr>
                    <a:solidFill>
                      <a:schemeClr val="bg2"/>
                    </a:solidFill>
                  </a:tcPr>
                </a:tc>
                <a:tc>
                  <a:txBody>
                    <a:bodyPr/>
                    <a:lstStyle/>
                    <a:p>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The primary objective is to introduce and propose a transformative solution that leverages blockchain technology for revolutionizing the police complaint management system. The focus is on creating a decentralized platform to ensure the integrity and immutability of complaint records, mitigating risks related to tampering and unauthorized access. This innovative approach aims to eliminate reliance on outdated manual processes, enabling secure remote filing of complaints and enhancing resilience and trust in the complaint management process. Ultimately, the primary goal is to address prevailing challenges in police complaint management and pave the way for a more accountable and transparent law enforcement ecosystem.</a:t>
                      </a:r>
                      <a:endParaRPr lang="en-IN" sz="13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Enhanced Security</a:t>
                      </a:r>
                    </a:p>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Decentralization</a:t>
                      </a:r>
                    </a:p>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Remote Filing</a:t>
                      </a:r>
                    </a:p>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Tamper-Proof Records</a:t>
                      </a:r>
                      <a:endParaRPr lang="en-IN" sz="1300" b="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User Adoption</a:t>
                      </a:r>
                    </a:p>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Integration with Existing Systems</a:t>
                      </a:r>
                    </a:p>
                    <a:p>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Interoperability Challenges</a:t>
                      </a:r>
                      <a:endParaRPr lang="en-IN" sz="1300" b="0" dirty="0">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59353768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446DB-F7FD-EF2F-1E38-79E7D8576F9F}"/>
            </a:ext>
          </a:extLst>
        </p:cNvPr>
        <p:cNvGrpSpPr/>
        <p:nvPr/>
      </p:nvGrpSpPr>
      <p:grpSpPr>
        <a:xfrm>
          <a:off x="0" y="0"/>
          <a:ext cx="0" cy="0"/>
          <a:chOff x="0" y="0"/>
          <a:chExt cx="0" cy="0"/>
        </a:xfrm>
      </p:grpSpPr>
      <p:sp>
        <p:nvSpPr>
          <p:cNvPr id="5122" name="Title 1">
            <a:extLst>
              <a:ext uri="{FF2B5EF4-FFF2-40B4-BE49-F238E27FC236}">
                <a16:creationId xmlns:a16="http://schemas.microsoft.com/office/drawing/2014/main" id="{4BB3F4E8-B4A9-C908-6918-7739A7082D93}"/>
              </a:ext>
            </a:extLst>
          </p:cNvPr>
          <p:cNvSpPr>
            <a:spLocks noGrp="1"/>
          </p:cNvSpPr>
          <p:nvPr>
            <p:ph type="title"/>
          </p:nvPr>
        </p:nvSpPr>
        <p:spPr>
          <a:xfrm>
            <a:off x="990600" y="1524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 </a:t>
            </a:r>
          </a:p>
        </p:txBody>
      </p:sp>
      <p:sp>
        <p:nvSpPr>
          <p:cNvPr id="5123" name="Content Placeholder 2">
            <a:extLst>
              <a:ext uri="{FF2B5EF4-FFF2-40B4-BE49-F238E27FC236}">
                <a16:creationId xmlns:a16="http://schemas.microsoft.com/office/drawing/2014/main" id="{0012C60E-7263-C87D-9EAB-1BB18429E87D}"/>
              </a:ext>
            </a:extLst>
          </p:cNvPr>
          <p:cNvSpPr>
            <a:spLocks noGrp="1"/>
          </p:cNvSpPr>
          <p:nvPr>
            <p:ph idx="1"/>
          </p:nvPr>
        </p:nvSpPr>
        <p:spPr/>
        <p:txBody>
          <a:bodyPr>
            <a:normAutofit/>
          </a:bodyPr>
          <a:lstStyle/>
          <a:p>
            <a:pPr eaLnBrk="1" hangingPunct="1">
              <a:lnSpc>
                <a:spcPct val="150000"/>
              </a:lnSpc>
            </a:pPr>
            <a:endParaRPr lang="en-US" altLang="en-US" sz="4400" dirty="0"/>
          </a:p>
        </p:txBody>
      </p:sp>
      <p:graphicFrame>
        <p:nvGraphicFramePr>
          <p:cNvPr id="3" name="Table 2">
            <a:extLst>
              <a:ext uri="{FF2B5EF4-FFF2-40B4-BE49-F238E27FC236}">
                <a16:creationId xmlns:a16="http://schemas.microsoft.com/office/drawing/2014/main" id="{61917C6E-EFC0-FF1B-D214-9C9F65DE2A4C}"/>
              </a:ext>
            </a:extLst>
          </p:cNvPr>
          <p:cNvGraphicFramePr>
            <a:graphicFrameLocks noGrp="1"/>
          </p:cNvGraphicFramePr>
          <p:nvPr>
            <p:extLst>
              <p:ext uri="{D42A27DB-BD31-4B8C-83A1-F6EECF244321}">
                <p14:modId xmlns:p14="http://schemas.microsoft.com/office/powerpoint/2010/main" val="436613284"/>
              </p:ext>
            </p:extLst>
          </p:nvPr>
        </p:nvGraphicFramePr>
        <p:xfrm>
          <a:off x="38099" y="1066800"/>
          <a:ext cx="9067801" cy="4975558"/>
        </p:xfrm>
        <a:graphic>
          <a:graphicData uri="http://schemas.openxmlformats.org/drawingml/2006/table">
            <a:tbl>
              <a:tblPr firstRow="1" bandRow="1"/>
              <a:tblGrid>
                <a:gridCol w="723901">
                  <a:extLst>
                    <a:ext uri="{9D8B030D-6E8A-4147-A177-3AD203B41FA5}">
                      <a16:colId xmlns:a16="http://schemas.microsoft.com/office/drawing/2014/main" val="1027526327"/>
                    </a:ext>
                  </a:extLst>
                </a:gridCol>
                <a:gridCol w="1943099">
                  <a:extLst>
                    <a:ext uri="{9D8B030D-6E8A-4147-A177-3AD203B41FA5}">
                      <a16:colId xmlns:a16="http://schemas.microsoft.com/office/drawing/2014/main" val="1409858829"/>
                    </a:ext>
                  </a:extLst>
                </a:gridCol>
                <a:gridCol w="2796623">
                  <a:extLst>
                    <a:ext uri="{9D8B030D-6E8A-4147-A177-3AD203B41FA5}">
                      <a16:colId xmlns:a16="http://schemas.microsoft.com/office/drawing/2014/main" val="260677536"/>
                    </a:ext>
                  </a:extLst>
                </a:gridCol>
                <a:gridCol w="1802089">
                  <a:extLst>
                    <a:ext uri="{9D8B030D-6E8A-4147-A177-3AD203B41FA5}">
                      <a16:colId xmlns:a16="http://schemas.microsoft.com/office/drawing/2014/main" val="367334490"/>
                    </a:ext>
                  </a:extLst>
                </a:gridCol>
                <a:gridCol w="1802089">
                  <a:extLst>
                    <a:ext uri="{9D8B030D-6E8A-4147-A177-3AD203B41FA5}">
                      <a16:colId xmlns:a16="http://schemas.microsoft.com/office/drawing/2014/main" val="3939246964"/>
                    </a:ext>
                  </a:extLst>
                </a:gridCol>
              </a:tblGrid>
              <a:tr h="83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Times New Roman" panose="02020603050405020304" pitchFamily="18" charset="0"/>
                          <a:cs typeface="Times New Roman" panose="02020603050405020304" pitchFamily="18" charset="0"/>
                        </a:rPr>
                        <a:t>S. No</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Name of the paper with year</a:t>
                      </a:r>
                    </a:p>
                    <a:p>
                      <a:endParaRPr lang="en-IN" sz="1400"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Objective </a:t>
                      </a:r>
                    </a:p>
                    <a:p>
                      <a:endParaRPr lang="en-IN" sz="1400"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Pros</a:t>
                      </a:r>
                      <a:endParaRPr lang="en-IN" sz="1400"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Cons</a:t>
                      </a:r>
                      <a:endParaRPr lang="en-IN" sz="1400" dirty="0">
                        <a:latin typeface="Times New Roman" panose="02020603050405020304" pitchFamily="18" charset="0"/>
                        <a:cs typeface="Times New Roman" panose="02020603050405020304" pitchFamily="18" charset="0"/>
                      </a:endParaRPr>
                    </a:p>
                  </a:txBody>
                  <a:tcPr>
                    <a:solidFill>
                      <a:srgbClr val="0070C0"/>
                    </a:solidFill>
                  </a:tcPr>
                </a:tc>
                <a:extLst>
                  <a:ext uri="{0D108BD9-81ED-4DB2-BD59-A6C34878D82A}">
                    <a16:rowId xmlns:a16="http://schemas.microsoft.com/office/drawing/2014/main" val="3137842454"/>
                  </a:ext>
                </a:extLst>
              </a:tr>
              <a:tr h="855945">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buNone/>
                      </a:pPr>
                      <a:r>
                        <a:rPr lang="en-US" sz="1400" dirty="0">
                          <a:latin typeface="Times New Roman" panose="02020603050405020304" pitchFamily="18" charset="0"/>
                          <a:cs typeface="Times New Roman" panose="02020603050405020304" pitchFamily="18" charset="0"/>
                        </a:rPr>
                        <a:t>FIR SYSTEM USING BLOCK CHAIN TECHNOLOGY,2023</a:t>
                      </a:r>
                      <a:endParaRPr lang="en-IN" sz="14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primary objective is to enhance the security and efficiency of handling crime records and digital evidence in police stations through the implementation of blockchain technology. The current system relies on FIRs, which are deemed less secure and susceptible to fraud due to manual updates.</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leverage blockchain technology to secure crime and criminal data, empower investigators, and optimize the handling of digital evidence within a distributed system setting. The proposed three-tier blockchain architecture aims to enhance both security and performance in managing and processing digital crime evidence</a:t>
                      </a:r>
                      <a:endParaRPr lang="en-IN" sz="14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Increased Security</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Transparency and Trust</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Data Integrity and Scalability</a:t>
                      </a:r>
                    </a:p>
                    <a:p>
                      <a:endParaRPr lang="en-IN" sz="1400" b="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User Training and Adoption</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Potential Privacy Concerns</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Risk of Over-Reliance</a:t>
                      </a:r>
                      <a:endParaRPr lang="en-IN" sz="1400" b="0" dirty="0">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593537687"/>
                  </a:ext>
                </a:extLst>
              </a:tr>
            </a:tbl>
          </a:graphicData>
        </a:graphic>
      </p:graphicFrame>
    </p:spTree>
    <p:extLst>
      <p:ext uri="{BB962C8B-B14F-4D97-AF65-F5344CB8AC3E}">
        <p14:creationId xmlns:p14="http://schemas.microsoft.com/office/powerpoint/2010/main" val="185030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B3547-89AA-CF40-8515-4F8CAE0EB401}"/>
            </a:ext>
          </a:extLst>
        </p:cNvPr>
        <p:cNvGrpSpPr/>
        <p:nvPr/>
      </p:nvGrpSpPr>
      <p:grpSpPr>
        <a:xfrm>
          <a:off x="0" y="0"/>
          <a:ext cx="0" cy="0"/>
          <a:chOff x="0" y="0"/>
          <a:chExt cx="0" cy="0"/>
        </a:xfrm>
      </p:grpSpPr>
      <p:sp>
        <p:nvSpPr>
          <p:cNvPr id="5122" name="Title 1">
            <a:extLst>
              <a:ext uri="{FF2B5EF4-FFF2-40B4-BE49-F238E27FC236}">
                <a16:creationId xmlns:a16="http://schemas.microsoft.com/office/drawing/2014/main" id="{41399977-AB65-9EC2-7695-A1432348B66A}"/>
              </a:ext>
            </a:extLst>
          </p:cNvPr>
          <p:cNvSpPr>
            <a:spLocks noGrp="1"/>
          </p:cNvSpPr>
          <p:nvPr>
            <p:ph type="title"/>
          </p:nvPr>
        </p:nvSpPr>
        <p:spPr>
          <a:xfrm>
            <a:off x="990600" y="1524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 </a:t>
            </a:r>
          </a:p>
        </p:txBody>
      </p:sp>
      <p:sp>
        <p:nvSpPr>
          <p:cNvPr id="5123" name="Content Placeholder 2">
            <a:extLst>
              <a:ext uri="{FF2B5EF4-FFF2-40B4-BE49-F238E27FC236}">
                <a16:creationId xmlns:a16="http://schemas.microsoft.com/office/drawing/2014/main" id="{BF7293DA-E416-1F53-2B8D-FF63A5E7B31D}"/>
              </a:ext>
            </a:extLst>
          </p:cNvPr>
          <p:cNvSpPr>
            <a:spLocks noGrp="1"/>
          </p:cNvSpPr>
          <p:nvPr>
            <p:ph idx="1"/>
          </p:nvPr>
        </p:nvSpPr>
        <p:spPr/>
        <p:txBody>
          <a:bodyPr>
            <a:normAutofit/>
          </a:bodyPr>
          <a:lstStyle/>
          <a:p>
            <a:pPr eaLnBrk="1" hangingPunct="1">
              <a:lnSpc>
                <a:spcPct val="150000"/>
              </a:lnSpc>
            </a:pPr>
            <a:endParaRPr lang="en-US" altLang="en-US" sz="4400" dirty="0"/>
          </a:p>
        </p:txBody>
      </p:sp>
      <p:graphicFrame>
        <p:nvGraphicFramePr>
          <p:cNvPr id="3" name="Table 2">
            <a:extLst>
              <a:ext uri="{FF2B5EF4-FFF2-40B4-BE49-F238E27FC236}">
                <a16:creationId xmlns:a16="http://schemas.microsoft.com/office/drawing/2014/main" id="{D69B3BD2-D813-1B74-A82C-24CB884F40AA}"/>
              </a:ext>
            </a:extLst>
          </p:cNvPr>
          <p:cNvGraphicFramePr>
            <a:graphicFrameLocks noGrp="1"/>
          </p:cNvGraphicFramePr>
          <p:nvPr>
            <p:extLst>
              <p:ext uri="{D42A27DB-BD31-4B8C-83A1-F6EECF244321}">
                <p14:modId xmlns:p14="http://schemas.microsoft.com/office/powerpoint/2010/main" val="327948334"/>
              </p:ext>
            </p:extLst>
          </p:nvPr>
        </p:nvGraphicFramePr>
        <p:xfrm>
          <a:off x="0" y="1219351"/>
          <a:ext cx="9067801" cy="4419298"/>
        </p:xfrm>
        <a:graphic>
          <a:graphicData uri="http://schemas.openxmlformats.org/drawingml/2006/table">
            <a:tbl>
              <a:tblPr firstRow="1" bandRow="1"/>
              <a:tblGrid>
                <a:gridCol w="914400">
                  <a:extLst>
                    <a:ext uri="{9D8B030D-6E8A-4147-A177-3AD203B41FA5}">
                      <a16:colId xmlns:a16="http://schemas.microsoft.com/office/drawing/2014/main" val="1027526327"/>
                    </a:ext>
                  </a:extLst>
                </a:gridCol>
                <a:gridCol w="1676400">
                  <a:extLst>
                    <a:ext uri="{9D8B030D-6E8A-4147-A177-3AD203B41FA5}">
                      <a16:colId xmlns:a16="http://schemas.microsoft.com/office/drawing/2014/main" val="1409858829"/>
                    </a:ext>
                  </a:extLst>
                </a:gridCol>
                <a:gridCol w="2872823">
                  <a:extLst>
                    <a:ext uri="{9D8B030D-6E8A-4147-A177-3AD203B41FA5}">
                      <a16:colId xmlns:a16="http://schemas.microsoft.com/office/drawing/2014/main" val="260677536"/>
                    </a:ext>
                  </a:extLst>
                </a:gridCol>
                <a:gridCol w="1802089">
                  <a:extLst>
                    <a:ext uri="{9D8B030D-6E8A-4147-A177-3AD203B41FA5}">
                      <a16:colId xmlns:a16="http://schemas.microsoft.com/office/drawing/2014/main" val="367334490"/>
                    </a:ext>
                  </a:extLst>
                </a:gridCol>
                <a:gridCol w="1802089">
                  <a:extLst>
                    <a:ext uri="{9D8B030D-6E8A-4147-A177-3AD203B41FA5}">
                      <a16:colId xmlns:a16="http://schemas.microsoft.com/office/drawing/2014/main" val="3939246964"/>
                    </a:ext>
                  </a:extLst>
                </a:gridCol>
              </a:tblGrid>
              <a:tr h="83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Times New Roman" panose="02020603050405020304" pitchFamily="18" charset="0"/>
                          <a:cs typeface="Times New Roman" panose="02020603050405020304" pitchFamily="18" charset="0"/>
                        </a:rPr>
                        <a:t>S. No</a:t>
                      </a:r>
                      <a:endParaRPr lang="en-US" sz="1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Name of the paper with year</a:t>
                      </a: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Objective </a:t>
                      </a:r>
                    </a:p>
                    <a:p>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Pros</a:t>
                      </a:r>
                      <a:endParaRPr lang="en-IN"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txBody>
                  <a:tcPr>
                    <a:solidFill>
                      <a:srgbClr val="0070C0"/>
                    </a:solidFill>
                  </a:tcPr>
                </a:tc>
                <a:extLst>
                  <a:ext uri="{0D108BD9-81ED-4DB2-BD59-A6C34878D82A}">
                    <a16:rowId xmlns:a16="http://schemas.microsoft.com/office/drawing/2014/main" val="3137842454"/>
                  </a:ext>
                </a:extLst>
              </a:tr>
              <a:tr h="85594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buNone/>
                      </a:pPr>
                      <a:r>
                        <a:rPr lang="en-US" dirty="0">
                          <a:latin typeface="Times New Roman" panose="02020603050405020304" pitchFamily="18" charset="0"/>
                          <a:cs typeface="Times New Roman" panose="02020603050405020304" pitchFamily="18" charset="0"/>
                        </a:rPr>
                        <a:t>Police Complaint Management System Using Blockchain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Technology, 2020</a:t>
                      </a:r>
                    </a:p>
                    <a:p>
                      <a:pPr>
                        <a:buNone/>
                      </a:pPr>
                      <a:endParaRPr lang="en-IN"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dirty="0">
                          <a:latin typeface="Times New Roman" panose="02020603050405020304" pitchFamily="18" charset="0"/>
                          <a:cs typeface="Times New Roman" panose="02020603050405020304" pitchFamily="18" charset="0"/>
                        </a:rPr>
                        <a:t>The primary objective is to propose a blockchain-based solution for managing complaints related to both cognizable and non-cognizable offenses. The proposed system involves encrypting and storing FIRs in the </a:t>
                      </a:r>
                      <a:r>
                        <a:rPr lang="en-US" dirty="0" err="1">
                          <a:latin typeface="Times New Roman" panose="02020603050405020304" pitchFamily="18" charset="0"/>
                          <a:cs typeface="Times New Roman" panose="02020603050405020304" pitchFamily="18" charset="0"/>
                        </a:rPr>
                        <a:t>InterPlanetary</a:t>
                      </a:r>
                      <a:r>
                        <a:rPr lang="en-US" dirty="0">
                          <a:latin typeface="Times New Roman" panose="02020603050405020304" pitchFamily="18" charset="0"/>
                          <a:cs typeface="Times New Roman" panose="02020603050405020304" pitchFamily="18" charset="0"/>
                        </a:rPr>
                        <a:t> File System (IPFS), with the hash added to the blockchain network. This approach aims to create a tamper-proof and secure record of complaints. In case of police reluctance or denial to file an FIR, the blockchain provides strong proof for the complainant, as the complaint and its timestamp are securely stored, preventing any tampering or unnoticed alterations.</a:t>
                      </a:r>
                      <a:endParaRPr lang="en-IN"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Blockchain technology secures data through cryptographic techniques, making it difficult for unauthorized individuals to alter or manipulate complaint records</a:t>
                      </a:r>
                    </a:p>
                    <a:p>
                      <a:endParaRPr lang="en-IN"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dirty="0">
                          <a:latin typeface="Times New Roman" panose="02020603050405020304" pitchFamily="18" charset="0"/>
                          <a:cs typeface="Times New Roman" panose="02020603050405020304" pitchFamily="18" charset="0"/>
                        </a:rPr>
                        <a:t>Implementing a blockchain-based complaint management system introduces a dependency on the underlying technology</a:t>
                      </a:r>
                      <a:endParaRPr lang="en-IN" dirty="0">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593537687"/>
                  </a:ext>
                </a:extLst>
              </a:tr>
            </a:tbl>
          </a:graphicData>
        </a:graphic>
      </p:graphicFrame>
    </p:spTree>
    <p:extLst>
      <p:ext uri="{BB962C8B-B14F-4D97-AF65-F5344CB8AC3E}">
        <p14:creationId xmlns:p14="http://schemas.microsoft.com/office/powerpoint/2010/main" val="284167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6FC003C-0CCA-1F5D-0023-75A2909580A3}"/>
              </a:ext>
            </a:extLst>
          </p:cNvPr>
          <p:cNvSpPr>
            <a:spLocks noGrp="1"/>
          </p:cNvSpPr>
          <p:nvPr>
            <p:ph type="title"/>
          </p:nvPr>
        </p:nvSpPr>
        <p:spPr>
          <a:xfrm>
            <a:off x="1066800" y="76200"/>
            <a:ext cx="6571343" cy="567828"/>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EXISTING SYSTEM	</a:t>
            </a:r>
          </a:p>
        </p:txBody>
      </p:sp>
      <p:sp>
        <p:nvSpPr>
          <p:cNvPr id="6147" name="Content Placeholder 2">
            <a:extLst>
              <a:ext uri="{FF2B5EF4-FFF2-40B4-BE49-F238E27FC236}">
                <a16:creationId xmlns:a16="http://schemas.microsoft.com/office/drawing/2014/main" id="{8867A649-4D61-604D-BB8E-71AEF877560C}"/>
              </a:ext>
            </a:extLst>
          </p:cNvPr>
          <p:cNvSpPr>
            <a:spLocks noGrp="1"/>
          </p:cNvSpPr>
          <p:nvPr>
            <p:ph idx="1"/>
          </p:nvPr>
        </p:nvSpPr>
        <p:spPr>
          <a:xfrm>
            <a:off x="838200" y="1066800"/>
            <a:ext cx="7315200" cy="4876799"/>
          </a:xfrm>
        </p:spPr>
        <p:txBody>
          <a:bodyPr>
            <a:normAutofit fontScale="85000" lnSpcReduction="10000"/>
          </a:bodyPr>
          <a:lstStyle/>
          <a:p>
            <a:pPr fontAlgn="t">
              <a:buFont typeface="Wingdings" pitchFamily="2" charset="2"/>
              <a:buChar char="Ø"/>
            </a:pPr>
            <a:r>
              <a:rPr lang="en-US" sz="1800" dirty="0">
                <a:latin typeface="Times New Roman" panose="02020603050405020304" pitchFamily="18" charset="0"/>
                <a:cs typeface="Times New Roman" panose="02020603050405020304" pitchFamily="18" charset="0"/>
              </a:rPr>
              <a:t>the key components of the study, which involves using personal information and GPS trajectories to extract features, representing individuals and locations as nodes in a network, and ultimately classifying crime risks based on these features. </a:t>
            </a:r>
          </a:p>
          <a:p>
            <a:pPr fontAlgn="t">
              <a:buFont typeface="Wingdings" pitchFamily="2" charset="2"/>
              <a:buChar char="Ø"/>
            </a:pPr>
            <a:r>
              <a:rPr lang="en-US" sz="1800" dirty="0">
                <a:latin typeface="Times New Roman" panose="02020603050405020304" pitchFamily="18" charset="0"/>
                <a:cs typeface="Times New Roman" panose="02020603050405020304" pitchFamily="18" charset="0"/>
              </a:rPr>
              <a:t>A Multi-dimension Fusion Information Graph is constructed using these data sources. The proposed FIGAT model, based on graph neural networks, effectively .</a:t>
            </a:r>
            <a:endParaRPr lang="en-IN" sz="1800" dirty="0">
              <a:latin typeface="Times New Roman" panose="02020603050405020304" pitchFamily="18" charset="0"/>
              <a:cs typeface="Times New Roman" panose="02020603050405020304" pitchFamily="18" charset="0"/>
            </a:endParaRPr>
          </a:p>
          <a:p>
            <a:pPr marL="137160" indent="0" fontAlgn="t">
              <a:buNone/>
            </a:pPr>
            <a:endParaRPr lang="en-IN" sz="1800" dirty="0">
              <a:latin typeface="Times New Roman" panose="02020603050405020304" pitchFamily="18" charset="0"/>
              <a:cs typeface="Times New Roman" panose="02020603050405020304" pitchFamily="18" charset="0"/>
            </a:endParaRPr>
          </a:p>
          <a:p>
            <a:pPr marL="137160" indent="0" fontAlgn="t">
              <a:buNone/>
            </a:pPr>
            <a:r>
              <a:rPr lang="en-US" sz="1800" b="1" dirty="0">
                <a:latin typeface="Times New Roman" panose="02020603050405020304" pitchFamily="18" charset="0"/>
                <a:cs typeface="Times New Roman" panose="02020603050405020304" pitchFamily="18" charset="0"/>
              </a:rPr>
              <a:t>Technique:</a:t>
            </a:r>
            <a:endParaRPr lang="en-IN" sz="1800" b="1" dirty="0">
              <a:latin typeface="Times New Roman" panose="02020603050405020304" pitchFamily="18" charset="0"/>
              <a:cs typeface="Times New Roman" panose="02020603050405020304" pitchFamily="18" charset="0"/>
            </a:endParaRPr>
          </a:p>
          <a:p>
            <a:pPr marL="137160" indent="0" fontAlgn="t">
              <a:buNone/>
            </a:pPr>
            <a:r>
              <a:rPr lang="en-US" sz="1800" dirty="0">
                <a:latin typeface="Times New Roman" panose="02020603050405020304" pitchFamily="18" charset="0"/>
                <a:cs typeface="Times New Roman" panose="02020603050405020304" pitchFamily="18" charset="0"/>
              </a:rPr>
              <a:t> GPS, FIGAT TECHNOLOGY</a:t>
            </a:r>
            <a:endParaRPr lang="en-IN" sz="1800" dirty="0">
              <a:latin typeface="Times New Roman" panose="02020603050405020304" pitchFamily="18" charset="0"/>
              <a:cs typeface="Times New Roman" panose="02020603050405020304" pitchFamily="18" charset="0"/>
            </a:endParaRPr>
          </a:p>
          <a:p>
            <a:pPr marL="137160" indent="0" fontAlgn="t">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137160" indent="0" fontAlgn="t">
              <a:buNone/>
            </a:pPr>
            <a:r>
              <a:rPr lang="en-US" sz="1800" b="1" dirty="0">
                <a:latin typeface="Times New Roman" panose="02020603050405020304" pitchFamily="18" charset="0"/>
                <a:cs typeface="Times New Roman" panose="02020603050405020304" pitchFamily="18" charset="0"/>
              </a:rPr>
              <a:t>Disadvantage : </a:t>
            </a:r>
            <a:endParaRPr lang="en-IN" sz="1800" b="1" dirty="0">
              <a:latin typeface="Times New Roman" panose="02020603050405020304" pitchFamily="18" charset="0"/>
              <a:cs typeface="Times New Roman" panose="02020603050405020304" pitchFamily="18" charset="0"/>
            </a:endParaRPr>
          </a:p>
          <a:p>
            <a:pPr fontAlgn="t">
              <a:buFont typeface="Wingdings" pitchFamily="2" charset="2"/>
              <a:buChar char="Ø"/>
            </a:pPr>
            <a:r>
              <a:rPr lang="en-US" sz="1800" dirty="0">
                <a:latin typeface="Times New Roman" panose="02020603050405020304" pitchFamily="18" charset="0"/>
                <a:cs typeface="Times New Roman" panose="02020603050405020304" pitchFamily="18" charset="0"/>
              </a:rPr>
              <a:t>Reliance on Personal Information and GPS Trajectories: FIGAT heavily relies on personal information and GPS trajectories for crime risk classification. </a:t>
            </a:r>
          </a:p>
          <a:p>
            <a:pPr fontAlgn="t">
              <a:buFont typeface="Wingdings" pitchFamily="2" charset="2"/>
              <a:buChar char="Ø"/>
            </a:pPr>
            <a:r>
              <a:rPr lang="en-US" sz="1800" dirty="0">
                <a:latin typeface="Times New Roman" panose="02020603050405020304" pitchFamily="18" charset="0"/>
                <a:cs typeface="Times New Roman" panose="02020603050405020304" pitchFamily="18" charset="0"/>
              </a:rPr>
              <a:t>This dependence may limit its effectiveness if the data quality is compromised or if individuals provide inaccurate or incomplete information.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1139</TotalTime>
  <Words>2795</Words>
  <Application>Microsoft Office PowerPoint</Application>
  <PresentationFormat>On-screen Show (4:3)</PresentationFormat>
  <Paragraphs>195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vt:lpstr>
      <vt:lpstr>Gallery</vt:lpstr>
      <vt:lpstr>PUBLIC OBJECTION BY CRIMINAL TO POLICE HEADQUARTERS SHORT A WAY SET CASUALTY</vt:lpstr>
      <vt:lpstr>ABSTRACT</vt:lpstr>
      <vt:lpstr>  </vt:lpstr>
      <vt:lpstr>OBJECTIVE &amp; SCOPE </vt:lpstr>
      <vt:lpstr>   </vt:lpstr>
      <vt:lpstr>LITERATURE SURVEY</vt:lpstr>
      <vt:lpstr> </vt:lpstr>
      <vt:lpstr> </vt:lpstr>
      <vt:lpstr>EXISTING SYSTEM </vt:lpstr>
      <vt:lpstr>PROPOSED SYSTEM</vt:lpstr>
      <vt:lpstr>  </vt:lpstr>
      <vt:lpstr>  </vt:lpstr>
      <vt:lpstr>ARCHITECTURE DIAGRAM</vt:lpstr>
      <vt:lpstr>ALGORITHM/METHODOLOGY</vt:lpstr>
      <vt:lpstr> </vt:lpstr>
      <vt:lpstr>NOVELTY</vt:lpstr>
      <vt:lpstr>MODULES</vt:lpstr>
      <vt:lpstr>MODULES DESCRIPTION</vt:lpstr>
      <vt:lpstr>  </vt:lpstr>
      <vt:lpstr>  </vt:lpstr>
      <vt:lpstr>SNAPSHOTS</vt:lpstr>
      <vt:lpstr>PowerPoint Presentation</vt:lpstr>
      <vt:lpstr>PowerPoint Presentation</vt:lpstr>
      <vt:lpstr>PowerPoint Presentation</vt:lpstr>
      <vt:lpstr>PowerPoint Presentation</vt:lpstr>
      <vt:lpstr>PowerPoint Presentation</vt:lpstr>
      <vt:lpstr>REFERENCES</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gunavathie</dc:creator>
  <cp:lastModifiedBy>Pavitraa D S B</cp:lastModifiedBy>
  <cp:revision>102</cp:revision>
  <dcterms:created xsi:type="dcterms:W3CDTF">2015-02-25T19:09:12Z</dcterms:created>
  <dcterms:modified xsi:type="dcterms:W3CDTF">2024-03-24T17:54:09Z</dcterms:modified>
</cp:coreProperties>
</file>