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3" r:id="rId7"/>
    <p:sldId id="264" r:id="rId8"/>
    <p:sldId id="265" r:id="rId9"/>
    <p:sldId id="267" r:id="rId10"/>
    <p:sldId id="268" r:id="rId11"/>
    <p:sldId id="269" r:id="rId12"/>
    <p:sldId id="270" r:id="rId13"/>
    <p:sldId id="271" r:id="rId14"/>
    <p:sldId id="272" r:id="rId15"/>
    <p:sldId id="273"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79400" y="1898500"/>
            <a:ext cx="10833200" cy="23976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r>
              <a:rPr lang="en-US"/>
              <a:t>Click to edit Master title style</a:t>
            </a:r>
            <a:endParaRPr/>
          </a:p>
        </p:txBody>
      </p:sp>
      <p:sp>
        <p:nvSpPr>
          <p:cNvPr id="17" name="Google Shape;17;p3"/>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B0F5A6A4-3AAB-479B-B0DD-AD6CD0A5FA64}" type="slidenum">
              <a:rPr lang="en-IN" smtClean="0"/>
              <a:t>‹#›</a:t>
            </a:fld>
            <a:endParaRPr lang="en-IN"/>
          </a:p>
        </p:txBody>
      </p:sp>
    </p:spTree>
    <p:extLst>
      <p:ext uri="{BB962C8B-B14F-4D97-AF65-F5344CB8AC3E}">
        <p14:creationId xmlns:p14="http://schemas.microsoft.com/office/powerpoint/2010/main" val="361712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0F5A6A4-3AAB-479B-B0DD-AD6CD0A5FA64}" type="slidenum">
              <a:rPr lang="en-IN" smtClean="0"/>
              <a:t>‹#›</a:t>
            </a:fld>
            <a:endParaRPr lang="en-IN"/>
          </a:p>
        </p:txBody>
      </p:sp>
    </p:spTree>
    <p:extLst>
      <p:ext uri="{BB962C8B-B14F-4D97-AF65-F5344CB8AC3E}">
        <p14:creationId xmlns:p14="http://schemas.microsoft.com/office/powerpoint/2010/main" val="400449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0F5A6A4-3AAB-479B-B0DD-AD6CD0A5FA64}" type="slidenum">
              <a:rPr lang="en-IN" smtClean="0"/>
              <a:t>‹#›</a:t>
            </a:fld>
            <a:endParaRPr lang="en-IN"/>
          </a:p>
        </p:txBody>
      </p:sp>
    </p:spTree>
    <p:extLst>
      <p:ext uri="{BB962C8B-B14F-4D97-AF65-F5344CB8AC3E}">
        <p14:creationId xmlns:p14="http://schemas.microsoft.com/office/powerpoint/2010/main" val="308333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27" name="Google Shape;27;p5"/>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0F5A6A4-3AAB-479B-B0DD-AD6CD0A5FA64}" type="slidenum">
              <a:rPr lang="en-IN" smtClean="0"/>
              <a:t>‹#›</a:t>
            </a:fld>
            <a:endParaRPr lang="en-IN"/>
          </a:p>
        </p:txBody>
      </p:sp>
    </p:spTree>
    <p:extLst>
      <p:ext uri="{BB962C8B-B14F-4D97-AF65-F5344CB8AC3E}">
        <p14:creationId xmlns:p14="http://schemas.microsoft.com/office/powerpoint/2010/main" val="365850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30" name="Google Shape;30;p6"/>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0F5A6A4-3AAB-479B-B0DD-AD6CD0A5FA64}" type="slidenum">
              <a:rPr lang="en-IN" smtClean="0"/>
              <a:t>‹#›</a:t>
            </a:fld>
            <a:endParaRPr lang="en-IN"/>
          </a:p>
        </p:txBody>
      </p:sp>
    </p:spTree>
    <p:extLst>
      <p:ext uri="{BB962C8B-B14F-4D97-AF65-F5344CB8AC3E}">
        <p14:creationId xmlns:p14="http://schemas.microsoft.com/office/powerpoint/2010/main" val="361697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3" name="Google Shape;33;p7"/>
          <p:cNvSpPr txBox="1">
            <a:spLocks noGrp="1"/>
          </p:cNvSpPr>
          <p:nvPr>
            <p:ph type="body" idx="1"/>
          </p:nvPr>
        </p:nvSpPr>
        <p:spPr>
          <a:xfrm>
            <a:off x="415600" y="1855171"/>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34" name="Google Shape;34;p7"/>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0F5A6A4-3AAB-479B-B0DD-AD6CD0A5FA64}" type="slidenum">
              <a:rPr lang="en-IN" smtClean="0"/>
              <a:t>‹#›</a:t>
            </a:fld>
            <a:endParaRPr lang="en-IN"/>
          </a:p>
        </p:txBody>
      </p:sp>
    </p:spTree>
    <p:extLst>
      <p:ext uri="{BB962C8B-B14F-4D97-AF65-F5344CB8AC3E}">
        <p14:creationId xmlns:p14="http://schemas.microsoft.com/office/powerpoint/2010/main" val="171219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r>
              <a:rPr lang="en-US"/>
              <a:t>Click to edit Master title style</a:t>
            </a:r>
            <a:endParaRPr/>
          </a:p>
        </p:txBody>
      </p:sp>
      <p:sp>
        <p:nvSpPr>
          <p:cNvPr id="37" name="Google Shape;37;p8"/>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B0F5A6A4-3AAB-479B-B0DD-AD6CD0A5FA64}" type="slidenum">
              <a:rPr lang="en-IN" smtClean="0"/>
              <a:t>‹#›</a:t>
            </a:fld>
            <a:endParaRPr lang="en-IN"/>
          </a:p>
        </p:txBody>
      </p:sp>
    </p:spTree>
    <p:extLst>
      <p:ext uri="{BB962C8B-B14F-4D97-AF65-F5344CB8AC3E}">
        <p14:creationId xmlns:p14="http://schemas.microsoft.com/office/powerpoint/2010/main" val="382867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0" name="Google Shape;40;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354000" y="1477267"/>
            <a:ext cx="5393600" cy="2244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42" name="Google Shape;42;p9"/>
          <p:cNvSpPr txBox="1">
            <a:spLocks noGrp="1"/>
          </p:cNvSpPr>
          <p:nvPr>
            <p:ph type="subTitle" idx="1"/>
          </p:nvPr>
        </p:nvSpPr>
        <p:spPr>
          <a:xfrm>
            <a:off x="354000" y="3793601"/>
            <a:ext cx="53936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3" name="Google Shape;43;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0"/>
              </a:spcBef>
              <a:spcAft>
                <a:spcPts val="0"/>
              </a:spcAft>
              <a:buClr>
                <a:schemeClr val="lt1"/>
              </a:buClr>
              <a:buSzPts val="1400"/>
              <a:buChar char="○"/>
              <a:defRPr>
                <a:solidFill>
                  <a:schemeClr val="lt1"/>
                </a:solidFill>
              </a:defRPr>
            </a:lvl2pPr>
            <a:lvl3pPr marL="1828754" lvl="2" indent="-423323">
              <a:spcBef>
                <a:spcPts val="0"/>
              </a:spcBef>
              <a:spcAft>
                <a:spcPts val="0"/>
              </a:spcAft>
              <a:buClr>
                <a:schemeClr val="lt1"/>
              </a:buClr>
              <a:buSzPts val="1400"/>
              <a:buChar char="■"/>
              <a:defRPr>
                <a:solidFill>
                  <a:schemeClr val="lt1"/>
                </a:solidFill>
              </a:defRPr>
            </a:lvl3pPr>
            <a:lvl4pPr marL="2438339" lvl="3" indent="-423323">
              <a:spcBef>
                <a:spcPts val="0"/>
              </a:spcBef>
              <a:spcAft>
                <a:spcPts val="0"/>
              </a:spcAft>
              <a:buClr>
                <a:schemeClr val="lt1"/>
              </a:buClr>
              <a:buSzPts val="1400"/>
              <a:buChar char="●"/>
              <a:defRPr>
                <a:solidFill>
                  <a:schemeClr val="lt1"/>
                </a:solidFill>
              </a:defRPr>
            </a:lvl4pPr>
            <a:lvl5pPr marL="3047924" lvl="4" indent="-423323">
              <a:spcBef>
                <a:spcPts val="0"/>
              </a:spcBef>
              <a:spcAft>
                <a:spcPts val="0"/>
              </a:spcAft>
              <a:buClr>
                <a:schemeClr val="lt1"/>
              </a:buClr>
              <a:buSzPts val="1400"/>
              <a:buChar char="○"/>
              <a:defRPr>
                <a:solidFill>
                  <a:schemeClr val="lt1"/>
                </a:solidFill>
              </a:defRPr>
            </a:lvl5pPr>
            <a:lvl6pPr marL="3657509" lvl="5" indent="-423323">
              <a:spcBef>
                <a:spcPts val="0"/>
              </a:spcBef>
              <a:spcAft>
                <a:spcPts val="0"/>
              </a:spcAft>
              <a:buClr>
                <a:schemeClr val="lt1"/>
              </a:buClr>
              <a:buSzPts val="1400"/>
              <a:buChar char="■"/>
              <a:defRPr>
                <a:solidFill>
                  <a:schemeClr val="lt1"/>
                </a:solidFill>
              </a:defRPr>
            </a:lvl6pPr>
            <a:lvl7pPr marL="4267093" lvl="6" indent="-423323">
              <a:spcBef>
                <a:spcPts val="0"/>
              </a:spcBef>
              <a:spcAft>
                <a:spcPts val="0"/>
              </a:spcAft>
              <a:buClr>
                <a:schemeClr val="lt1"/>
              </a:buClr>
              <a:buSzPts val="1400"/>
              <a:buChar char="●"/>
              <a:defRPr>
                <a:solidFill>
                  <a:schemeClr val="lt1"/>
                </a:solidFill>
              </a:defRPr>
            </a:lvl7pPr>
            <a:lvl8pPr marL="4876678" lvl="7" indent="-423323">
              <a:spcBef>
                <a:spcPts val="0"/>
              </a:spcBef>
              <a:spcAft>
                <a:spcPts val="0"/>
              </a:spcAft>
              <a:buClr>
                <a:schemeClr val="lt1"/>
              </a:buClr>
              <a:buSzPts val="1400"/>
              <a:buChar char="○"/>
              <a:defRPr>
                <a:solidFill>
                  <a:schemeClr val="lt1"/>
                </a:solidFill>
              </a:defRPr>
            </a:lvl8pPr>
            <a:lvl9pPr marL="5486263" lvl="8" indent="-423323">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44" name="Google Shape;44;p9"/>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B0F5A6A4-3AAB-479B-B0DD-AD6CD0A5FA64}" type="slidenum">
              <a:rPr lang="en-IN" smtClean="0"/>
              <a:t>‹#›</a:t>
            </a:fld>
            <a:endParaRPr lang="en-IN"/>
          </a:p>
        </p:txBody>
      </p:sp>
    </p:spTree>
    <p:extLst>
      <p:ext uri="{BB962C8B-B14F-4D97-AF65-F5344CB8AC3E}">
        <p14:creationId xmlns:p14="http://schemas.microsoft.com/office/powerpoint/2010/main" val="36875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26000" y="5640767"/>
            <a:ext cx="7998400" cy="7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pPr lvl="0"/>
            <a:r>
              <a:rPr lang="en-US"/>
              <a:t>Click to edit Master text styles</a:t>
            </a:r>
          </a:p>
        </p:txBody>
      </p:sp>
      <p:sp>
        <p:nvSpPr>
          <p:cNvPr id="47" name="Google Shape;47;p10"/>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0F5A6A4-3AAB-479B-B0DD-AD6CD0A5FA64}" type="slidenum">
              <a:rPr lang="en-IN" smtClean="0"/>
              <a:t>‹#›</a:t>
            </a:fld>
            <a:endParaRPr lang="en-IN"/>
          </a:p>
        </p:txBody>
      </p:sp>
    </p:spTree>
    <p:extLst>
      <p:ext uri="{BB962C8B-B14F-4D97-AF65-F5344CB8AC3E}">
        <p14:creationId xmlns:p14="http://schemas.microsoft.com/office/powerpoint/2010/main" val="415876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1"/>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11"/>
          <p:cNvSpPr txBox="1">
            <a:spLocks noGrp="1"/>
          </p:cNvSpPr>
          <p:nvPr>
            <p:ph type="title" hasCustomPrompt="1"/>
          </p:nvPr>
        </p:nvSpPr>
        <p:spPr>
          <a:xfrm>
            <a:off x="415600" y="1644133"/>
            <a:ext cx="11360800" cy="214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3333">
                <a:latin typeface="Lato"/>
                <a:ea typeface="Lato"/>
                <a:cs typeface="Lato"/>
                <a:sym typeface="Lato"/>
              </a:defRPr>
            </a:lvl1pPr>
            <a:lvl2pPr lvl="1" algn="ctr">
              <a:spcBef>
                <a:spcPts val="0"/>
              </a:spcBef>
              <a:spcAft>
                <a:spcPts val="0"/>
              </a:spcAft>
              <a:buSzPts val="10000"/>
              <a:buFont typeface="Lato"/>
              <a:buNone/>
              <a:defRPr sz="13333">
                <a:latin typeface="Lato"/>
                <a:ea typeface="Lato"/>
                <a:cs typeface="Lato"/>
                <a:sym typeface="Lato"/>
              </a:defRPr>
            </a:lvl2pPr>
            <a:lvl3pPr lvl="2" algn="ctr">
              <a:spcBef>
                <a:spcPts val="0"/>
              </a:spcBef>
              <a:spcAft>
                <a:spcPts val="0"/>
              </a:spcAft>
              <a:buSzPts val="10000"/>
              <a:buFont typeface="Lato"/>
              <a:buNone/>
              <a:defRPr sz="13333">
                <a:latin typeface="Lato"/>
                <a:ea typeface="Lato"/>
                <a:cs typeface="Lato"/>
                <a:sym typeface="Lato"/>
              </a:defRPr>
            </a:lvl3pPr>
            <a:lvl4pPr lvl="3" algn="ctr">
              <a:spcBef>
                <a:spcPts val="0"/>
              </a:spcBef>
              <a:spcAft>
                <a:spcPts val="0"/>
              </a:spcAft>
              <a:buSzPts val="10000"/>
              <a:buFont typeface="Lato"/>
              <a:buNone/>
              <a:defRPr sz="13333">
                <a:latin typeface="Lato"/>
                <a:ea typeface="Lato"/>
                <a:cs typeface="Lato"/>
                <a:sym typeface="Lato"/>
              </a:defRPr>
            </a:lvl4pPr>
            <a:lvl5pPr lvl="4" algn="ctr">
              <a:spcBef>
                <a:spcPts val="0"/>
              </a:spcBef>
              <a:spcAft>
                <a:spcPts val="0"/>
              </a:spcAft>
              <a:buSzPts val="10000"/>
              <a:buFont typeface="Lato"/>
              <a:buNone/>
              <a:defRPr sz="13333">
                <a:latin typeface="Lato"/>
                <a:ea typeface="Lato"/>
                <a:cs typeface="Lato"/>
                <a:sym typeface="Lato"/>
              </a:defRPr>
            </a:lvl5pPr>
            <a:lvl6pPr lvl="5" algn="ctr">
              <a:spcBef>
                <a:spcPts val="0"/>
              </a:spcBef>
              <a:spcAft>
                <a:spcPts val="0"/>
              </a:spcAft>
              <a:buSzPts val="10000"/>
              <a:buFont typeface="Lato"/>
              <a:buNone/>
              <a:defRPr sz="13333">
                <a:latin typeface="Lato"/>
                <a:ea typeface="Lato"/>
                <a:cs typeface="Lato"/>
                <a:sym typeface="Lato"/>
              </a:defRPr>
            </a:lvl6pPr>
            <a:lvl7pPr lvl="6" algn="ctr">
              <a:spcBef>
                <a:spcPts val="0"/>
              </a:spcBef>
              <a:spcAft>
                <a:spcPts val="0"/>
              </a:spcAft>
              <a:buSzPts val="10000"/>
              <a:buFont typeface="Lato"/>
              <a:buNone/>
              <a:defRPr sz="13333">
                <a:latin typeface="Lato"/>
                <a:ea typeface="Lato"/>
                <a:cs typeface="Lato"/>
                <a:sym typeface="Lato"/>
              </a:defRPr>
            </a:lvl7pPr>
            <a:lvl8pPr lvl="7" algn="ctr">
              <a:spcBef>
                <a:spcPts val="0"/>
              </a:spcBef>
              <a:spcAft>
                <a:spcPts val="0"/>
              </a:spcAft>
              <a:buSzPts val="10000"/>
              <a:buFont typeface="Lato"/>
              <a:buNone/>
              <a:defRPr sz="13333">
                <a:latin typeface="Lato"/>
                <a:ea typeface="Lato"/>
                <a:cs typeface="Lato"/>
                <a:sym typeface="Lato"/>
              </a:defRPr>
            </a:lvl8pPr>
            <a:lvl9pPr lvl="8" algn="ctr">
              <a:spcBef>
                <a:spcPts val="0"/>
              </a:spcBef>
              <a:spcAft>
                <a:spcPts val="0"/>
              </a:spcAft>
              <a:buSzPts val="10000"/>
              <a:buFont typeface="Lato"/>
              <a:buNone/>
              <a:defRPr sz="13333">
                <a:latin typeface="Lato"/>
                <a:ea typeface="Lato"/>
                <a:cs typeface="Lato"/>
                <a:sym typeface="Lato"/>
              </a:defRPr>
            </a:lvl9pPr>
          </a:lstStyle>
          <a:p>
            <a:r>
              <a:t>xx%</a:t>
            </a:r>
          </a:p>
        </p:txBody>
      </p:sp>
      <p:sp>
        <p:nvSpPr>
          <p:cNvPr id="51" name="Google Shape;51;p11"/>
          <p:cNvSpPr txBox="1">
            <a:spLocks noGrp="1"/>
          </p:cNvSpPr>
          <p:nvPr>
            <p:ph type="body" idx="1"/>
          </p:nvPr>
        </p:nvSpPr>
        <p:spPr>
          <a:xfrm>
            <a:off x="415600" y="3892600"/>
            <a:ext cx="11360800" cy="14288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52" name="Google Shape;52;p11"/>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0F5A6A4-3AAB-479B-B0DD-AD6CD0A5FA64}" type="slidenum">
              <a:rPr lang="en-IN" smtClean="0"/>
              <a:t>‹#›</a:t>
            </a:fld>
            <a:endParaRPr lang="en-IN"/>
          </a:p>
        </p:txBody>
      </p:sp>
    </p:spTree>
    <p:extLst>
      <p:ext uri="{BB962C8B-B14F-4D97-AF65-F5344CB8AC3E}">
        <p14:creationId xmlns:p14="http://schemas.microsoft.com/office/powerpoint/2010/main" val="28057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latin typeface="Lato"/>
                <a:ea typeface="Lato"/>
                <a:cs typeface="Lato"/>
                <a:sym typeface="Lato"/>
              </a:defRPr>
            </a:lvl1pPr>
            <a:lvl2pPr lvl="1" algn="r">
              <a:buNone/>
              <a:defRPr sz="1333">
                <a:solidFill>
                  <a:schemeClr val="dk2"/>
                </a:solidFill>
                <a:latin typeface="Lato"/>
                <a:ea typeface="Lato"/>
                <a:cs typeface="Lato"/>
                <a:sym typeface="Lato"/>
              </a:defRPr>
            </a:lvl2pPr>
            <a:lvl3pPr lvl="2" algn="r">
              <a:buNone/>
              <a:defRPr sz="1333">
                <a:solidFill>
                  <a:schemeClr val="dk2"/>
                </a:solidFill>
                <a:latin typeface="Lato"/>
                <a:ea typeface="Lato"/>
                <a:cs typeface="Lato"/>
                <a:sym typeface="Lato"/>
              </a:defRPr>
            </a:lvl3pPr>
            <a:lvl4pPr lvl="3" algn="r">
              <a:buNone/>
              <a:defRPr sz="1333">
                <a:solidFill>
                  <a:schemeClr val="dk2"/>
                </a:solidFill>
                <a:latin typeface="Lato"/>
                <a:ea typeface="Lato"/>
                <a:cs typeface="Lato"/>
                <a:sym typeface="Lato"/>
              </a:defRPr>
            </a:lvl4pPr>
            <a:lvl5pPr lvl="4" algn="r">
              <a:buNone/>
              <a:defRPr sz="1333">
                <a:solidFill>
                  <a:schemeClr val="dk2"/>
                </a:solidFill>
                <a:latin typeface="Lato"/>
                <a:ea typeface="Lato"/>
                <a:cs typeface="Lato"/>
                <a:sym typeface="Lato"/>
              </a:defRPr>
            </a:lvl5pPr>
            <a:lvl6pPr lvl="5" algn="r">
              <a:buNone/>
              <a:defRPr sz="1333">
                <a:solidFill>
                  <a:schemeClr val="dk2"/>
                </a:solidFill>
                <a:latin typeface="Lato"/>
                <a:ea typeface="Lato"/>
                <a:cs typeface="Lato"/>
                <a:sym typeface="Lato"/>
              </a:defRPr>
            </a:lvl6pPr>
            <a:lvl7pPr lvl="6" algn="r">
              <a:buNone/>
              <a:defRPr sz="1333">
                <a:solidFill>
                  <a:schemeClr val="dk2"/>
                </a:solidFill>
                <a:latin typeface="Lato"/>
                <a:ea typeface="Lato"/>
                <a:cs typeface="Lato"/>
                <a:sym typeface="Lato"/>
              </a:defRPr>
            </a:lvl7pPr>
            <a:lvl8pPr lvl="7" algn="r">
              <a:buNone/>
              <a:defRPr sz="1333">
                <a:solidFill>
                  <a:schemeClr val="dk2"/>
                </a:solidFill>
                <a:latin typeface="Lato"/>
                <a:ea typeface="Lato"/>
                <a:cs typeface="Lato"/>
                <a:sym typeface="Lato"/>
              </a:defRPr>
            </a:lvl8pPr>
            <a:lvl9pPr lvl="8" algn="r">
              <a:buNone/>
              <a:defRPr sz="1333">
                <a:solidFill>
                  <a:schemeClr val="dk2"/>
                </a:solidFill>
                <a:latin typeface="Lato"/>
                <a:ea typeface="Lato"/>
                <a:cs typeface="Lato"/>
                <a:sym typeface="Lato"/>
              </a:defRPr>
            </a:lvl9pPr>
          </a:lstStyle>
          <a:p>
            <a:fld id="{B0F5A6A4-3AAB-479B-B0DD-AD6CD0A5FA64}" type="slidenum">
              <a:rPr lang="en-IN" smtClean="0"/>
              <a:t>‹#›</a:t>
            </a:fld>
            <a:endParaRPr lang="en-IN"/>
          </a:p>
        </p:txBody>
      </p:sp>
    </p:spTree>
    <p:extLst>
      <p:ext uri="{BB962C8B-B14F-4D97-AF65-F5344CB8AC3E}">
        <p14:creationId xmlns:p14="http://schemas.microsoft.com/office/powerpoint/2010/main" val="2571791719"/>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chinelearningmastery.com/what-are-generative-adversarial-networks-gans/" TargetMode="External"/><Relationship Id="rId2" Type="http://schemas.openxmlformats.org/officeDocument/2006/relationships/hyperlink" Target="https://builtin.com/data-science/recurrent-neural-networks-and-lstm" TargetMode="External"/><Relationship Id="rId1" Type="http://schemas.openxmlformats.org/officeDocument/2006/relationships/slideLayout" Target="../slideLayouts/slideLayout2.xml"/><Relationship Id="rId5" Type="http://schemas.openxmlformats.org/officeDocument/2006/relationships/hyperlink" Target="https://www.analyticsvidhya.com/blog/2021/07/classification-of-handwritten-digits-using-cnn/" TargetMode="External"/><Relationship Id="rId4" Type="http://schemas.openxmlformats.org/officeDocument/2006/relationships/hyperlink" Target="https://medium.com/@himadrisankarchatterjee/a-basic-introduction-to-convolutional-neural-network-8e39019b27c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5B93-1BCE-430A-8EB4-222F6D68C207}"/>
              </a:ext>
            </a:extLst>
          </p:cNvPr>
          <p:cNvSpPr>
            <a:spLocks noGrp="1"/>
          </p:cNvSpPr>
          <p:nvPr>
            <p:ph type="title"/>
          </p:nvPr>
        </p:nvSpPr>
        <p:spPr>
          <a:xfrm>
            <a:off x="1216271" y="1838131"/>
            <a:ext cx="9663224" cy="1698172"/>
          </a:xfrm>
        </p:spPr>
        <p:txBody>
          <a:bodyPr/>
          <a:lstStyle/>
          <a:p>
            <a:endParaRPr lang="en-IN" dirty="0"/>
          </a:p>
        </p:txBody>
      </p:sp>
      <p:sp>
        <p:nvSpPr>
          <p:cNvPr id="3" name="Rectangle 2">
            <a:extLst>
              <a:ext uri="{FF2B5EF4-FFF2-40B4-BE49-F238E27FC236}">
                <a16:creationId xmlns:a16="http://schemas.microsoft.com/office/drawing/2014/main" id="{6D12DC1A-D006-458D-B0A3-26B1EE5F1F6F}"/>
              </a:ext>
            </a:extLst>
          </p:cNvPr>
          <p:cNvSpPr/>
          <p:nvPr/>
        </p:nvSpPr>
        <p:spPr>
          <a:xfrm>
            <a:off x="270588" y="261257"/>
            <a:ext cx="11625943" cy="629816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2468570-30B5-43D4-A40B-473CAE5448C9}"/>
              </a:ext>
            </a:extLst>
          </p:cNvPr>
          <p:cNvSpPr/>
          <p:nvPr/>
        </p:nvSpPr>
        <p:spPr>
          <a:xfrm>
            <a:off x="935394" y="1478806"/>
            <a:ext cx="10296329" cy="239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4814540-43D6-452A-A82E-575B639AA040}"/>
              </a:ext>
            </a:extLst>
          </p:cNvPr>
          <p:cNvSpPr txBox="1"/>
          <p:nvPr/>
        </p:nvSpPr>
        <p:spPr>
          <a:xfrm>
            <a:off x="1123949" y="1779276"/>
            <a:ext cx="9847867" cy="1815882"/>
          </a:xfrm>
          <a:prstGeom prst="rect">
            <a:avLst/>
          </a:prstGeom>
          <a:noFill/>
        </p:spPr>
        <p:txBody>
          <a:bodyPr wrap="square" rtlCol="0">
            <a:spAutoFit/>
          </a:bodyPr>
          <a:lstStyle/>
          <a:p>
            <a:r>
              <a:rPr lang="en-US" sz="4000" dirty="0">
                <a:latin typeface="Playfair Display" panose="00000500000000000000" pitchFamily="2" charset="0"/>
              </a:rPr>
              <a:t>CONVOLUTIONAL NEURAL NETWORKS</a:t>
            </a:r>
          </a:p>
          <a:p>
            <a:endParaRPr lang="en-US" sz="4000" dirty="0">
              <a:latin typeface="Playfair Display" panose="00000500000000000000" pitchFamily="2" charset="0"/>
            </a:endParaRPr>
          </a:p>
          <a:p>
            <a:pPr algn="ctr"/>
            <a:r>
              <a:rPr lang="en-US" sz="3200" dirty="0">
                <a:latin typeface="Playfair Display" panose="00000500000000000000" pitchFamily="2" charset="0"/>
              </a:rPr>
              <a:t>- ASSIGNMENT 03</a:t>
            </a:r>
            <a:endParaRPr lang="en-IN" sz="3200" dirty="0">
              <a:latin typeface="Playfair Display" panose="00000500000000000000" pitchFamily="2" charset="0"/>
            </a:endParaRPr>
          </a:p>
        </p:txBody>
      </p:sp>
      <p:sp>
        <p:nvSpPr>
          <p:cNvPr id="7" name="TextBox 6">
            <a:extLst>
              <a:ext uri="{FF2B5EF4-FFF2-40B4-BE49-F238E27FC236}">
                <a16:creationId xmlns:a16="http://schemas.microsoft.com/office/drawing/2014/main" id="{302AE1A8-C56A-4CBB-BD4C-C0A279E371CF}"/>
              </a:ext>
            </a:extLst>
          </p:cNvPr>
          <p:cNvSpPr txBox="1"/>
          <p:nvPr/>
        </p:nvSpPr>
        <p:spPr>
          <a:xfrm>
            <a:off x="2164701" y="4309412"/>
            <a:ext cx="7837714" cy="2000548"/>
          </a:xfrm>
          <a:prstGeom prst="rect">
            <a:avLst/>
          </a:prstGeom>
          <a:noFill/>
        </p:spPr>
        <p:txBody>
          <a:bodyPr wrap="square" rtlCol="0">
            <a:spAutoFit/>
          </a:bodyPr>
          <a:lstStyle/>
          <a:p>
            <a:pPr algn="ctr"/>
            <a:r>
              <a:rPr lang="en-US" sz="2400" dirty="0">
                <a:solidFill>
                  <a:schemeClr val="bg1"/>
                </a:solidFill>
                <a:latin typeface="Playfair Display" panose="00000500000000000000" pitchFamily="2" charset="0"/>
              </a:rPr>
              <a:t>PAVITRA ANKESH</a:t>
            </a:r>
          </a:p>
          <a:p>
            <a:pPr algn="ctr"/>
            <a:r>
              <a:rPr lang="en-US" sz="2400" dirty="0">
                <a:solidFill>
                  <a:schemeClr val="bg1"/>
                </a:solidFill>
                <a:latin typeface="Playfair Display" panose="00000500000000000000" pitchFamily="2" charset="0"/>
              </a:rPr>
              <a:t>CSE- 5D</a:t>
            </a:r>
          </a:p>
          <a:p>
            <a:pPr algn="ctr"/>
            <a:r>
              <a:rPr lang="en-US" sz="2400" dirty="0">
                <a:solidFill>
                  <a:schemeClr val="bg1"/>
                </a:solidFill>
                <a:latin typeface="Playfair Display" panose="00000500000000000000" pitchFamily="2" charset="0"/>
              </a:rPr>
              <a:t>ENG19CS0221</a:t>
            </a:r>
          </a:p>
          <a:p>
            <a:pPr algn="ctr"/>
            <a:endParaRPr lang="en-US" sz="2400" dirty="0">
              <a:solidFill>
                <a:schemeClr val="bg1"/>
              </a:solidFill>
              <a:latin typeface="Playfair Display" panose="00000500000000000000" pitchFamily="2" charset="0"/>
            </a:endParaRPr>
          </a:p>
          <a:p>
            <a:pPr algn="ctr"/>
            <a:r>
              <a:rPr lang="en-IN" dirty="0">
                <a:solidFill>
                  <a:schemeClr val="bg1"/>
                </a:solidFill>
                <a:latin typeface="Playfair Display" panose="00000500000000000000" pitchFamily="2" charset="0"/>
              </a:rPr>
              <a:t>Google </a:t>
            </a:r>
            <a:r>
              <a:rPr lang="en-IN" dirty="0" err="1">
                <a:solidFill>
                  <a:schemeClr val="bg1"/>
                </a:solidFill>
                <a:latin typeface="Playfair Display" panose="00000500000000000000" pitchFamily="2" charset="0"/>
              </a:rPr>
              <a:t>Colab</a:t>
            </a:r>
            <a:r>
              <a:rPr lang="en-IN" dirty="0">
                <a:solidFill>
                  <a:schemeClr val="bg1"/>
                </a:solidFill>
                <a:latin typeface="Playfair Display" panose="00000500000000000000" pitchFamily="2" charset="0"/>
              </a:rPr>
              <a:t> Link: </a:t>
            </a:r>
          </a:p>
          <a:p>
            <a:pPr algn="ctr"/>
            <a:r>
              <a:rPr lang="en-IN" dirty="0">
                <a:solidFill>
                  <a:schemeClr val="bg1"/>
                </a:solidFill>
                <a:latin typeface="Playfair Display" panose="00000500000000000000" pitchFamily="2" charset="0"/>
              </a:rPr>
              <a:t>https://colab.research.google.com/drive/10N_xNIpAo3kUseauqL8R7DZ-J26oQ4yM?usp=sharing</a:t>
            </a:r>
          </a:p>
        </p:txBody>
      </p:sp>
    </p:spTree>
    <p:extLst>
      <p:ext uri="{BB962C8B-B14F-4D97-AF65-F5344CB8AC3E}">
        <p14:creationId xmlns:p14="http://schemas.microsoft.com/office/powerpoint/2010/main" val="36316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62FC-8830-44C1-BB11-BAA6F794D1F2}"/>
              </a:ext>
            </a:extLst>
          </p:cNvPr>
          <p:cNvSpPr>
            <a:spLocks noGrp="1"/>
          </p:cNvSpPr>
          <p:nvPr>
            <p:ph type="title"/>
          </p:nvPr>
        </p:nvSpPr>
        <p:spPr/>
        <p:txBody>
          <a:bodyPr/>
          <a:lstStyle/>
          <a:p>
            <a:r>
              <a:rPr lang="en-US" sz="3200">
                <a:solidFill>
                  <a:schemeClr val="tx1"/>
                </a:solidFill>
                <a:latin typeface="Playfair Display" panose="00000500000000000000" pitchFamily="2" charset="0"/>
              </a:rPr>
              <a:t>CONVOLUTIONAL NEURAL NETWORK (CNN)</a:t>
            </a:r>
            <a:endParaRPr lang="en-IN"/>
          </a:p>
        </p:txBody>
      </p:sp>
      <p:sp>
        <p:nvSpPr>
          <p:cNvPr id="3" name="Text Placeholder 2">
            <a:extLst>
              <a:ext uri="{FF2B5EF4-FFF2-40B4-BE49-F238E27FC236}">
                <a16:creationId xmlns:a16="http://schemas.microsoft.com/office/drawing/2014/main" id="{3BE02C4C-79E3-4D83-A3A9-9B8293B0F61A}"/>
              </a:ext>
            </a:extLst>
          </p:cNvPr>
          <p:cNvSpPr>
            <a:spLocks noGrp="1"/>
          </p:cNvSpPr>
          <p:nvPr>
            <p:ph type="body" idx="1"/>
          </p:nvPr>
        </p:nvSpPr>
        <p:spPr/>
        <p:txBody>
          <a:bodyPr>
            <a:normAutofit/>
          </a:bodyPr>
          <a:lstStyle/>
          <a:p>
            <a:pPr algn="just"/>
            <a:r>
              <a:rPr lang="en-US" sz="2000" b="1" dirty="0">
                <a:solidFill>
                  <a:schemeClr val="bg2">
                    <a:lumMod val="50000"/>
                  </a:schemeClr>
                </a:solidFill>
                <a:latin typeface="Playfair Display" panose="00000500000000000000" pitchFamily="2" charset="0"/>
              </a:rPr>
              <a:t>Pooling Layer:</a:t>
            </a:r>
          </a:p>
          <a:p>
            <a:pPr marL="761981" lvl="1" indent="0" algn="just">
              <a:buNone/>
            </a:pPr>
            <a:r>
              <a:rPr lang="en-US" sz="2000" b="0" i="0" dirty="0">
                <a:solidFill>
                  <a:schemeClr val="bg2">
                    <a:lumMod val="50000"/>
                  </a:schemeClr>
                </a:solidFill>
                <a:effectLst/>
                <a:latin typeface="Playfair Display" panose="00000500000000000000" pitchFamily="2" charset="0"/>
              </a:rPr>
              <a:t>The Pooling layer consist of performing the process of extracting a particular value from a set of values, usually the max value or the average value of all the values. This reduces the size of the output matrix. </a:t>
            </a:r>
            <a:endParaRPr lang="en-IN" sz="2000" dirty="0">
              <a:solidFill>
                <a:schemeClr val="bg2">
                  <a:lumMod val="50000"/>
                </a:schemeClr>
              </a:solidFill>
              <a:latin typeface="Playfair Display" panose="00000500000000000000" pitchFamily="2" charset="0"/>
            </a:endParaRPr>
          </a:p>
        </p:txBody>
      </p:sp>
      <p:pic>
        <p:nvPicPr>
          <p:cNvPr id="5" name="Picture 4">
            <a:extLst>
              <a:ext uri="{FF2B5EF4-FFF2-40B4-BE49-F238E27FC236}">
                <a16:creationId xmlns:a16="http://schemas.microsoft.com/office/drawing/2014/main" id="{F7DB9D21-98CB-4494-976F-5689BD29A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702" y="3082902"/>
            <a:ext cx="3954595" cy="3008931"/>
          </a:xfrm>
          <a:prstGeom prst="rect">
            <a:avLst/>
          </a:prstGeom>
        </p:spPr>
      </p:pic>
    </p:spTree>
    <p:extLst>
      <p:ext uri="{BB962C8B-B14F-4D97-AF65-F5344CB8AC3E}">
        <p14:creationId xmlns:p14="http://schemas.microsoft.com/office/powerpoint/2010/main" val="395937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1453-9B5D-4184-8FE7-3BAAB167C660}"/>
              </a:ext>
            </a:extLst>
          </p:cNvPr>
          <p:cNvSpPr>
            <a:spLocks noGrp="1"/>
          </p:cNvSpPr>
          <p:nvPr>
            <p:ph type="title"/>
          </p:nvPr>
        </p:nvSpPr>
        <p:spPr/>
        <p:txBody>
          <a:bodyPr/>
          <a:lstStyle/>
          <a:p>
            <a:r>
              <a:rPr lang="en-US" sz="3200" dirty="0">
                <a:solidFill>
                  <a:schemeClr val="tx1"/>
                </a:solidFill>
                <a:latin typeface="Playfair Display" panose="00000500000000000000" pitchFamily="2" charset="0"/>
              </a:rPr>
              <a:t>CONVOLUTIONAL NEURAL NETWORK (CNN)</a:t>
            </a:r>
            <a:endParaRPr lang="en-IN" dirty="0"/>
          </a:p>
        </p:txBody>
      </p:sp>
      <p:sp>
        <p:nvSpPr>
          <p:cNvPr id="3" name="Text Placeholder 2">
            <a:extLst>
              <a:ext uri="{FF2B5EF4-FFF2-40B4-BE49-F238E27FC236}">
                <a16:creationId xmlns:a16="http://schemas.microsoft.com/office/drawing/2014/main" id="{498B96ED-779D-408C-9A58-DC4C04DAF4D0}"/>
              </a:ext>
            </a:extLst>
          </p:cNvPr>
          <p:cNvSpPr>
            <a:spLocks noGrp="1"/>
          </p:cNvSpPr>
          <p:nvPr>
            <p:ph type="body" idx="1"/>
          </p:nvPr>
        </p:nvSpPr>
        <p:spPr/>
        <p:txBody>
          <a:bodyPr>
            <a:normAutofit/>
          </a:bodyPr>
          <a:lstStyle/>
          <a:p>
            <a:r>
              <a:rPr lang="en-US" sz="2000" b="1" dirty="0">
                <a:solidFill>
                  <a:schemeClr val="bg2">
                    <a:lumMod val="50000"/>
                  </a:schemeClr>
                </a:solidFill>
                <a:latin typeface="Playfair Display" panose="00000500000000000000" pitchFamily="2" charset="0"/>
              </a:rPr>
              <a:t>Fully Connected Layer:</a:t>
            </a:r>
          </a:p>
          <a:p>
            <a:pPr marL="761981" lvl="1" indent="0">
              <a:buNone/>
            </a:pPr>
            <a:r>
              <a:rPr lang="en-US" sz="2000" b="0" i="0" dirty="0">
                <a:solidFill>
                  <a:schemeClr val="bg2">
                    <a:lumMod val="50000"/>
                  </a:schemeClr>
                </a:solidFill>
                <a:effectLst/>
                <a:latin typeface="Playfair Display" panose="00000500000000000000" pitchFamily="2" charset="0"/>
              </a:rPr>
              <a:t>The fully connected layer is a Fully connected Simple Neural Network, consisting of two or three hidden layers and an output layer, that performs the work of classification among a large number of categories.</a:t>
            </a:r>
            <a:endParaRPr lang="en-US" sz="2000" dirty="0">
              <a:solidFill>
                <a:schemeClr val="bg2">
                  <a:lumMod val="50000"/>
                </a:schemeClr>
              </a:solidFill>
              <a:latin typeface="Playfair Display" panose="00000500000000000000" pitchFamily="2" charset="0"/>
            </a:endParaRPr>
          </a:p>
          <a:p>
            <a:pPr marL="152396" indent="0">
              <a:buNone/>
            </a:pPr>
            <a:endParaRPr lang="en-IN" sz="2000" dirty="0">
              <a:solidFill>
                <a:schemeClr val="bg2">
                  <a:lumMod val="50000"/>
                </a:schemeClr>
              </a:solidFill>
              <a:latin typeface="Playfair Display" panose="00000500000000000000" pitchFamily="2" charset="0"/>
            </a:endParaRPr>
          </a:p>
        </p:txBody>
      </p:sp>
      <p:pic>
        <p:nvPicPr>
          <p:cNvPr id="4" name="Picture 3">
            <a:extLst>
              <a:ext uri="{FF2B5EF4-FFF2-40B4-BE49-F238E27FC236}">
                <a16:creationId xmlns:a16="http://schemas.microsoft.com/office/drawing/2014/main" id="{AC258461-BBCC-4CD8-99ED-D86C4E001FDA}"/>
              </a:ext>
            </a:extLst>
          </p:cNvPr>
          <p:cNvPicPr>
            <a:picLocks noChangeAspect="1"/>
          </p:cNvPicPr>
          <p:nvPr/>
        </p:nvPicPr>
        <p:blipFill>
          <a:blip r:embed="rId2"/>
          <a:stretch>
            <a:fillRect/>
          </a:stretch>
        </p:blipFill>
        <p:spPr>
          <a:xfrm>
            <a:off x="2893219" y="3078519"/>
            <a:ext cx="6405562" cy="3337142"/>
          </a:xfrm>
          <a:prstGeom prst="rect">
            <a:avLst/>
          </a:prstGeom>
        </p:spPr>
      </p:pic>
    </p:spTree>
    <p:extLst>
      <p:ext uri="{BB962C8B-B14F-4D97-AF65-F5344CB8AC3E}">
        <p14:creationId xmlns:p14="http://schemas.microsoft.com/office/powerpoint/2010/main" val="386819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C4F1-8DB2-4259-ACD1-152E23745F3A}"/>
              </a:ext>
            </a:extLst>
          </p:cNvPr>
          <p:cNvSpPr>
            <a:spLocks noGrp="1"/>
          </p:cNvSpPr>
          <p:nvPr>
            <p:ph type="title"/>
          </p:nvPr>
        </p:nvSpPr>
        <p:spPr/>
        <p:txBody>
          <a:bodyPr>
            <a:noAutofit/>
          </a:bodyPr>
          <a:lstStyle/>
          <a:p>
            <a:r>
              <a:rPr lang="en-IN" dirty="0">
                <a:solidFill>
                  <a:schemeClr val="tx1"/>
                </a:solidFill>
                <a:latin typeface="Playfair Display" panose="00000500000000000000" pitchFamily="2" charset="0"/>
              </a:rPr>
              <a:t>IMPLEMENTATION OF CNN</a:t>
            </a:r>
            <a:endParaRPr lang="en-IN" dirty="0">
              <a:solidFill>
                <a:schemeClr val="tx1"/>
              </a:solidFill>
            </a:endParaRPr>
          </a:p>
        </p:txBody>
      </p:sp>
      <p:sp>
        <p:nvSpPr>
          <p:cNvPr id="3" name="Text Placeholder 2">
            <a:extLst>
              <a:ext uri="{FF2B5EF4-FFF2-40B4-BE49-F238E27FC236}">
                <a16:creationId xmlns:a16="http://schemas.microsoft.com/office/drawing/2014/main" id="{9D809F4A-BB89-48E1-A741-D768896005F6}"/>
              </a:ext>
            </a:extLst>
          </p:cNvPr>
          <p:cNvSpPr>
            <a:spLocks noGrp="1"/>
          </p:cNvSpPr>
          <p:nvPr>
            <p:ph type="body" idx="1"/>
          </p:nvPr>
        </p:nvSpPr>
        <p:spPr/>
        <p:txBody>
          <a:bodyPr>
            <a:normAutofit lnSpcReduction="10000"/>
          </a:bodyPr>
          <a:lstStyle/>
          <a:p>
            <a:r>
              <a:rPr lang="en-US" sz="2000" b="1" i="0" dirty="0">
                <a:solidFill>
                  <a:schemeClr val="bg2">
                    <a:lumMod val="50000"/>
                  </a:schemeClr>
                </a:solidFill>
                <a:effectLst/>
                <a:latin typeface="Playfair Display" panose="00000500000000000000" pitchFamily="2" charset="0"/>
              </a:rPr>
              <a:t>Classification of Handwritten Digits Using CNN</a:t>
            </a:r>
          </a:p>
          <a:p>
            <a:endParaRPr lang="en-US" sz="2000" b="1" i="0" dirty="0">
              <a:solidFill>
                <a:schemeClr val="bg2">
                  <a:lumMod val="50000"/>
                </a:schemeClr>
              </a:solidFill>
              <a:effectLst/>
              <a:latin typeface="Playfair Display" panose="00000500000000000000" pitchFamily="2" charset="0"/>
            </a:endParaRPr>
          </a:p>
          <a:p>
            <a:pPr marL="761981" lvl="1" indent="0">
              <a:buNone/>
            </a:pPr>
            <a:r>
              <a:rPr lang="en-IN" sz="2000" b="0" dirty="0">
                <a:solidFill>
                  <a:schemeClr val="bg2">
                    <a:lumMod val="50000"/>
                  </a:schemeClr>
                </a:solidFill>
                <a:effectLst/>
                <a:latin typeface="Playfair Display" panose="00000500000000000000" pitchFamily="2" charset="0"/>
              </a:rPr>
              <a:t>import </a:t>
            </a:r>
            <a:r>
              <a:rPr lang="en-IN" sz="2000" b="0" dirty="0" err="1">
                <a:solidFill>
                  <a:schemeClr val="bg2">
                    <a:lumMod val="50000"/>
                  </a:schemeClr>
                </a:solidFill>
                <a:effectLst/>
                <a:latin typeface="Playfair Display" panose="00000500000000000000" pitchFamily="2" charset="0"/>
              </a:rPr>
              <a:t>tensorflow</a:t>
            </a:r>
            <a:r>
              <a:rPr lang="en-IN" sz="2000" b="0" dirty="0">
                <a:solidFill>
                  <a:schemeClr val="bg2">
                    <a:lumMod val="50000"/>
                  </a:schemeClr>
                </a:solidFill>
                <a:effectLst/>
                <a:latin typeface="Playfair Display" panose="00000500000000000000" pitchFamily="2" charset="0"/>
              </a:rPr>
              <a:t> as </a:t>
            </a:r>
            <a:r>
              <a:rPr lang="en-IN" sz="2000" b="0" dirty="0" err="1">
                <a:solidFill>
                  <a:schemeClr val="bg2">
                    <a:lumMod val="50000"/>
                  </a:schemeClr>
                </a:solidFill>
                <a:effectLst/>
                <a:latin typeface="Playfair Display" panose="00000500000000000000" pitchFamily="2" charset="0"/>
              </a:rPr>
              <a:t>tf</a:t>
            </a:r>
            <a:endParaRPr lang="en-IN" sz="2000" b="0" dirty="0">
              <a:solidFill>
                <a:schemeClr val="bg2">
                  <a:lumMod val="50000"/>
                </a:schemeClr>
              </a:solidFill>
              <a:effectLst/>
              <a:latin typeface="Playfair Display" panose="00000500000000000000" pitchFamily="2" charset="0"/>
            </a:endParaRPr>
          </a:p>
          <a:p>
            <a:pPr marL="761981" lvl="1" indent="0">
              <a:buNone/>
            </a:pPr>
            <a:r>
              <a:rPr lang="en-IN" sz="2000" b="0" dirty="0">
                <a:solidFill>
                  <a:schemeClr val="bg2">
                    <a:lumMod val="50000"/>
                  </a:schemeClr>
                </a:solidFill>
                <a:effectLst/>
                <a:latin typeface="Playfair Display" panose="00000500000000000000" pitchFamily="2" charset="0"/>
              </a:rPr>
              <a:t>from </a:t>
            </a:r>
            <a:r>
              <a:rPr lang="en-IN" sz="2000" b="0" dirty="0" err="1">
                <a:solidFill>
                  <a:schemeClr val="bg2">
                    <a:lumMod val="50000"/>
                  </a:schemeClr>
                </a:solidFill>
                <a:effectLst/>
                <a:latin typeface="Playfair Display" panose="00000500000000000000" pitchFamily="2" charset="0"/>
              </a:rPr>
              <a:t>tensorflow.keras</a:t>
            </a:r>
            <a:r>
              <a:rPr lang="en-IN" sz="2000" b="0" dirty="0">
                <a:solidFill>
                  <a:schemeClr val="bg2">
                    <a:lumMod val="50000"/>
                  </a:schemeClr>
                </a:solidFill>
                <a:effectLst/>
                <a:latin typeface="Playfair Display" panose="00000500000000000000" pitchFamily="2" charset="0"/>
              </a:rPr>
              <a:t> import </a:t>
            </a:r>
            <a:r>
              <a:rPr lang="en-IN" sz="2000" b="0" dirty="0" err="1">
                <a:solidFill>
                  <a:schemeClr val="bg2">
                    <a:lumMod val="50000"/>
                  </a:schemeClr>
                </a:solidFill>
                <a:effectLst/>
                <a:latin typeface="Playfair Display" panose="00000500000000000000" pitchFamily="2" charset="0"/>
              </a:rPr>
              <a:t>layers,models</a:t>
            </a:r>
            <a:endParaRPr lang="en-IN" sz="2000" b="0" dirty="0">
              <a:solidFill>
                <a:schemeClr val="bg2">
                  <a:lumMod val="50000"/>
                </a:schemeClr>
              </a:solidFill>
              <a:effectLst/>
              <a:latin typeface="Playfair Display" panose="00000500000000000000" pitchFamily="2" charset="0"/>
            </a:endParaRPr>
          </a:p>
          <a:p>
            <a:pPr marL="761981" lvl="1" indent="0">
              <a:buNone/>
            </a:pPr>
            <a:r>
              <a:rPr lang="en-IN" sz="2000" b="0" dirty="0">
                <a:solidFill>
                  <a:schemeClr val="bg2">
                    <a:lumMod val="50000"/>
                  </a:schemeClr>
                </a:solidFill>
                <a:effectLst/>
                <a:latin typeface="Playfair Display" panose="00000500000000000000" pitchFamily="2" charset="0"/>
              </a:rPr>
              <a:t>from </a:t>
            </a:r>
            <a:r>
              <a:rPr lang="en-IN" sz="2000" b="0" dirty="0" err="1">
                <a:solidFill>
                  <a:schemeClr val="bg2">
                    <a:lumMod val="50000"/>
                  </a:schemeClr>
                </a:solidFill>
                <a:effectLst/>
                <a:latin typeface="Playfair Display" panose="00000500000000000000" pitchFamily="2" charset="0"/>
              </a:rPr>
              <a:t>tensorflow</a:t>
            </a:r>
            <a:r>
              <a:rPr lang="en-IN" sz="2000" b="0" dirty="0">
                <a:solidFill>
                  <a:schemeClr val="bg2">
                    <a:lumMod val="50000"/>
                  </a:schemeClr>
                </a:solidFill>
                <a:effectLst/>
                <a:latin typeface="Playfair Display" panose="00000500000000000000" pitchFamily="2" charset="0"/>
              </a:rPr>
              <a:t> import </a:t>
            </a:r>
            <a:r>
              <a:rPr lang="en-IN" sz="2000" b="0" dirty="0" err="1">
                <a:solidFill>
                  <a:schemeClr val="bg2">
                    <a:lumMod val="50000"/>
                  </a:schemeClr>
                </a:solidFill>
                <a:effectLst/>
                <a:latin typeface="Playfair Display" panose="00000500000000000000" pitchFamily="2" charset="0"/>
              </a:rPr>
              <a:t>keras</a:t>
            </a:r>
            <a:endParaRPr lang="en-IN" sz="2000" b="0" dirty="0">
              <a:solidFill>
                <a:schemeClr val="bg2">
                  <a:lumMod val="50000"/>
                </a:schemeClr>
              </a:solidFill>
              <a:effectLst/>
              <a:latin typeface="Playfair Display" panose="00000500000000000000" pitchFamily="2" charset="0"/>
            </a:endParaRPr>
          </a:p>
          <a:p>
            <a:pPr marL="761981" lvl="1" indent="0">
              <a:buNone/>
            </a:pPr>
            <a:r>
              <a:rPr lang="en-IN" sz="2000" b="0" dirty="0">
                <a:solidFill>
                  <a:schemeClr val="bg2">
                    <a:lumMod val="50000"/>
                  </a:schemeClr>
                </a:solidFill>
                <a:effectLst/>
                <a:latin typeface="Playfair Display" panose="00000500000000000000" pitchFamily="2" charset="0"/>
              </a:rPr>
              <a:t>import </a:t>
            </a:r>
            <a:r>
              <a:rPr lang="en-IN" sz="2000" b="0" dirty="0" err="1">
                <a:solidFill>
                  <a:schemeClr val="bg2">
                    <a:lumMod val="50000"/>
                  </a:schemeClr>
                </a:solidFill>
                <a:effectLst/>
                <a:latin typeface="Playfair Display" panose="00000500000000000000" pitchFamily="2" charset="0"/>
              </a:rPr>
              <a:t>numpy</a:t>
            </a:r>
            <a:r>
              <a:rPr lang="en-IN" sz="2000" b="0" dirty="0">
                <a:solidFill>
                  <a:schemeClr val="bg2">
                    <a:lumMod val="50000"/>
                  </a:schemeClr>
                </a:solidFill>
                <a:effectLst/>
                <a:latin typeface="Playfair Display" panose="00000500000000000000" pitchFamily="2" charset="0"/>
              </a:rPr>
              <a:t> as np</a:t>
            </a:r>
          </a:p>
          <a:p>
            <a:pPr marL="761981" lvl="1" indent="0">
              <a:buNone/>
            </a:pPr>
            <a:endParaRPr lang="en-IN" sz="2000" b="0" dirty="0">
              <a:solidFill>
                <a:schemeClr val="bg2">
                  <a:lumMod val="50000"/>
                </a:schemeClr>
              </a:solidFill>
              <a:effectLst/>
              <a:latin typeface="Playfair Display" panose="00000500000000000000" pitchFamily="2" charset="0"/>
            </a:endParaRPr>
          </a:p>
          <a:p>
            <a:pPr marL="761981" lvl="1" indent="0">
              <a:buNone/>
            </a:pPr>
            <a:r>
              <a:rPr lang="en-IN" sz="2000" b="0" dirty="0">
                <a:solidFill>
                  <a:schemeClr val="bg2">
                    <a:lumMod val="50000"/>
                  </a:schemeClr>
                </a:solidFill>
                <a:effectLst/>
                <a:latin typeface="Playfair Display" panose="00000500000000000000" pitchFamily="2" charset="0"/>
              </a:rPr>
              <a:t>(</a:t>
            </a:r>
            <a:r>
              <a:rPr lang="en-IN" sz="2000" b="0" dirty="0" err="1">
                <a:solidFill>
                  <a:schemeClr val="bg2">
                    <a:lumMod val="50000"/>
                  </a:schemeClr>
                </a:solidFill>
                <a:effectLst/>
                <a:latin typeface="Playfair Display" panose="00000500000000000000" pitchFamily="2" charset="0"/>
              </a:rPr>
              <a:t>X_train</a:t>
            </a:r>
            <a:r>
              <a:rPr lang="en-IN" sz="2000" b="0" dirty="0">
                <a:solidFill>
                  <a:schemeClr val="bg2">
                    <a:lumMod val="50000"/>
                  </a:schemeClr>
                </a:solidFill>
                <a:effectLst/>
                <a:latin typeface="Playfair Display" panose="00000500000000000000" pitchFamily="2" charset="0"/>
              </a:rPr>
              <a:t>, </a:t>
            </a:r>
            <a:r>
              <a:rPr lang="en-IN" sz="2000" b="0" dirty="0" err="1">
                <a:solidFill>
                  <a:schemeClr val="bg2">
                    <a:lumMod val="50000"/>
                  </a:schemeClr>
                </a:solidFill>
                <a:effectLst/>
                <a:latin typeface="Playfair Display" panose="00000500000000000000" pitchFamily="2" charset="0"/>
              </a:rPr>
              <a:t>y_train</a:t>
            </a:r>
            <a:r>
              <a:rPr lang="en-IN" sz="2000" b="0" dirty="0">
                <a:solidFill>
                  <a:schemeClr val="bg2">
                    <a:lumMod val="50000"/>
                  </a:schemeClr>
                </a:solidFill>
                <a:effectLst/>
                <a:latin typeface="Playfair Display" panose="00000500000000000000" pitchFamily="2" charset="0"/>
              </a:rPr>
              <a:t>) , (</a:t>
            </a:r>
            <a:r>
              <a:rPr lang="en-IN" sz="2000" b="0" dirty="0" err="1">
                <a:solidFill>
                  <a:schemeClr val="bg2">
                    <a:lumMod val="50000"/>
                  </a:schemeClr>
                </a:solidFill>
                <a:effectLst/>
                <a:latin typeface="Playfair Display" panose="00000500000000000000" pitchFamily="2" charset="0"/>
              </a:rPr>
              <a:t>X_test</a:t>
            </a:r>
            <a:r>
              <a:rPr lang="en-IN" sz="2000" b="0" dirty="0">
                <a:solidFill>
                  <a:schemeClr val="bg2">
                    <a:lumMod val="50000"/>
                  </a:schemeClr>
                </a:solidFill>
                <a:effectLst/>
                <a:latin typeface="Playfair Display" panose="00000500000000000000" pitchFamily="2" charset="0"/>
              </a:rPr>
              <a:t>, </a:t>
            </a:r>
            <a:r>
              <a:rPr lang="en-IN" sz="2000" b="0" dirty="0" err="1">
                <a:solidFill>
                  <a:schemeClr val="bg2">
                    <a:lumMod val="50000"/>
                  </a:schemeClr>
                </a:solidFill>
                <a:effectLst/>
                <a:latin typeface="Playfair Display" panose="00000500000000000000" pitchFamily="2" charset="0"/>
              </a:rPr>
              <a:t>y_test</a:t>
            </a:r>
            <a:r>
              <a:rPr lang="en-IN" sz="2000" b="0" dirty="0">
                <a:solidFill>
                  <a:schemeClr val="bg2">
                    <a:lumMod val="50000"/>
                  </a:schemeClr>
                </a:solidFill>
                <a:effectLst/>
                <a:latin typeface="Playfair Display" panose="00000500000000000000" pitchFamily="2" charset="0"/>
              </a:rPr>
              <a:t>) = </a:t>
            </a:r>
            <a:r>
              <a:rPr lang="en-IN" sz="2000" b="0" dirty="0" err="1">
                <a:solidFill>
                  <a:schemeClr val="bg2">
                    <a:lumMod val="50000"/>
                  </a:schemeClr>
                </a:solidFill>
                <a:effectLst/>
                <a:latin typeface="Playfair Display" panose="00000500000000000000" pitchFamily="2" charset="0"/>
              </a:rPr>
              <a:t>keras.datasets.mnist.load_data</a:t>
            </a:r>
            <a:r>
              <a:rPr lang="en-IN" sz="2000" b="0" dirty="0">
                <a:solidFill>
                  <a:schemeClr val="bg2">
                    <a:lumMod val="50000"/>
                  </a:schemeClr>
                </a:solidFill>
                <a:effectLst/>
                <a:latin typeface="Playfair Display" panose="00000500000000000000" pitchFamily="2" charset="0"/>
              </a:rPr>
              <a:t>()</a:t>
            </a:r>
          </a:p>
          <a:p>
            <a:pPr marL="761981" lvl="1" indent="0">
              <a:buNone/>
            </a:pPr>
            <a:endParaRPr lang="en-IN" sz="2000" b="0" dirty="0">
              <a:solidFill>
                <a:schemeClr val="bg2">
                  <a:lumMod val="50000"/>
                </a:schemeClr>
              </a:solidFill>
              <a:effectLst/>
              <a:latin typeface="Playfair Display" panose="00000500000000000000" pitchFamily="2" charset="0"/>
            </a:endParaRPr>
          </a:p>
          <a:p>
            <a:pPr marL="761981" lvl="1" indent="0">
              <a:buNone/>
            </a:pPr>
            <a:r>
              <a:rPr lang="en-IN" sz="2000" b="0" dirty="0" err="1">
                <a:solidFill>
                  <a:schemeClr val="bg2">
                    <a:lumMod val="50000"/>
                  </a:schemeClr>
                </a:solidFill>
                <a:effectLst/>
                <a:latin typeface="Playfair Display" panose="00000500000000000000" pitchFamily="2" charset="0"/>
              </a:rPr>
              <a:t>X_train</a:t>
            </a:r>
            <a:r>
              <a:rPr lang="en-IN" sz="2000" b="0" dirty="0">
                <a:solidFill>
                  <a:schemeClr val="bg2">
                    <a:lumMod val="50000"/>
                  </a:schemeClr>
                </a:solidFill>
                <a:effectLst/>
                <a:latin typeface="Playfair Display" panose="00000500000000000000" pitchFamily="2" charset="0"/>
              </a:rPr>
              <a:t> = </a:t>
            </a:r>
            <a:r>
              <a:rPr lang="en-IN" sz="2000" b="0" dirty="0" err="1">
                <a:solidFill>
                  <a:schemeClr val="bg2">
                    <a:lumMod val="50000"/>
                  </a:schemeClr>
                </a:solidFill>
                <a:effectLst/>
                <a:latin typeface="Playfair Display" panose="00000500000000000000" pitchFamily="2" charset="0"/>
              </a:rPr>
              <a:t>X_train</a:t>
            </a:r>
            <a:r>
              <a:rPr lang="en-IN" sz="2000" b="0" dirty="0">
                <a:solidFill>
                  <a:schemeClr val="bg2">
                    <a:lumMod val="50000"/>
                  </a:schemeClr>
                </a:solidFill>
                <a:effectLst/>
                <a:latin typeface="Playfair Display" panose="00000500000000000000" pitchFamily="2" charset="0"/>
              </a:rPr>
              <a:t> / 255</a:t>
            </a:r>
          </a:p>
          <a:p>
            <a:pPr marL="761981" lvl="1" indent="0">
              <a:buNone/>
            </a:pPr>
            <a:r>
              <a:rPr lang="en-IN" sz="2000" b="0" dirty="0" err="1">
                <a:solidFill>
                  <a:schemeClr val="bg2">
                    <a:lumMod val="50000"/>
                  </a:schemeClr>
                </a:solidFill>
                <a:effectLst/>
                <a:latin typeface="Playfair Display" panose="00000500000000000000" pitchFamily="2" charset="0"/>
              </a:rPr>
              <a:t>X_test</a:t>
            </a:r>
            <a:r>
              <a:rPr lang="en-IN" sz="2000" b="0" dirty="0">
                <a:solidFill>
                  <a:schemeClr val="bg2">
                    <a:lumMod val="50000"/>
                  </a:schemeClr>
                </a:solidFill>
                <a:effectLst/>
                <a:latin typeface="Playfair Display" panose="00000500000000000000" pitchFamily="2" charset="0"/>
              </a:rPr>
              <a:t> = </a:t>
            </a:r>
            <a:r>
              <a:rPr lang="en-IN" sz="2000" b="0" dirty="0" err="1">
                <a:solidFill>
                  <a:schemeClr val="bg2">
                    <a:lumMod val="50000"/>
                  </a:schemeClr>
                </a:solidFill>
                <a:effectLst/>
                <a:latin typeface="Playfair Display" panose="00000500000000000000" pitchFamily="2" charset="0"/>
              </a:rPr>
              <a:t>X_test</a:t>
            </a:r>
            <a:r>
              <a:rPr lang="en-IN" sz="2000" b="0" dirty="0">
                <a:solidFill>
                  <a:schemeClr val="bg2">
                    <a:lumMod val="50000"/>
                  </a:schemeClr>
                </a:solidFill>
                <a:effectLst/>
                <a:latin typeface="Playfair Display" panose="00000500000000000000" pitchFamily="2" charset="0"/>
              </a:rPr>
              <a:t> / 255</a:t>
            </a:r>
          </a:p>
          <a:p>
            <a:pPr marL="761981" lvl="1" indent="0">
              <a:buNone/>
            </a:pPr>
            <a:r>
              <a:rPr lang="en-IN" sz="2000" b="0" dirty="0" err="1">
                <a:solidFill>
                  <a:schemeClr val="bg2">
                    <a:lumMod val="50000"/>
                  </a:schemeClr>
                </a:solidFill>
                <a:effectLst/>
                <a:latin typeface="Playfair Display" panose="00000500000000000000" pitchFamily="2" charset="0"/>
              </a:rPr>
              <a:t>X_train</a:t>
            </a:r>
            <a:r>
              <a:rPr lang="en-IN" sz="2000" b="0" dirty="0">
                <a:solidFill>
                  <a:schemeClr val="bg2">
                    <a:lumMod val="50000"/>
                  </a:schemeClr>
                </a:solidFill>
                <a:effectLst/>
                <a:latin typeface="Playfair Display" panose="00000500000000000000" pitchFamily="2" charset="0"/>
              </a:rPr>
              <a:t> = </a:t>
            </a:r>
            <a:r>
              <a:rPr lang="en-IN" sz="2000" b="0" dirty="0" err="1">
                <a:solidFill>
                  <a:schemeClr val="bg2">
                    <a:lumMod val="50000"/>
                  </a:schemeClr>
                </a:solidFill>
                <a:effectLst/>
                <a:latin typeface="Playfair Display" panose="00000500000000000000" pitchFamily="2" charset="0"/>
              </a:rPr>
              <a:t>X_train.reshape</a:t>
            </a:r>
            <a:r>
              <a:rPr lang="en-IN" sz="2000" b="0" dirty="0">
                <a:solidFill>
                  <a:schemeClr val="bg2">
                    <a:lumMod val="50000"/>
                  </a:schemeClr>
                </a:solidFill>
                <a:effectLst/>
                <a:latin typeface="Playfair Display" panose="00000500000000000000" pitchFamily="2" charset="0"/>
              </a:rPr>
              <a:t>(-1,28,28,1) </a:t>
            </a:r>
          </a:p>
          <a:p>
            <a:pPr marL="761981" lvl="1" indent="0">
              <a:buNone/>
            </a:pPr>
            <a:r>
              <a:rPr lang="en-IN" sz="2000" b="0" dirty="0" err="1">
                <a:solidFill>
                  <a:schemeClr val="bg2">
                    <a:lumMod val="50000"/>
                  </a:schemeClr>
                </a:solidFill>
                <a:effectLst/>
                <a:latin typeface="Playfair Display" panose="00000500000000000000" pitchFamily="2" charset="0"/>
              </a:rPr>
              <a:t>X_test</a:t>
            </a:r>
            <a:r>
              <a:rPr lang="en-IN" sz="2000" b="0" dirty="0">
                <a:solidFill>
                  <a:schemeClr val="bg2">
                    <a:lumMod val="50000"/>
                  </a:schemeClr>
                </a:solidFill>
                <a:effectLst/>
                <a:latin typeface="Playfair Display" panose="00000500000000000000" pitchFamily="2" charset="0"/>
              </a:rPr>
              <a:t> = </a:t>
            </a:r>
            <a:r>
              <a:rPr lang="en-IN" sz="2000" b="0" dirty="0" err="1">
                <a:solidFill>
                  <a:schemeClr val="bg2">
                    <a:lumMod val="50000"/>
                  </a:schemeClr>
                </a:solidFill>
                <a:effectLst/>
                <a:latin typeface="Playfair Display" panose="00000500000000000000" pitchFamily="2" charset="0"/>
              </a:rPr>
              <a:t>X_test.reshape</a:t>
            </a:r>
            <a:r>
              <a:rPr lang="en-IN" sz="2000" b="0" dirty="0">
                <a:solidFill>
                  <a:schemeClr val="bg2">
                    <a:lumMod val="50000"/>
                  </a:schemeClr>
                </a:solidFill>
                <a:effectLst/>
                <a:latin typeface="Playfair Display" panose="00000500000000000000" pitchFamily="2" charset="0"/>
              </a:rPr>
              <a:t>(-1,28,28,1)</a:t>
            </a:r>
          </a:p>
          <a:p>
            <a:pPr marL="152396" indent="0">
              <a:buNone/>
            </a:pPr>
            <a:endParaRPr lang="en-IN" sz="2000" dirty="0">
              <a:solidFill>
                <a:schemeClr val="bg2">
                  <a:lumMod val="50000"/>
                </a:schemeClr>
              </a:solidFill>
              <a:latin typeface="Playfair Display" panose="00000500000000000000" pitchFamily="2" charset="0"/>
            </a:endParaRPr>
          </a:p>
        </p:txBody>
      </p:sp>
      <p:pic>
        <p:nvPicPr>
          <p:cNvPr id="5" name="Picture 4">
            <a:extLst>
              <a:ext uri="{FF2B5EF4-FFF2-40B4-BE49-F238E27FC236}">
                <a16:creationId xmlns:a16="http://schemas.microsoft.com/office/drawing/2014/main" id="{7987DE63-7C90-4C6E-BB79-C5BC58F29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886" y="766167"/>
            <a:ext cx="4629770" cy="2804319"/>
          </a:xfrm>
          <a:prstGeom prst="rect">
            <a:avLst/>
          </a:prstGeom>
        </p:spPr>
      </p:pic>
    </p:spTree>
    <p:extLst>
      <p:ext uri="{BB962C8B-B14F-4D97-AF65-F5344CB8AC3E}">
        <p14:creationId xmlns:p14="http://schemas.microsoft.com/office/powerpoint/2010/main" val="51771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C4F1-8DB2-4259-ACD1-152E23745F3A}"/>
              </a:ext>
            </a:extLst>
          </p:cNvPr>
          <p:cNvSpPr>
            <a:spLocks noGrp="1"/>
          </p:cNvSpPr>
          <p:nvPr>
            <p:ph type="title"/>
          </p:nvPr>
        </p:nvSpPr>
        <p:spPr/>
        <p:txBody>
          <a:bodyPr>
            <a:noAutofit/>
          </a:bodyPr>
          <a:lstStyle/>
          <a:p>
            <a:r>
              <a:rPr lang="en-IN" dirty="0">
                <a:solidFill>
                  <a:schemeClr val="tx1"/>
                </a:solidFill>
                <a:latin typeface="Playfair Display" panose="00000500000000000000" pitchFamily="2" charset="0"/>
              </a:rPr>
              <a:t>IMPLEMENTATION OF CNN</a:t>
            </a:r>
            <a:endParaRPr lang="en-IN" dirty="0">
              <a:solidFill>
                <a:schemeClr val="tx1"/>
              </a:solidFill>
            </a:endParaRPr>
          </a:p>
        </p:txBody>
      </p:sp>
      <p:sp>
        <p:nvSpPr>
          <p:cNvPr id="3" name="Text Placeholder 2">
            <a:extLst>
              <a:ext uri="{FF2B5EF4-FFF2-40B4-BE49-F238E27FC236}">
                <a16:creationId xmlns:a16="http://schemas.microsoft.com/office/drawing/2014/main" id="{9D809F4A-BB89-48E1-A741-D768896005F6}"/>
              </a:ext>
            </a:extLst>
          </p:cNvPr>
          <p:cNvSpPr>
            <a:spLocks noGrp="1"/>
          </p:cNvSpPr>
          <p:nvPr>
            <p:ph type="body" idx="1"/>
          </p:nvPr>
        </p:nvSpPr>
        <p:spPr/>
        <p:txBody>
          <a:bodyPr>
            <a:noAutofit/>
          </a:bodyPr>
          <a:lstStyle/>
          <a:p>
            <a:r>
              <a:rPr lang="en-US" sz="2000" b="1" i="0" dirty="0">
                <a:solidFill>
                  <a:schemeClr val="bg2">
                    <a:lumMod val="50000"/>
                  </a:schemeClr>
                </a:solidFill>
                <a:effectLst/>
                <a:latin typeface="Playfair Display" panose="00000500000000000000" pitchFamily="2" charset="0"/>
              </a:rPr>
              <a:t>Classification of Handwritten Digits Using CNN</a:t>
            </a:r>
          </a:p>
          <a:p>
            <a:endParaRPr lang="en-US" sz="1200" b="1" i="0" dirty="0">
              <a:solidFill>
                <a:schemeClr val="bg2">
                  <a:lumMod val="50000"/>
                </a:schemeClr>
              </a:solidFill>
              <a:effectLst/>
              <a:latin typeface="Playfair Display" panose="00000500000000000000" pitchFamily="2" charset="0"/>
            </a:endParaRPr>
          </a:p>
          <a:p>
            <a:pPr marL="761981" lvl="1" indent="0">
              <a:buNone/>
            </a:pPr>
            <a:r>
              <a:rPr lang="en-IN" sz="2000" b="0" dirty="0" err="1">
                <a:solidFill>
                  <a:schemeClr val="bg2">
                    <a:lumMod val="50000"/>
                  </a:schemeClr>
                </a:solidFill>
                <a:effectLst/>
                <a:latin typeface="Playfair Display" panose="00000500000000000000" pitchFamily="2" charset="0"/>
              </a:rPr>
              <a:t>cnn</a:t>
            </a:r>
            <a:r>
              <a:rPr lang="en-IN" sz="2000" b="0" dirty="0">
                <a:solidFill>
                  <a:schemeClr val="bg2">
                    <a:lumMod val="50000"/>
                  </a:schemeClr>
                </a:solidFill>
                <a:effectLst/>
                <a:latin typeface="Playfair Display" panose="00000500000000000000" pitchFamily="2" charset="0"/>
              </a:rPr>
              <a:t> = </a:t>
            </a:r>
            <a:r>
              <a:rPr lang="en-IN" sz="2000" b="0" dirty="0" err="1">
                <a:solidFill>
                  <a:schemeClr val="bg2">
                    <a:lumMod val="50000"/>
                  </a:schemeClr>
                </a:solidFill>
                <a:effectLst/>
                <a:latin typeface="Playfair Display" panose="00000500000000000000" pitchFamily="2" charset="0"/>
              </a:rPr>
              <a:t>models.Sequential</a:t>
            </a:r>
            <a:r>
              <a:rPr lang="en-IN" sz="2000" b="0" dirty="0">
                <a:solidFill>
                  <a:schemeClr val="bg2">
                    <a:lumMod val="50000"/>
                  </a:schemeClr>
                </a:solidFill>
                <a:effectLst/>
                <a:latin typeface="Playfair Display" panose="00000500000000000000" pitchFamily="2" charset="0"/>
              </a:rPr>
              <a:t>([</a:t>
            </a:r>
          </a:p>
          <a:p>
            <a:pPr marL="761981" lvl="1" indent="0">
              <a:buNone/>
            </a:pPr>
            <a:r>
              <a:rPr lang="en-IN" sz="2000" b="0" dirty="0">
                <a:solidFill>
                  <a:schemeClr val="bg2">
                    <a:lumMod val="50000"/>
                  </a:schemeClr>
                </a:solidFill>
                <a:effectLst/>
                <a:latin typeface="Playfair Display" panose="00000500000000000000" pitchFamily="2" charset="0"/>
              </a:rPr>
              <a:t>    layers.Conv2D(filters=25, </a:t>
            </a:r>
            <a:r>
              <a:rPr lang="en-IN" sz="2000" b="0" dirty="0" err="1">
                <a:solidFill>
                  <a:schemeClr val="bg2">
                    <a:lumMod val="50000"/>
                  </a:schemeClr>
                </a:solidFill>
                <a:effectLst/>
                <a:latin typeface="Playfair Display" panose="00000500000000000000" pitchFamily="2" charset="0"/>
              </a:rPr>
              <a:t>kernel_size</a:t>
            </a:r>
            <a:r>
              <a:rPr lang="en-IN" sz="2000" b="0" dirty="0">
                <a:solidFill>
                  <a:schemeClr val="bg2">
                    <a:lumMod val="50000"/>
                  </a:schemeClr>
                </a:solidFill>
                <a:effectLst/>
                <a:latin typeface="Playfair Display" panose="00000500000000000000" pitchFamily="2" charset="0"/>
              </a:rPr>
              <a:t>=(3, 3), activation='</a:t>
            </a:r>
            <a:r>
              <a:rPr lang="en-IN" sz="2000" b="0" dirty="0" err="1">
                <a:solidFill>
                  <a:schemeClr val="bg2">
                    <a:lumMod val="50000"/>
                  </a:schemeClr>
                </a:solidFill>
                <a:effectLst/>
                <a:latin typeface="Playfair Display" panose="00000500000000000000" pitchFamily="2" charset="0"/>
              </a:rPr>
              <a:t>relu</a:t>
            </a:r>
            <a:r>
              <a:rPr lang="en-IN" sz="2000" b="0" dirty="0">
                <a:solidFill>
                  <a:schemeClr val="bg2">
                    <a:lumMod val="50000"/>
                  </a:schemeClr>
                </a:solidFill>
                <a:effectLst/>
                <a:latin typeface="Playfair Display" panose="00000500000000000000" pitchFamily="2" charset="0"/>
              </a:rPr>
              <a:t>', </a:t>
            </a:r>
            <a:r>
              <a:rPr lang="en-IN" sz="2000" b="0" dirty="0" err="1">
                <a:solidFill>
                  <a:schemeClr val="bg2">
                    <a:lumMod val="50000"/>
                  </a:schemeClr>
                </a:solidFill>
                <a:effectLst/>
                <a:latin typeface="Playfair Display" panose="00000500000000000000" pitchFamily="2" charset="0"/>
              </a:rPr>
              <a:t>input_shape</a:t>
            </a:r>
            <a:r>
              <a:rPr lang="en-IN" sz="2000" b="0" dirty="0">
                <a:solidFill>
                  <a:schemeClr val="bg2">
                    <a:lumMod val="50000"/>
                  </a:schemeClr>
                </a:solidFill>
                <a:effectLst/>
                <a:latin typeface="Playfair Display" panose="00000500000000000000" pitchFamily="2" charset="0"/>
              </a:rPr>
              <a:t>=(28,28,1)),</a:t>
            </a:r>
          </a:p>
          <a:p>
            <a:pPr marL="761981" lvl="1" indent="0">
              <a:buNone/>
            </a:pPr>
            <a:r>
              <a:rPr lang="en-IN" sz="2000" b="0" dirty="0">
                <a:solidFill>
                  <a:schemeClr val="bg2">
                    <a:lumMod val="50000"/>
                  </a:schemeClr>
                </a:solidFill>
                <a:effectLst/>
                <a:latin typeface="Playfair Display" panose="00000500000000000000" pitchFamily="2" charset="0"/>
              </a:rPr>
              <a:t>    layers.MaxPooling2D((2, 2)),</a:t>
            </a:r>
          </a:p>
          <a:p>
            <a:pPr marL="761981" lvl="1" indent="0">
              <a:buNone/>
            </a:pPr>
            <a:r>
              <a:rPr lang="en-IN" sz="2000" b="0" dirty="0">
                <a:solidFill>
                  <a:schemeClr val="bg2">
                    <a:lumMod val="50000"/>
                  </a:schemeClr>
                </a:solidFill>
                <a:effectLst/>
                <a:latin typeface="Playfair Display" panose="00000500000000000000" pitchFamily="2" charset="0"/>
              </a:rPr>
              <a:t>    layers.Conv2D(filters=64, </a:t>
            </a:r>
            <a:r>
              <a:rPr lang="en-IN" sz="2000" b="0" dirty="0" err="1">
                <a:solidFill>
                  <a:schemeClr val="bg2">
                    <a:lumMod val="50000"/>
                  </a:schemeClr>
                </a:solidFill>
                <a:effectLst/>
                <a:latin typeface="Playfair Display" panose="00000500000000000000" pitchFamily="2" charset="0"/>
              </a:rPr>
              <a:t>kernel_size</a:t>
            </a:r>
            <a:r>
              <a:rPr lang="en-IN" sz="2000" b="0" dirty="0">
                <a:solidFill>
                  <a:schemeClr val="bg2">
                    <a:lumMod val="50000"/>
                  </a:schemeClr>
                </a:solidFill>
                <a:effectLst/>
                <a:latin typeface="Playfair Display" panose="00000500000000000000" pitchFamily="2" charset="0"/>
              </a:rPr>
              <a:t>=(3, 3), activation='</a:t>
            </a:r>
            <a:r>
              <a:rPr lang="en-IN" sz="2000" b="0" dirty="0" err="1">
                <a:solidFill>
                  <a:schemeClr val="bg2">
                    <a:lumMod val="50000"/>
                  </a:schemeClr>
                </a:solidFill>
                <a:effectLst/>
                <a:latin typeface="Playfair Display" panose="00000500000000000000" pitchFamily="2" charset="0"/>
              </a:rPr>
              <a:t>relu</a:t>
            </a:r>
            <a:r>
              <a:rPr lang="en-IN" sz="2000" b="0" dirty="0">
                <a:solidFill>
                  <a:schemeClr val="bg2">
                    <a:lumMod val="50000"/>
                  </a:schemeClr>
                </a:solidFill>
                <a:effectLst/>
                <a:latin typeface="Playfair Display" panose="00000500000000000000" pitchFamily="2" charset="0"/>
              </a:rPr>
              <a:t>'),</a:t>
            </a:r>
          </a:p>
          <a:p>
            <a:pPr marL="761981" lvl="1" indent="0">
              <a:buNone/>
            </a:pPr>
            <a:r>
              <a:rPr lang="en-IN" sz="2000" b="0" dirty="0">
                <a:solidFill>
                  <a:schemeClr val="bg2">
                    <a:lumMod val="50000"/>
                  </a:schemeClr>
                </a:solidFill>
                <a:effectLst/>
                <a:latin typeface="Playfair Display" panose="00000500000000000000" pitchFamily="2" charset="0"/>
              </a:rPr>
              <a:t>    layers.MaxPooling2D((2, 2)),</a:t>
            </a:r>
            <a:br>
              <a:rPr lang="en-IN" sz="2000" b="0" dirty="0">
                <a:solidFill>
                  <a:schemeClr val="bg2">
                    <a:lumMod val="50000"/>
                  </a:schemeClr>
                </a:solidFill>
                <a:effectLst/>
                <a:latin typeface="Playfair Display" panose="00000500000000000000" pitchFamily="2" charset="0"/>
              </a:rPr>
            </a:br>
            <a:r>
              <a:rPr lang="en-IN" sz="2000" b="0" dirty="0">
                <a:solidFill>
                  <a:schemeClr val="bg2">
                    <a:lumMod val="50000"/>
                  </a:schemeClr>
                </a:solidFill>
                <a:effectLst/>
                <a:latin typeface="Playfair Display" panose="00000500000000000000" pitchFamily="2" charset="0"/>
              </a:rPr>
              <a:t>    layers.Conv2D(filters=64, </a:t>
            </a:r>
            <a:r>
              <a:rPr lang="en-IN" sz="2000" b="0" dirty="0" err="1">
                <a:solidFill>
                  <a:schemeClr val="bg2">
                    <a:lumMod val="50000"/>
                  </a:schemeClr>
                </a:solidFill>
                <a:effectLst/>
                <a:latin typeface="Playfair Display" panose="00000500000000000000" pitchFamily="2" charset="0"/>
              </a:rPr>
              <a:t>kernel_size</a:t>
            </a:r>
            <a:r>
              <a:rPr lang="en-IN" sz="2000" b="0" dirty="0">
                <a:solidFill>
                  <a:schemeClr val="bg2">
                    <a:lumMod val="50000"/>
                  </a:schemeClr>
                </a:solidFill>
                <a:effectLst/>
                <a:latin typeface="Playfair Display" panose="00000500000000000000" pitchFamily="2" charset="0"/>
              </a:rPr>
              <a:t>=(3, 3), activation='</a:t>
            </a:r>
            <a:r>
              <a:rPr lang="en-IN" sz="2000" b="0" dirty="0" err="1">
                <a:solidFill>
                  <a:schemeClr val="bg2">
                    <a:lumMod val="50000"/>
                  </a:schemeClr>
                </a:solidFill>
                <a:effectLst/>
                <a:latin typeface="Playfair Display" panose="00000500000000000000" pitchFamily="2" charset="0"/>
              </a:rPr>
              <a:t>relu</a:t>
            </a:r>
            <a:r>
              <a:rPr lang="en-IN" sz="2000" b="0" dirty="0">
                <a:solidFill>
                  <a:schemeClr val="bg2">
                    <a:lumMod val="50000"/>
                  </a:schemeClr>
                </a:solidFill>
                <a:effectLst/>
                <a:latin typeface="Playfair Display" panose="00000500000000000000" pitchFamily="2" charset="0"/>
              </a:rPr>
              <a:t>'),</a:t>
            </a:r>
          </a:p>
          <a:p>
            <a:pPr marL="761981" lvl="1" indent="0">
              <a:buNone/>
            </a:pPr>
            <a:r>
              <a:rPr lang="en-IN" sz="2000" b="0" dirty="0">
                <a:solidFill>
                  <a:schemeClr val="bg2">
                    <a:lumMod val="50000"/>
                  </a:schemeClr>
                </a:solidFill>
                <a:effectLst/>
                <a:latin typeface="Playfair Display" panose="00000500000000000000" pitchFamily="2" charset="0"/>
              </a:rPr>
              <a:t>    layers.MaxPooling2D((2, 2)),</a:t>
            </a:r>
          </a:p>
          <a:p>
            <a:pPr marL="761981" lvl="1" indent="0">
              <a:buNone/>
            </a:pPr>
            <a:r>
              <a:rPr lang="en-IN" sz="2000" b="0" dirty="0">
                <a:solidFill>
                  <a:schemeClr val="bg2">
                    <a:lumMod val="50000"/>
                  </a:schemeClr>
                </a:solidFill>
                <a:effectLst/>
                <a:latin typeface="Playfair Display" panose="00000500000000000000" pitchFamily="2" charset="0"/>
              </a:rPr>
              <a:t>    </a:t>
            </a:r>
            <a:r>
              <a:rPr lang="en-IN" sz="2000" b="0" dirty="0" err="1">
                <a:solidFill>
                  <a:schemeClr val="bg2">
                    <a:lumMod val="50000"/>
                  </a:schemeClr>
                </a:solidFill>
                <a:effectLst/>
                <a:latin typeface="Playfair Display" panose="00000500000000000000" pitchFamily="2" charset="0"/>
              </a:rPr>
              <a:t>layers.Flatten</a:t>
            </a:r>
            <a:r>
              <a:rPr lang="en-IN" sz="2000" b="0" dirty="0">
                <a:solidFill>
                  <a:schemeClr val="bg2">
                    <a:lumMod val="50000"/>
                  </a:schemeClr>
                </a:solidFill>
                <a:effectLst/>
                <a:latin typeface="Playfair Display" panose="00000500000000000000" pitchFamily="2" charset="0"/>
              </a:rPr>
              <a:t>(),</a:t>
            </a:r>
          </a:p>
          <a:p>
            <a:pPr marL="761981" lvl="1" indent="0">
              <a:buNone/>
            </a:pPr>
            <a:r>
              <a:rPr lang="en-IN" sz="2000" b="0" dirty="0">
                <a:solidFill>
                  <a:schemeClr val="bg2">
                    <a:lumMod val="50000"/>
                  </a:schemeClr>
                </a:solidFill>
                <a:effectLst/>
                <a:latin typeface="Playfair Display" panose="00000500000000000000" pitchFamily="2" charset="0"/>
              </a:rPr>
              <a:t>    </a:t>
            </a:r>
            <a:r>
              <a:rPr lang="en-IN" sz="2000" b="0" dirty="0" err="1">
                <a:solidFill>
                  <a:schemeClr val="bg2">
                    <a:lumMod val="50000"/>
                  </a:schemeClr>
                </a:solidFill>
                <a:effectLst/>
                <a:latin typeface="Playfair Display" panose="00000500000000000000" pitchFamily="2" charset="0"/>
              </a:rPr>
              <a:t>layers.Dense</a:t>
            </a:r>
            <a:r>
              <a:rPr lang="en-IN" sz="2000" b="0" dirty="0">
                <a:solidFill>
                  <a:schemeClr val="bg2">
                    <a:lumMod val="50000"/>
                  </a:schemeClr>
                </a:solidFill>
                <a:effectLst/>
                <a:latin typeface="Playfair Display" panose="00000500000000000000" pitchFamily="2" charset="0"/>
              </a:rPr>
              <a:t>(64, activation='</a:t>
            </a:r>
            <a:r>
              <a:rPr lang="en-IN" sz="2000" b="0" dirty="0" err="1">
                <a:solidFill>
                  <a:schemeClr val="bg2">
                    <a:lumMod val="50000"/>
                  </a:schemeClr>
                </a:solidFill>
                <a:effectLst/>
                <a:latin typeface="Playfair Display" panose="00000500000000000000" pitchFamily="2" charset="0"/>
              </a:rPr>
              <a:t>relu</a:t>
            </a:r>
            <a:r>
              <a:rPr lang="en-IN" sz="2000" b="0" dirty="0">
                <a:solidFill>
                  <a:schemeClr val="bg2">
                    <a:lumMod val="50000"/>
                  </a:schemeClr>
                </a:solidFill>
                <a:effectLst/>
                <a:latin typeface="Playfair Display" panose="00000500000000000000" pitchFamily="2" charset="0"/>
              </a:rPr>
              <a:t>'),</a:t>
            </a:r>
          </a:p>
          <a:p>
            <a:pPr marL="761981" lvl="1" indent="0">
              <a:buNone/>
            </a:pPr>
            <a:r>
              <a:rPr lang="en-IN" sz="2000" b="0" dirty="0">
                <a:solidFill>
                  <a:schemeClr val="bg2">
                    <a:lumMod val="50000"/>
                  </a:schemeClr>
                </a:solidFill>
                <a:effectLst/>
                <a:latin typeface="Playfair Display" panose="00000500000000000000" pitchFamily="2" charset="0"/>
              </a:rPr>
              <a:t>    </a:t>
            </a:r>
            <a:r>
              <a:rPr lang="en-IN" sz="2000" b="0" dirty="0" err="1">
                <a:solidFill>
                  <a:schemeClr val="bg2">
                    <a:lumMod val="50000"/>
                  </a:schemeClr>
                </a:solidFill>
                <a:effectLst/>
                <a:latin typeface="Playfair Display" panose="00000500000000000000" pitchFamily="2" charset="0"/>
              </a:rPr>
              <a:t>layers.Dense</a:t>
            </a:r>
            <a:r>
              <a:rPr lang="en-IN" sz="2000" b="0" dirty="0">
                <a:solidFill>
                  <a:schemeClr val="bg2">
                    <a:lumMod val="50000"/>
                  </a:schemeClr>
                </a:solidFill>
                <a:effectLst/>
                <a:latin typeface="Playfair Display" panose="00000500000000000000" pitchFamily="2" charset="0"/>
              </a:rPr>
              <a:t>(10, activation='</a:t>
            </a:r>
            <a:r>
              <a:rPr lang="en-IN" sz="2000" b="0" dirty="0" err="1">
                <a:solidFill>
                  <a:schemeClr val="bg2">
                    <a:lumMod val="50000"/>
                  </a:schemeClr>
                </a:solidFill>
                <a:effectLst/>
                <a:latin typeface="Playfair Display" panose="00000500000000000000" pitchFamily="2" charset="0"/>
              </a:rPr>
              <a:t>softmax</a:t>
            </a:r>
            <a:r>
              <a:rPr lang="en-IN" sz="2000" b="0" dirty="0">
                <a:solidFill>
                  <a:schemeClr val="bg2">
                    <a:lumMod val="50000"/>
                  </a:schemeClr>
                </a:solidFill>
                <a:effectLst/>
                <a:latin typeface="Playfair Display" panose="00000500000000000000" pitchFamily="2" charset="0"/>
              </a:rPr>
              <a:t>')</a:t>
            </a:r>
          </a:p>
          <a:p>
            <a:pPr marL="761981" lvl="1" indent="0">
              <a:buNone/>
            </a:pPr>
            <a:r>
              <a:rPr lang="en-IN" sz="2000" b="0" dirty="0">
                <a:solidFill>
                  <a:schemeClr val="bg2">
                    <a:lumMod val="50000"/>
                  </a:schemeClr>
                </a:solidFill>
                <a:effectLst/>
                <a:latin typeface="Playfair Display" panose="00000500000000000000" pitchFamily="2" charset="0"/>
              </a:rPr>
              <a:t>])</a:t>
            </a:r>
          </a:p>
          <a:p>
            <a:pPr marL="152396" indent="0">
              <a:buNone/>
            </a:pPr>
            <a:endParaRPr lang="en-IN" sz="2000" dirty="0">
              <a:solidFill>
                <a:schemeClr val="bg2">
                  <a:lumMod val="50000"/>
                </a:schemeClr>
              </a:solidFill>
              <a:latin typeface="Playfair Display" panose="00000500000000000000" pitchFamily="2" charset="0"/>
            </a:endParaRPr>
          </a:p>
        </p:txBody>
      </p:sp>
    </p:spTree>
    <p:extLst>
      <p:ext uri="{BB962C8B-B14F-4D97-AF65-F5344CB8AC3E}">
        <p14:creationId xmlns:p14="http://schemas.microsoft.com/office/powerpoint/2010/main" val="77497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C4F1-8DB2-4259-ACD1-152E23745F3A}"/>
              </a:ext>
            </a:extLst>
          </p:cNvPr>
          <p:cNvSpPr>
            <a:spLocks noGrp="1"/>
          </p:cNvSpPr>
          <p:nvPr>
            <p:ph type="title"/>
          </p:nvPr>
        </p:nvSpPr>
        <p:spPr/>
        <p:txBody>
          <a:bodyPr>
            <a:noAutofit/>
          </a:bodyPr>
          <a:lstStyle/>
          <a:p>
            <a:r>
              <a:rPr lang="en-IN" dirty="0">
                <a:solidFill>
                  <a:schemeClr val="tx1"/>
                </a:solidFill>
                <a:latin typeface="Playfair Display" panose="00000500000000000000" pitchFamily="2" charset="0"/>
              </a:rPr>
              <a:t>IMPLEMENTATION OF CNN</a:t>
            </a:r>
            <a:endParaRPr lang="en-IN" dirty="0">
              <a:solidFill>
                <a:schemeClr val="tx1"/>
              </a:solidFill>
            </a:endParaRPr>
          </a:p>
        </p:txBody>
      </p:sp>
      <p:sp>
        <p:nvSpPr>
          <p:cNvPr id="3" name="Text Placeholder 2">
            <a:extLst>
              <a:ext uri="{FF2B5EF4-FFF2-40B4-BE49-F238E27FC236}">
                <a16:creationId xmlns:a16="http://schemas.microsoft.com/office/drawing/2014/main" id="{9D809F4A-BB89-48E1-A741-D768896005F6}"/>
              </a:ext>
            </a:extLst>
          </p:cNvPr>
          <p:cNvSpPr>
            <a:spLocks noGrp="1"/>
          </p:cNvSpPr>
          <p:nvPr>
            <p:ph type="body" idx="1"/>
          </p:nvPr>
        </p:nvSpPr>
        <p:spPr>
          <a:xfrm>
            <a:off x="415599" y="1536633"/>
            <a:ext cx="11639551" cy="4555200"/>
          </a:xfrm>
        </p:spPr>
        <p:txBody>
          <a:bodyPr>
            <a:noAutofit/>
          </a:bodyPr>
          <a:lstStyle/>
          <a:p>
            <a:r>
              <a:rPr lang="en-US" sz="2000" b="1" i="0" dirty="0">
                <a:solidFill>
                  <a:schemeClr val="bg2">
                    <a:lumMod val="50000"/>
                  </a:schemeClr>
                </a:solidFill>
                <a:effectLst/>
                <a:latin typeface="Playfair Display" panose="00000500000000000000" pitchFamily="2" charset="0"/>
              </a:rPr>
              <a:t>Classification of Handwritten Digits Using CNN</a:t>
            </a:r>
          </a:p>
          <a:p>
            <a:endParaRPr lang="en-US" sz="2000" b="1" i="0" dirty="0">
              <a:solidFill>
                <a:schemeClr val="bg2">
                  <a:lumMod val="50000"/>
                </a:schemeClr>
              </a:solidFill>
              <a:effectLst/>
              <a:latin typeface="Playfair Display" panose="00000500000000000000" pitchFamily="2" charset="0"/>
            </a:endParaRPr>
          </a:p>
          <a:p>
            <a:pPr marL="761981" lvl="1" indent="0">
              <a:buNone/>
            </a:pPr>
            <a:r>
              <a:rPr lang="en-IN" sz="2000" dirty="0" err="1">
                <a:solidFill>
                  <a:schemeClr val="bg2">
                    <a:lumMod val="50000"/>
                  </a:schemeClr>
                </a:solidFill>
                <a:effectLst/>
                <a:latin typeface="Playfair Display" panose="00000500000000000000" pitchFamily="2" charset="0"/>
              </a:rPr>
              <a:t>cnn.compile</a:t>
            </a:r>
            <a:r>
              <a:rPr lang="en-IN" sz="2000" dirty="0">
                <a:solidFill>
                  <a:schemeClr val="bg2">
                    <a:lumMod val="50000"/>
                  </a:schemeClr>
                </a:solidFill>
                <a:effectLst/>
                <a:latin typeface="Playfair Display" panose="00000500000000000000" pitchFamily="2" charset="0"/>
              </a:rPr>
              <a:t>(optimizer='</a:t>
            </a:r>
            <a:r>
              <a:rPr lang="en-IN" sz="2000" dirty="0" err="1">
                <a:solidFill>
                  <a:schemeClr val="bg2">
                    <a:lumMod val="50000"/>
                  </a:schemeClr>
                </a:solidFill>
                <a:effectLst/>
                <a:latin typeface="Playfair Display" panose="00000500000000000000" pitchFamily="2" charset="0"/>
              </a:rPr>
              <a:t>adam</a:t>
            </a:r>
            <a:r>
              <a:rPr lang="en-IN" sz="2000" dirty="0">
                <a:solidFill>
                  <a:schemeClr val="bg2">
                    <a:lumMod val="50000"/>
                  </a:schemeClr>
                </a:solidFill>
                <a:effectLst/>
                <a:latin typeface="Playfair Display" panose="00000500000000000000" pitchFamily="2" charset="0"/>
              </a:rPr>
              <a:t>', loss='</a:t>
            </a:r>
            <a:r>
              <a:rPr lang="en-IN" sz="2000" dirty="0" err="1">
                <a:solidFill>
                  <a:schemeClr val="bg2">
                    <a:lumMod val="50000"/>
                  </a:schemeClr>
                </a:solidFill>
                <a:effectLst/>
                <a:latin typeface="Playfair Display" panose="00000500000000000000" pitchFamily="2" charset="0"/>
              </a:rPr>
              <a:t>sparse_categorical_crossentropy</a:t>
            </a:r>
            <a:r>
              <a:rPr lang="en-IN" sz="2000" dirty="0">
                <a:solidFill>
                  <a:schemeClr val="bg2">
                    <a:lumMod val="50000"/>
                  </a:schemeClr>
                </a:solidFill>
                <a:effectLst/>
                <a:latin typeface="Playfair Display" panose="00000500000000000000" pitchFamily="2" charset="0"/>
              </a:rPr>
              <a:t>', metrics=['accuracy'])</a:t>
            </a:r>
          </a:p>
          <a:p>
            <a:pPr marL="761981" lvl="1" indent="0">
              <a:buNone/>
            </a:pPr>
            <a:r>
              <a:rPr lang="en-IN" sz="2000" dirty="0" err="1">
                <a:solidFill>
                  <a:schemeClr val="bg2">
                    <a:lumMod val="50000"/>
                  </a:schemeClr>
                </a:solidFill>
                <a:effectLst/>
                <a:latin typeface="Playfair Display" panose="00000500000000000000" pitchFamily="2" charset="0"/>
              </a:rPr>
              <a:t>cnn.fit</a:t>
            </a:r>
            <a:r>
              <a:rPr lang="en-IN" sz="2000" dirty="0">
                <a:solidFill>
                  <a:schemeClr val="bg2">
                    <a:lumMod val="50000"/>
                  </a:schemeClr>
                </a:solidFill>
                <a:effectLst/>
                <a:latin typeface="Playfair Display" panose="00000500000000000000" pitchFamily="2" charset="0"/>
              </a:rPr>
              <a:t>(</a:t>
            </a:r>
            <a:r>
              <a:rPr lang="en-IN" sz="2000" dirty="0" err="1">
                <a:solidFill>
                  <a:schemeClr val="bg2">
                    <a:lumMod val="50000"/>
                  </a:schemeClr>
                </a:solidFill>
                <a:effectLst/>
                <a:latin typeface="Playfair Display" panose="00000500000000000000" pitchFamily="2" charset="0"/>
              </a:rPr>
              <a:t>X_train</a:t>
            </a:r>
            <a:r>
              <a:rPr lang="en-IN" sz="2000" dirty="0">
                <a:solidFill>
                  <a:schemeClr val="bg2">
                    <a:lumMod val="50000"/>
                  </a:schemeClr>
                </a:solidFill>
                <a:effectLst/>
                <a:latin typeface="Playfair Display" panose="00000500000000000000" pitchFamily="2" charset="0"/>
              </a:rPr>
              <a:t>, </a:t>
            </a:r>
            <a:r>
              <a:rPr lang="en-IN" sz="2000" dirty="0" err="1">
                <a:solidFill>
                  <a:schemeClr val="bg2">
                    <a:lumMod val="50000"/>
                  </a:schemeClr>
                </a:solidFill>
                <a:effectLst/>
                <a:latin typeface="Playfair Display" panose="00000500000000000000" pitchFamily="2" charset="0"/>
              </a:rPr>
              <a:t>y_train</a:t>
            </a:r>
            <a:r>
              <a:rPr lang="en-IN" sz="2000" dirty="0">
                <a:solidFill>
                  <a:schemeClr val="bg2">
                    <a:lumMod val="50000"/>
                  </a:schemeClr>
                </a:solidFill>
                <a:effectLst/>
                <a:latin typeface="Playfair Display" panose="00000500000000000000" pitchFamily="2" charset="0"/>
              </a:rPr>
              <a:t>, epochs=10)</a:t>
            </a:r>
          </a:p>
          <a:p>
            <a:pPr marL="761981" lvl="1" indent="0">
              <a:buNone/>
            </a:pPr>
            <a:endParaRPr lang="en-IN" sz="2000" dirty="0">
              <a:solidFill>
                <a:schemeClr val="bg2">
                  <a:lumMod val="50000"/>
                </a:schemeClr>
              </a:solidFill>
              <a:effectLst/>
              <a:latin typeface="Playfair Display" panose="00000500000000000000" pitchFamily="2" charset="0"/>
            </a:endParaRPr>
          </a:p>
          <a:p>
            <a:pPr marL="761981" lvl="1" indent="0">
              <a:buNone/>
            </a:pPr>
            <a:r>
              <a:rPr lang="en-US" sz="2000" dirty="0" err="1">
                <a:solidFill>
                  <a:schemeClr val="bg2">
                    <a:lumMod val="50000"/>
                  </a:schemeClr>
                </a:solidFill>
                <a:effectLst/>
                <a:latin typeface="Playfair Display" panose="00000500000000000000" pitchFamily="2" charset="0"/>
              </a:rPr>
              <a:t>cnn.evaluate</a:t>
            </a:r>
            <a:r>
              <a:rPr lang="en-US" sz="2000" dirty="0">
                <a:solidFill>
                  <a:schemeClr val="bg2">
                    <a:lumMod val="50000"/>
                  </a:schemeClr>
                </a:solidFill>
                <a:effectLst/>
                <a:latin typeface="Playfair Display" panose="00000500000000000000" pitchFamily="2" charset="0"/>
              </a:rPr>
              <a:t>(</a:t>
            </a:r>
            <a:r>
              <a:rPr lang="en-US" sz="2000" dirty="0" err="1">
                <a:solidFill>
                  <a:schemeClr val="bg2">
                    <a:lumMod val="50000"/>
                  </a:schemeClr>
                </a:solidFill>
                <a:effectLst/>
                <a:latin typeface="Playfair Display" panose="00000500000000000000" pitchFamily="2" charset="0"/>
              </a:rPr>
              <a:t>X_test</a:t>
            </a:r>
            <a:r>
              <a:rPr lang="en-US" sz="2000" dirty="0">
                <a:solidFill>
                  <a:schemeClr val="bg2">
                    <a:lumMod val="50000"/>
                  </a:schemeClr>
                </a:solidFill>
                <a:effectLst/>
                <a:latin typeface="Playfair Display" panose="00000500000000000000" pitchFamily="2" charset="0"/>
              </a:rPr>
              <a:t>, </a:t>
            </a:r>
            <a:r>
              <a:rPr lang="en-US" sz="2000" dirty="0" err="1">
                <a:solidFill>
                  <a:schemeClr val="bg2">
                    <a:lumMod val="50000"/>
                  </a:schemeClr>
                </a:solidFill>
                <a:effectLst/>
                <a:latin typeface="Playfair Display" panose="00000500000000000000" pitchFamily="2" charset="0"/>
              </a:rPr>
              <a:t>y_test</a:t>
            </a:r>
            <a:r>
              <a:rPr lang="en-US" sz="2000" dirty="0">
                <a:solidFill>
                  <a:schemeClr val="bg2">
                    <a:lumMod val="50000"/>
                  </a:schemeClr>
                </a:solidFill>
                <a:effectLst/>
                <a:latin typeface="Playfair Display" panose="00000500000000000000" pitchFamily="2" charset="0"/>
              </a:rPr>
              <a:t>)</a:t>
            </a:r>
          </a:p>
          <a:p>
            <a:pPr marL="761981" lvl="1" indent="0">
              <a:buNone/>
            </a:pPr>
            <a:endParaRPr lang="en-US" sz="2000" dirty="0">
              <a:solidFill>
                <a:schemeClr val="bg2">
                  <a:lumMod val="50000"/>
                </a:schemeClr>
              </a:solidFill>
              <a:effectLst/>
              <a:latin typeface="Playfair Display" panose="00000500000000000000" pitchFamily="2" charset="0"/>
            </a:endParaRPr>
          </a:p>
          <a:p>
            <a:pPr marL="761981" lvl="1" indent="0">
              <a:buNone/>
            </a:pPr>
            <a:r>
              <a:rPr lang="en-US" sz="2000" dirty="0" err="1">
                <a:solidFill>
                  <a:schemeClr val="bg2">
                    <a:lumMod val="50000"/>
                  </a:schemeClr>
                </a:solidFill>
                <a:effectLst/>
                <a:latin typeface="Playfair Display" panose="00000500000000000000" pitchFamily="2" charset="0"/>
              </a:rPr>
              <a:t>y_predicted_by_model</a:t>
            </a:r>
            <a:r>
              <a:rPr lang="en-US" sz="2000" dirty="0">
                <a:solidFill>
                  <a:schemeClr val="bg2">
                    <a:lumMod val="50000"/>
                  </a:schemeClr>
                </a:solidFill>
                <a:effectLst/>
                <a:latin typeface="Playfair Display" panose="00000500000000000000" pitchFamily="2" charset="0"/>
              </a:rPr>
              <a:t> = </a:t>
            </a:r>
            <a:r>
              <a:rPr lang="en-US" sz="2000" dirty="0" err="1">
                <a:solidFill>
                  <a:schemeClr val="bg2">
                    <a:lumMod val="50000"/>
                  </a:schemeClr>
                </a:solidFill>
                <a:effectLst/>
                <a:latin typeface="Playfair Display" panose="00000500000000000000" pitchFamily="2" charset="0"/>
              </a:rPr>
              <a:t>cnn.predict</a:t>
            </a:r>
            <a:r>
              <a:rPr lang="en-US" sz="2000" dirty="0">
                <a:solidFill>
                  <a:schemeClr val="bg2">
                    <a:lumMod val="50000"/>
                  </a:schemeClr>
                </a:solidFill>
                <a:effectLst/>
                <a:latin typeface="Playfair Display" panose="00000500000000000000" pitchFamily="2" charset="0"/>
              </a:rPr>
              <a:t>(</a:t>
            </a:r>
            <a:r>
              <a:rPr lang="en-US" sz="2000" dirty="0" err="1">
                <a:solidFill>
                  <a:schemeClr val="bg2">
                    <a:lumMod val="50000"/>
                  </a:schemeClr>
                </a:solidFill>
                <a:effectLst/>
                <a:latin typeface="Playfair Display" panose="00000500000000000000" pitchFamily="2" charset="0"/>
              </a:rPr>
              <a:t>X_test</a:t>
            </a:r>
            <a:r>
              <a:rPr lang="en-US" sz="2000" dirty="0">
                <a:solidFill>
                  <a:schemeClr val="bg2">
                    <a:lumMod val="50000"/>
                  </a:schemeClr>
                </a:solidFill>
                <a:effectLst/>
                <a:latin typeface="Playfair Display" panose="00000500000000000000" pitchFamily="2" charset="0"/>
              </a:rPr>
              <a:t>)</a:t>
            </a:r>
          </a:p>
          <a:p>
            <a:pPr marL="761981" lvl="1" indent="0">
              <a:buNone/>
            </a:pPr>
            <a:r>
              <a:rPr lang="en-US" sz="2000" dirty="0" err="1">
                <a:solidFill>
                  <a:schemeClr val="bg2">
                    <a:lumMod val="50000"/>
                  </a:schemeClr>
                </a:solidFill>
                <a:effectLst/>
                <a:latin typeface="Playfair Display" panose="00000500000000000000" pitchFamily="2" charset="0"/>
              </a:rPr>
              <a:t>np.argmax</a:t>
            </a:r>
            <a:r>
              <a:rPr lang="en-US" sz="2000" dirty="0">
                <a:solidFill>
                  <a:schemeClr val="bg2">
                    <a:lumMod val="50000"/>
                  </a:schemeClr>
                </a:solidFill>
                <a:effectLst/>
                <a:latin typeface="Playfair Display" panose="00000500000000000000" pitchFamily="2" charset="0"/>
              </a:rPr>
              <a:t>(</a:t>
            </a:r>
            <a:r>
              <a:rPr lang="en-US" sz="2000" dirty="0" err="1">
                <a:solidFill>
                  <a:schemeClr val="bg2">
                    <a:lumMod val="50000"/>
                  </a:schemeClr>
                </a:solidFill>
                <a:effectLst/>
                <a:latin typeface="Playfair Display" panose="00000500000000000000" pitchFamily="2" charset="0"/>
              </a:rPr>
              <a:t>y_predicted_by_model</a:t>
            </a:r>
            <a:r>
              <a:rPr lang="en-US" sz="2000" dirty="0">
                <a:solidFill>
                  <a:schemeClr val="bg2">
                    <a:lumMod val="50000"/>
                  </a:schemeClr>
                </a:solidFill>
                <a:effectLst/>
                <a:latin typeface="Playfair Display" panose="00000500000000000000" pitchFamily="2" charset="0"/>
              </a:rPr>
              <a:t>[0])</a:t>
            </a:r>
          </a:p>
          <a:p>
            <a:endParaRPr lang="en-IN" sz="2000" b="0" dirty="0">
              <a:solidFill>
                <a:schemeClr val="bg2">
                  <a:lumMod val="50000"/>
                </a:schemeClr>
              </a:solidFill>
              <a:effectLst/>
              <a:latin typeface="Playfair Display" panose="00000500000000000000" pitchFamily="2" charset="0"/>
            </a:endParaRPr>
          </a:p>
          <a:p>
            <a:pPr marL="152396" indent="0">
              <a:buNone/>
            </a:pPr>
            <a:endParaRPr lang="en-IN" sz="2000" dirty="0">
              <a:solidFill>
                <a:schemeClr val="bg2">
                  <a:lumMod val="50000"/>
                </a:schemeClr>
              </a:solidFill>
              <a:latin typeface="Playfair Display" panose="00000500000000000000" pitchFamily="2" charset="0"/>
            </a:endParaRPr>
          </a:p>
        </p:txBody>
      </p:sp>
    </p:spTree>
    <p:extLst>
      <p:ext uri="{BB962C8B-B14F-4D97-AF65-F5344CB8AC3E}">
        <p14:creationId xmlns:p14="http://schemas.microsoft.com/office/powerpoint/2010/main" val="714686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C4F1-8DB2-4259-ACD1-152E23745F3A}"/>
              </a:ext>
            </a:extLst>
          </p:cNvPr>
          <p:cNvSpPr>
            <a:spLocks noGrp="1"/>
          </p:cNvSpPr>
          <p:nvPr>
            <p:ph type="title"/>
          </p:nvPr>
        </p:nvSpPr>
        <p:spPr/>
        <p:txBody>
          <a:bodyPr>
            <a:noAutofit/>
          </a:bodyPr>
          <a:lstStyle/>
          <a:p>
            <a:r>
              <a:rPr lang="en-IN" dirty="0">
                <a:solidFill>
                  <a:schemeClr val="tx1"/>
                </a:solidFill>
                <a:latin typeface="Playfair Display" panose="00000500000000000000" pitchFamily="2" charset="0"/>
              </a:rPr>
              <a:t>IMPLEMENTATION OF CNN</a:t>
            </a:r>
            <a:endParaRPr lang="en-IN" dirty="0">
              <a:solidFill>
                <a:schemeClr val="tx1"/>
              </a:solidFill>
            </a:endParaRPr>
          </a:p>
        </p:txBody>
      </p:sp>
      <p:sp>
        <p:nvSpPr>
          <p:cNvPr id="3" name="Text Placeholder 2">
            <a:extLst>
              <a:ext uri="{FF2B5EF4-FFF2-40B4-BE49-F238E27FC236}">
                <a16:creationId xmlns:a16="http://schemas.microsoft.com/office/drawing/2014/main" id="{9D809F4A-BB89-48E1-A741-D768896005F6}"/>
              </a:ext>
            </a:extLst>
          </p:cNvPr>
          <p:cNvSpPr>
            <a:spLocks noGrp="1"/>
          </p:cNvSpPr>
          <p:nvPr>
            <p:ph type="body" idx="1"/>
          </p:nvPr>
        </p:nvSpPr>
        <p:spPr>
          <a:xfrm>
            <a:off x="415599" y="1536633"/>
            <a:ext cx="11639551" cy="4555200"/>
          </a:xfrm>
        </p:spPr>
        <p:txBody>
          <a:bodyPr>
            <a:noAutofit/>
          </a:bodyPr>
          <a:lstStyle/>
          <a:p>
            <a:r>
              <a:rPr lang="en-US" sz="2000" b="1" i="0" dirty="0">
                <a:solidFill>
                  <a:schemeClr val="bg2">
                    <a:lumMod val="50000"/>
                  </a:schemeClr>
                </a:solidFill>
                <a:effectLst/>
                <a:latin typeface="Playfair Display" panose="00000500000000000000" pitchFamily="2" charset="0"/>
              </a:rPr>
              <a:t>Classification of Handwritten Digits Using CNN- Output</a:t>
            </a:r>
          </a:p>
          <a:p>
            <a:endParaRPr lang="en-US" sz="2000" b="1" i="0" dirty="0">
              <a:solidFill>
                <a:schemeClr val="bg2">
                  <a:lumMod val="50000"/>
                </a:schemeClr>
              </a:solidFill>
              <a:effectLst/>
              <a:latin typeface="Playfair Display" panose="00000500000000000000" pitchFamily="2" charset="0"/>
            </a:endParaRPr>
          </a:p>
          <a:p>
            <a:endParaRPr lang="en-IN" sz="2000" b="0" dirty="0">
              <a:solidFill>
                <a:schemeClr val="bg2">
                  <a:lumMod val="50000"/>
                </a:schemeClr>
              </a:solidFill>
              <a:effectLst/>
              <a:latin typeface="Playfair Display" panose="00000500000000000000" pitchFamily="2" charset="0"/>
            </a:endParaRPr>
          </a:p>
          <a:p>
            <a:pPr marL="152396" indent="0">
              <a:buNone/>
            </a:pPr>
            <a:endParaRPr lang="en-IN" sz="2000" dirty="0">
              <a:solidFill>
                <a:schemeClr val="bg2">
                  <a:lumMod val="50000"/>
                </a:schemeClr>
              </a:solidFill>
              <a:latin typeface="Playfair Display" panose="00000500000000000000" pitchFamily="2" charset="0"/>
            </a:endParaRPr>
          </a:p>
        </p:txBody>
      </p:sp>
      <p:pic>
        <p:nvPicPr>
          <p:cNvPr id="5" name="Picture 4">
            <a:extLst>
              <a:ext uri="{FF2B5EF4-FFF2-40B4-BE49-F238E27FC236}">
                <a16:creationId xmlns:a16="http://schemas.microsoft.com/office/drawing/2014/main" id="{ADA6FABC-B6C4-4E47-8DA9-CB0A124A6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15" y="2089800"/>
            <a:ext cx="6527769" cy="4374278"/>
          </a:xfrm>
          <a:prstGeom prst="rect">
            <a:avLst/>
          </a:prstGeom>
        </p:spPr>
      </p:pic>
    </p:spTree>
    <p:extLst>
      <p:ext uri="{BB962C8B-B14F-4D97-AF65-F5344CB8AC3E}">
        <p14:creationId xmlns:p14="http://schemas.microsoft.com/office/powerpoint/2010/main" val="319845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704D-AF69-4FF6-A3A5-ED6286A035A6}"/>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EBBA2922-8488-4693-A52C-DD495575EE65}"/>
              </a:ext>
            </a:extLst>
          </p:cNvPr>
          <p:cNvSpPr>
            <a:spLocks noGrp="1"/>
          </p:cNvSpPr>
          <p:nvPr>
            <p:ph type="body" idx="1"/>
          </p:nvPr>
        </p:nvSpPr>
        <p:spPr/>
        <p:txBody>
          <a:bodyPr/>
          <a:lstStyle/>
          <a:p>
            <a:r>
              <a:rPr lang="en-IN" dirty="0">
                <a:hlinkClick r:id="rId2"/>
              </a:rPr>
              <a:t>https://www.simplilearn.com/tutorials/deep-learning-tutorial/neural-network?source=sl_frs_nav_playlist_video_clicked</a:t>
            </a:r>
          </a:p>
          <a:p>
            <a:r>
              <a:rPr lang="en-IN" dirty="0">
                <a:hlinkClick r:id="rId2"/>
              </a:rPr>
              <a:t>https://www.digitalvidya.com/blog/types-of-neural-networks/</a:t>
            </a:r>
          </a:p>
          <a:p>
            <a:r>
              <a:rPr lang="en-IN" dirty="0">
                <a:hlinkClick r:id="rId2"/>
              </a:rPr>
              <a:t>https://builtin.com/data-science/recurrent-neural-networks-and-lstm</a:t>
            </a:r>
            <a:endParaRPr lang="en-IN" dirty="0"/>
          </a:p>
          <a:p>
            <a:r>
              <a:rPr lang="en-IN" dirty="0">
                <a:hlinkClick r:id="rId3"/>
              </a:rPr>
              <a:t>https://machinelearningmastery.com/what-are-generative-adversarial-networks-gans/</a:t>
            </a:r>
            <a:endParaRPr lang="en-IN" dirty="0"/>
          </a:p>
          <a:p>
            <a:r>
              <a:rPr lang="en-IN" dirty="0">
                <a:hlinkClick r:id="rId4"/>
              </a:rPr>
              <a:t>https://medium.com/@himadrisankarchatterjee/a-basic-introduction-to-convolutional-neural-network-8e39019b27c4</a:t>
            </a:r>
            <a:endParaRPr lang="en-IN" dirty="0"/>
          </a:p>
          <a:p>
            <a:r>
              <a:rPr lang="en-IN" dirty="0">
                <a:hlinkClick r:id="rId5"/>
              </a:rPr>
              <a:t>https://www.analyticsvidhya.com/blog/2021/07/classification-of-handwritten-digits-using-cnn/</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297544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E1EB-E33C-48A6-B685-690AA1E180CF}"/>
              </a:ext>
            </a:extLst>
          </p:cNvPr>
          <p:cNvSpPr>
            <a:spLocks noGrp="1"/>
          </p:cNvSpPr>
          <p:nvPr>
            <p:ph type="title"/>
          </p:nvPr>
        </p:nvSpPr>
        <p:spPr/>
        <p:txBody>
          <a:bodyPr/>
          <a:lstStyle/>
          <a:p>
            <a:r>
              <a:rPr lang="en-US" dirty="0"/>
              <a:t>CONTENTS</a:t>
            </a:r>
            <a:endParaRPr lang="en-IN" dirty="0"/>
          </a:p>
        </p:txBody>
      </p:sp>
      <p:sp>
        <p:nvSpPr>
          <p:cNvPr id="3" name="Text Placeholder 2">
            <a:extLst>
              <a:ext uri="{FF2B5EF4-FFF2-40B4-BE49-F238E27FC236}">
                <a16:creationId xmlns:a16="http://schemas.microsoft.com/office/drawing/2014/main" id="{78851D13-13C1-4830-B9BF-5A399C50B919}"/>
              </a:ext>
            </a:extLst>
          </p:cNvPr>
          <p:cNvSpPr>
            <a:spLocks noGrp="1"/>
          </p:cNvSpPr>
          <p:nvPr>
            <p:ph type="body" idx="1"/>
          </p:nvPr>
        </p:nvSpPr>
        <p:spPr/>
        <p:txBody>
          <a:bodyPr>
            <a:normAutofit/>
          </a:bodyPr>
          <a:lstStyle/>
          <a:p>
            <a:pPr>
              <a:lnSpc>
                <a:spcPct val="200000"/>
              </a:lnSpc>
            </a:pPr>
            <a:r>
              <a:rPr lang="en-US" sz="2000" dirty="0">
                <a:solidFill>
                  <a:schemeClr val="bg2">
                    <a:lumMod val="50000"/>
                  </a:schemeClr>
                </a:solidFill>
                <a:latin typeface="Playfair Display" panose="00000500000000000000" pitchFamily="2" charset="0"/>
              </a:rPr>
              <a:t>Deep Neural Networks</a:t>
            </a:r>
          </a:p>
          <a:p>
            <a:pPr>
              <a:lnSpc>
                <a:spcPct val="200000"/>
              </a:lnSpc>
            </a:pPr>
            <a:r>
              <a:rPr lang="en-US" sz="2000" dirty="0">
                <a:solidFill>
                  <a:schemeClr val="bg2">
                    <a:lumMod val="50000"/>
                  </a:schemeClr>
                </a:solidFill>
                <a:latin typeface="Playfair Display" panose="00000500000000000000" pitchFamily="2" charset="0"/>
              </a:rPr>
              <a:t>Types  of Deep Neural Network</a:t>
            </a:r>
          </a:p>
          <a:p>
            <a:pPr lvl="1">
              <a:lnSpc>
                <a:spcPct val="200000"/>
              </a:lnSpc>
            </a:pPr>
            <a:r>
              <a:rPr lang="en-US" sz="2000" dirty="0">
                <a:solidFill>
                  <a:schemeClr val="bg2">
                    <a:lumMod val="50000"/>
                  </a:schemeClr>
                </a:solidFill>
                <a:latin typeface="Playfair Display" panose="00000500000000000000" pitchFamily="2" charset="0"/>
              </a:rPr>
              <a:t>Recurrent Neural Network </a:t>
            </a:r>
          </a:p>
          <a:p>
            <a:pPr lvl="1">
              <a:lnSpc>
                <a:spcPct val="200000"/>
              </a:lnSpc>
            </a:pPr>
            <a:r>
              <a:rPr lang="en-US" sz="2000" dirty="0">
                <a:solidFill>
                  <a:schemeClr val="bg2">
                    <a:lumMod val="50000"/>
                  </a:schemeClr>
                </a:solidFill>
                <a:latin typeface="Playfair Display" panose="00000500000000000000" pitchFamily="2" charset="0"/>
              </a:rPr>
              <a:t>Generative A</a:t>
            </a:r>
            <a:r>
              <a:rPr lang="en-IN" sz="2000" b="0" i="0" dirty="0" err="1">
                <a:solidFill>
                  <a:schemeClr val="bg2">
                    <a:lumMod val="50000"/>
                  </a:schemeClr>
                </a:solidFill>
                <a:effectLst/>
                <a:latin typeface="Playfair Display" panose="00000500000000000000" pitchFamily="2" charset="0"/>
              </a:rPr>
              <a:t>dversarial</a:t>
            </a:r>
            <a:r>
              <a:rPr lang="en-IN" sz="2000" b="0" i="0" dirty="0">
                <a:solidFill>
                  <a:schemeClr val="bg2">
                    <a:lumMod val="50000"/>
                  </a:schemeClr>
                </a:solidFill>
                <a:effectLst/>
                <a:latin typeface="Playfair Display" panose="00000500000000000000" pitchFamily="2" charset="0"/>
              </a:rPr>
              <a:t> Networks</a:t>
            </a:r>
          </a:p>
          <a:p>
            <a:pPr lvl="1">
              <a:lnSpc>
                <a:spcPct val="200000"/>
              </a:lnSpc>
            </a:pPr>
            <a:r>
              <a:rPr lang="en-US" sz="2000" dirty="0">
                <a:solidFill>
                  <a:schemeClr val="bg2">
                    <a:lumMod val="50000"/>
                  </a:schemeClr>
                </a:solidFill>
                <a:latin typeface="Playfair Display" panose="00000500000000000000" pitchFamily="2" charset="0"/>
              </a:rPr>
              <a:t>Convolutional Neural Network</a:t>
            </a:r>
            <a:endParaRPr lang="en-IN" sz="2000" b="0" i="0" dirty="0">
              <a:solidFill>
                <a:schemeClr val="bg2">
                  <a:lumMod val="50000"/>
                </a:schemeClr>
              </a:solidFill>
              <a:effectLst/>
              <a:latin typeface="Playfair Display" panose="00000500000000000000" pitchFamily="2" charset="0"/>
            </a:endParaRPr>
          </a:p>
          <a:p>
            <a:pPr>
              <a:lnSpc>
                <a:spcPct val="200000"/>
              </a:lnSpc>
            </a:pPr>
            <a:r>
              <a:rPr lang="en-IN" sz="2000" dirty="0">
                <a:solidFill>
                  <a:schemeClr val="bg2">
                    <a:lumMod val="50000"/>
                  </a:schemeClr>
                </a:solidFill>
                <a:latin typeface="Playfair Display" panose="00000500000000000000" pitchFamily="2" charset="0"/>
              </a:rPr>
              <a:t>Implementation of CNN</a:t>
            </a:r>
          </a:p>
        </p:txBody>
      </p:sp>
    </p:spTree>
    <p:extLst>
      <p:ext uri="{BB962C8B-B14F-4D97-AF65-F5344CB8AC3E}">
        <p14:creationId xmlns:p14="http://schemas.microsoft.com/office/powerpoint/2010/main" val="213266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41611E-6DEB-41DF-A536-CCED9AFC649D}"/>
              </a:ext>
            </a:extLst>
          </p:cNvPr>
          <p:cNvSpPr>
            <a:spLocks noGrp="1"/>
          </p:cNvSpPr>
          <p:nvPr>
            <p:ph type="title"/>
          </p:nvPr>
        </p:nvSpPr>
        <p:spPr/>
        <p:txBody>
          <a:bodyPr/>
          <a:lstStyle/>
          <a:p>
            <a:r>
              <a:rPr lang="en-US" dirty="0"/>
              <a:t>DEEP NEURAL NETWORKS</a:t>
            </a:r>
            <a:endParaRPr lang="en-IN" dirty="0">
              <a:latin typeface="Playfair Display" panose="00000500000000000000" pitchFamily="2" charset="0"/>
            </a:endParaRPr>
          </a:p>
        </p:txBody>
      </p:sp>
      <p:sp>
        <p:nvSpPr>
          <p:cNvPr id="6" name="Text Placeholder 5">
            <a:extLst>
              <a:ext uri="{FF2B5EF4-FFF2-40B4-BE49-F238E27FC236}">
                <a16:creationId xmlns:a16="http://schemas.microsoft.com/office/drawing/2014/main" id="{2E4EB9AF-CBB3-43F1-9E60-4892003C16F0}"/>
              </a:ext>
            </a:extLst>
          </p:cNvPr>
          <p:cNvSpPr>
            <a:spLocks noGrp="1"/>
          </p:cNvSpPr>
          <p:nvPr>
            <p:ph type="body" idx="1"/>
          </p:nvPr>
        </p:nvSpPr>
        <p:spPr>
          <a:xfrm>
            <a:off x="415600" y="1530220"/>
            <a:ext cx="11360800" cy="4458976"/>
          </a:xfrm>
        </p:spPr>
        <p:txBody>
          <a:bodyPr>
            <a:noAutofit/>
          </a:bodyPr>
          <a:lstStyle/>
          <a:p>
            <a:pPr marL="45720" indent="0">
              <a:buNone/>
            </a:pPr>
            <a:r>
              <a:rPr lang="en-US" sz="2000" b="0" i="0" dirty="0">
                <a:solidFill>
                  <a:schemeClr val="bg2">
                    <a:lumMod val="50000"/>
                  </a:schemeClr>
                </a:solidFill>
                <a:effectLst/>
                <a:latin typeface="Playfair Display" panose="00000500000000000000" pitchFamily="2" charset="0"/>
              </a:rPr>
              <a:t>A deep neural network (DNN) is an artificial neural network with an input layer, multiple hidden layers and  an output layer. </a:t>
            </a:r>
          </a:p>
          <a:p>
            <a:pPr marL="274320" lvl="1" indent="0" algn="just">
              <a:buNone/>
            </a:pPr>
            <a:endParaRPr lang="en-US" sz="800" b="0" i="0" dirty="0">
              <a:solidFill>
                <a:schemeClr val="bg2">
                  <a:lumMod val="50000"/>
                </a:schemeClr>
              </a:solidFill>
              <a:effectLst/>
              <a:latin typeface="Playfair Display" panose="00000500000000000000" pitchFamily="2" charset="0"/>
            </a:endParaRPr>
          </a:p>
          <a:p>
            <a:pPr marL="190515" indent="-342900" algn="just">
              <a:buFont typeface="Wingdings" panose="05000000000000000000" pitchFamily="2" charset="2"/>
              <a:buChar char="q"/>
            </a:pPr>
            <a:r>
              <a:rPr lang="en-US" sz="1933" b="1" dirty="0">
                <a:solidFill>
                  <a:schemeClr val="bg2">
                    <a:lumMod val="50000"/>
                  </a:schemeClr>
                </a:solidFill>
                <a:latin typeface="Playfair Display" panose="00000500000000000000" pitchFamily="2" charset="0"/>
              </a:rPr>
              <a:t>Input Layer: </a:t>
            </a:r>
          </a:p>
          <a:p>
            <a:pPr marL="0" indent="0" algn="just">
              <a:buNone/>
            </a:pPr>
            <a:r>
              <a:rPr lang="en-US" sz="1933" dirty="0">
                <a:solidFill>
                  <a:schemeClr val="bg2">
                    <a:lumMod val="50000"/>
                  </a:schemeClr>
                </a:solidFill>
                <a:latin typeface="Playfair Display" panose="00000500000000000000" pitchFamily="2" charset="0"/>
              </a:rPr>
              <a:t>     The input layer takes large volumes of data as input. </a:t>
            </a:r>
          </a:p>
          <a:p>
            <a:pPr marL="7635" indent="-342900" algn="just">
              <a:buFont typeface="Wingdings" panose="05000000000000000000" pitchFamily="2" charset="2"/>
              <a:buChar char="q"/>
            </a:pPr>
            <a:endParaRPr lang="en-US" sz="1933" dirty="0">
              <a:solidFill>
                <a:schemeClr val="bg2">
                  <a:lumMod val="50000"/>
                </a:schemeClr>
              </a:solidFill>
              <a:latin typeface="Playfair Display" panose="00000500000000000000" pitchFamily="2" charset="0"/>
            </a:endParaRPr>
          </a:p>
          <a:p>
            <a:pPr marL="190515" indent="-342900" algn="just">
              <a:buFont typeface="Wingdings" panose="05000000000000000000" pitchFamily="2" charset="2"/>
              <a:buChar char="q"/>
            </a:pPr>
            <a:r>
              <a:rPr lang="en-US" sz="1933" b="1" i="0" dirty="0">
                <a:solidFill>
                  <a:schemeClr val="bg2">
                    <a:lumMod val="50000"/>
                  </a:schemeClr>
                </a:solidFill>
                <a:effectLst/>
                <a:latin typeface="Playfair Display" panose="00000500000000000000" pitchFamily="2" charset="0"/>
              </a:rPr>
              <a:t>Hidden Layers: </a:t>
            </a:r>
          </a:p>
          <a:p>
            <a:pPr marL="0" indent="0" algn="just">
              <a:buNone/>
            </a:pPr>
            <a:r>
              <a:rPr lang="en-US" sz="1933" b="0" i="0" dirty="0">
                <a:solidFill>
                  <a:schemeClr val="bg2">
                    <a:lumMod val="50000"/>
                  </a:schemeClr>
                </a:solidFill>
                <a:effectLst/>
                <a:latin typeface="Playfair Display" panose="00000500000000000000" pitchFamily="2" charset="0"/>
              </a:rPr>
              <a:t>     The hidden layer processes th</a:t>
            </a:r>
            <a:r>
              <a:rPr lang="en-US" sz="1933" dirty="0">
                <a:solidFill>
                  <a:schemeClr val="bg2">
                    <a:lumMod val="50000"/>
                  </a:schemeClr>
                </a:solidFill>
                <a:latin typeface="Playfair Display" panose="00000500000000000000" pitchFamily="2" charset="0"/>
              </a:rPr>
              <a:t>e input data and </a:t>
            </a:r>
          </a:p>
          <a:p>
            <a:pPr marL="0" indent="0" algn="just">
              <a:buNone/>
            </a:pPr>
            <a:r>
              <a:rPr lang="en-US" sz="1933" dirty="0">
                <a:solidFill>
                  <a:schemeClr val="bg2">
                    <a:lumMod val="50000"/>
                  </a:schemeClr>
                </a:solidFill>
                <a:latin typeface="Playfair Display" panose="00000500000000000000" pitchFamily="2" charset="0"/>
              </a:rPr>
              <a:t>     carries out feature extraction. Each layer has </a:t>
            </a:r>
          </a:p>
          <a:p>
            <a:pPr marL="0" indent="0" algn="just">
              <a:buNone/>
            </a:pPr>
            <a:r>
              <a:rPr lang="en-US" sz="1933" dirty="0">
                <a:solidFill>
                  <a:schemeClr val="bg2">
                    <a:lumMod val="50000"/>
                  </a:schemeClr>
                </a:solidFill>
                <a:latin typeface="Playfair Display" panose="00000500000000000000" pitchFamily="2" charset="0"/>
              </a:rPr>
              <a:t>     weights and biases of inputs which can be updated.</a:t>
            </a:r>
          </a:p>
          <a:p>
            <a:pPr marL="7635" indent="-342900" algn="just">
              <a:buFont typeface="Wingdings" panose="05000000000000000000" pitchFamily="2" charset="2"/>
              <a:buChar char="q"/>
            </a:pPr>
            <a:endParaRPr lang="en-US" sz="1933" b="0" i="0" dirty="0">
              <a:solidFill>
                <a:schemeClr val="bg2">
                  <a:lumMod val="50000"/>
                </a:schemeClr>
              </a:solidFill>
              <a:effectLst/>
              <a:latin typeface="Playfair Display" panose="00000500000000000000" pitchFamily="2" charset="0"/>
            </a:endParaRPr>
          </a:p>
          <a:p>
            <a:pPr marL="190515" indent="-342900" algn="just">
              <a:buFont typeface="Wingdings" panose="05000000000000000000" pitchFamily="2" charset="2"/>
              <a:buChar char="q"/>
            </a:pPr>
            <a:r>
              <a:rPr lang="en-US" sz="1933" b="1" dirty="0">
                <a:solidFill>
                  <a:schemeClr val="bg2">
                    <a:lumMod val="50000"/>
                  </a:schemeClr>
                </a:solidFill>
                <a:latin typeface="Playfair Display" panose="00000500000000000000" pitchFamily="2" charset="0"/>
              </a:rPr>
              <a:t>Output Layer: </a:t>
            </a:r>
          </a:p>
          <a:p>
            <a:pPr marL="0" indent="0" algn="just">
              <a:buNone/>
            </a:pPr>
            <a:r>
              <a:rPr lang="en-US" sz="1933" dirty="0">
                <a:solidFill>
                  <a:schemeClr val="bg2">
                    <a:lumMod val="50000"/>
                  </a:schemeClr>
                </a:solidFill>
                <a:latin typeface="Playfair Display" panose="00000500000000000000" pitchFamily="2" charset="0"/>
              </a:rPr>
              <a:t>      The output layer generates the required output.</a:t>
            </a:r>
            <a:endParaRPr lang="en-US" sz="1933" b="0" i="0" dirty="0">
              <a:solidFill>
                <a:schemeClr val="bg2">
                  <a:lumMod val="50000"/>
                </a:schemeClr>
              </a:solidFill>
              <a:effectLst/>
              <a:latin typeface="Playfair Display" panose="00000500000000000000" pitchFamily="2" charset="0"/>
            </a:endParaRPr>
          </a:p>
        </p:txBody>
      </p:sp>
      <p:pic>
        <p:nvPicPr>
          <p:cNvPr id="7" name="Picture 6">
            <a:extLst>
              <a:ext uri="{FF2B5EF4-FFF2-40B4-BE49-F238E27FC236}">
                <a16:creationId xmlns:a16="http://schemas.microsoft.com/office/drawing/2014/main" id="{DBF22A8E-3B83-4A60-9109-0EFD99D54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743" y="2490962"/>
            <a:ext cx="5481825" cy="3498234"/>
          </a:xfrm>
          <a:prstGeom prst="rect">
            <a:avLst/>
          </a:prstGeom>
        </p:spPr>
      </p:pic>
    </p:spTree>
    <p:extLst>
      <p:ext uri="{BB962C8B-B14F-4D97-AF65-F5344CB8AC3E}">
        <p14:creationId xmlns:p14="http://schemas.microsoft.com/office/powerpoint/2010/main" val="69571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8A28-2735-4A1B-90CD-92248487923A}"/>
              </a:ext>
            </a:extLst>
          </p:cNvPr>
          <p:cNvSpPr>
            <a:spLocks noGrp="1"/>
          </p:cNvSpPr>
          <p:nvPr>
            <p:ph type="title"/>
          </p:nvPr>
        </p:nvSpPr>
        <p:spPr/>
        <p:txBody>
          <a:bodyPr/>
          <a:lstStyle/>
          <a:p>
            <a:r>
              <a:rPr lang="en-US" dirty="0"/>
              <a:t>DEEP NEURAL NETWORKS</a:t>
            </a:r>
            <a:endParaRPr lang="en-IN" dirty="0"/>
          </a:p>
        </p:txBody>
      </p:sp>
      <p:sp>
        <p:nvSpPr>
          <p:cNvPr id="3" name="Text Placeholder 2">
            <a:extLst>
              <a:ext uri="{FF2B5EF4-FFF2-40B4-BE49-F238E27FC236}">
                <a16:creationId xmlns:a16="http://schemas.microsoft.com/office/drawing/2014/main" id="{C03755DE-61ED-46D4-B43A-EBA02E18D2CD}"/>
              </a:ext>
            </a:extLst>
          </p:cNvPr>
          <p:cNvSpPr>
            <a:spLocks noGrp="1"/>
          </p:cNvSpPr>
          <p:nvPr>
            <p:ph type="body" idx="1"/>
          </p:nvPr>
        </p:nvSpPr>
        <p:spPr/>
        <p:txBody>
          <a:bodyPr/>
          <a:lstStyle/>
          <a:p>
            <a:pPr marL="152396" indent="0" algn="just">
              <a:buNone/>
            </a:pPr>
            <a:r>
              <a:rPr lang="en-US" sz="2000" dirty="0">
                <a:solidFill>
                  <a:schemeClr val="bg2">
                    <a:lumMod val="50000"/>
                  </a:schemeClr>
                </a:solidFill>
                <a:latin typeface="Playfair Display" panose="00000500000000000000" pitchFamily="2" charset="0"/>
              </a:rPr>
              <a:t>In a deep neural network, e</a:t>
            </a:r>
            <a:r>
              <a:rPr lang="en-US" sz="2000" i="0" dirty="0">
                <a:solidFill>
                  <a:schemeClr val="bg2">
                    <a:lumMod val="50000"/>
                  </a:schemeClr>
                </a:solidFill>
                <a:effectLst/>
                <a:latin typeface="Playfair Display" panose="00000500000000000000" pitchFamily="2" charset="0"/>
              </a:rPr>
              <a:t>ach input signal is assigned a weight. This weight is multiplied by the input value and the neuron stores the weighted sum of all the input variables. An activation function is then applied to the weighted sum, which results in the output signal of the neuron.</a:t>
            </a:r>
          </a:p>
          <a:p>
            <a:endParaRPr lang="en-IN" dirty="0"/>
          </a:p>
        </p:txBody>
      </p:sp>
      <p:pic>
        <p:nvPicPr>
          <p:cNvPr id="4" name="Picture 3">
            <a:extLst>
              <a:ext uri="{FF2B5EF4-FFF2-40B4-BE49-F238E27FC236}">
                <a16:creationId xmlns:a16="http://schemas.microsoft.com/office/drawing/2014/main" id="{BFAFBA74-1B3D-41D4-92DE-283559DA7FB5}"/>
              </a:ext>
            </a:extLst>
          </p:cNvPr>
          <p:cNvPicPr>
            <a:picLocks noChangeAspect="1"/>
          </p:cNvPicPr>
          <p:nvPr/>
        </p:nvPicPr>
        <p:blipFill>
          <a:blip r:embed="rId2"/>
          <a:stretch>
            <a:fillRect/>
          </a:stretch>
        </p:blipFill>
        <p:spPr>
          <a:xfrm>
            <a:off x="1857375" y="2793119"/>
            <a:ext cx="8477250" cy="3105150"/>
          </a:xfrm>
          <a:prstGeom prst="rect">
            <a:avLst/>
          </a:prstGeom>
        </p:spPr>
      </p:pic>
    </p:spTree>
    <p:extLst>
      <p:ext uri="{BB962C8B-B14F-4D97-AF65-F5344CB8AC3E}">
        <p14:creationId xmlns:p14="http://schemas.microsoft.com/office/powerpoint/2010/main" val="128699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4B63-7A66-42C0-9615-D0BB0580E5A8}"/>
              </a:ext>
            </a:extLst>
          </p:cNvPr>
          <p:cNvSpPr>
            <a:spLocks noGrp="1"/>
          </p:cNvSpPr>
          <p:nvPr>
            <p:ph type="title"/>
          </p:nvPr>
        </p:nvSpPr>
        <p:spPr/>
        <p:txBody>
          <a:bodyPr/>
          <a:lstStyle/>
          <a:p>
            <a:r>
              <a:rPr lang="en-US" dirty="0"/>
              <a:t>TYPES OF DEEP NEURAL NETWORKS</a:t>
            </a:r>
            <a:endParaRPr lang="en-IN" dirty="0"/>
          </a:p>
        </p:txBody>
      </p:sp>
      <p:sp>
        <p:nvSpPr>
          <p:cNvPr id="3" name="Text Placeholder 2">
            <a:extLst>
              <a:ext uri="{FF2B5EF4-FFF2-40B4-BE49-F238E27FC236}">
                <a16:creationId xmlns:a16="http://schemas.microsoft.com/office/drawing/2014/main" id="{E254B34E-082D-4404-AA75-383A4440C591}"/>
              </a:ext>
            </a:extLst>
          </p:cNvPr>
          <p:cNvSpPr>
            <a:spLocks noGrp="1"/>
          </p:cNvSpPr>
          <p:nvPr>
            <p:ph type="body" idx="1"/>
          </p:nvPr>
        </p:nvSpPr>
        <p:spPr/>
        <p:txBody>
          <a:bodyPr>
            <a:normAutofit/>
          </a:bodyPr>
          <a:lstStyle/>
          <a:p>
            <a:pPr marL="152396" indent="0">
              <a:buNone/>
            </a:pPr>
            <a:r>
              <a:rPr lang="en-US" sz="2000" b="0" i="0" dirty="0">
                <a:solidFill>
                  <a:srgbClr val="202124"/>
                </a:solidFill>
                <a:effectLst/>
                <a:latin typeface="Playfair Display" panose="00000500000000000000" pitchFamily="2" charset="0"/>
              </a:rPr>
              <a:t>Three following types of deep neural networks are popularly used today:</a:t>
            </a:r>
          </a:p>
          <a:p>
            <a:pPr lvl="1">
              <a:lnSpc>
                <a:spcPct val="200000"/>
              </a:lnSpc>
            </a:pPr>
            <a:r>
              <a:rPr lang="en-US" sz="2000" dirty="0">
                <a:solidFill>
                  <a:schemeClr val="bg2">
                    <a:lumMod val="50000"/>
                  </a:schemeClr>
                </a:solidFill>
                <a:latin typeface="Playfair Display" panose="00000500000000000000" pitchFamily="2" charset="0"/>
              </a:rPr>
              <a:t>Recurrent Neural Network (RNN)</a:t>
            </a:r>
          </a:p>
          <a:p>
            <a:pPr lvl="1">
              <a:lnSpc>
                <a:spcPct val="200000"/>
              </a:lnSpc>
            </a:pPr>
            <a:r>
              <a:rPr lang="en-US" sz="2000" dirty="0">
                <a:solidFill>
                  <a:schemeClr val="bg2">
                    <a:lumMod val="50000"/>
                  </a:schemeClr>
                </a:solidFill>
                <a:latin typeface="Playfair Display" panose="00000500000000000000" pitchFamily="2" charset="0"/>
              </a:rPr>
              <a:t>Generative A</a:t>
            </a:r>
            <a:r>
              <a:rPr lang="en-IN" sz="2000" b="0" i="0" dirty="0" err="1">
                <a:solidFill>
                  <a:schemeClr val="bg2">
                    <a:lumMod val="50000"/>
                  </a:schemeClr>
                </a:solidFill>
                <a:effectLst/>
                <a:latin typeface="Playfair Display" panose="00000500000000000000" pitchFamily="2" charset="0"/>
              </a:rPr>
              <a:t>dversarial</a:t>
            </a:r>
            <a:r>
              <a:rPr lang="en-IN" sz="2000" b="0" i="0" dirty="0">
                <a:solidFill>
                  <a:schemeClr val="bg2">
                    <a:lumMod val="50000"/>
                  </a:schemeClr>
                </a:solidFill>
                <a:effectLst/>
                <a:latin typeface="Playfair Display" panose="00000500000000000000" pitchFamily="2" charset="0"/>
              </a:rPr>
              <a:t> Networks (GAN)</a:t>
            </a:r>
          </a:p>
          <a:p>
            <a:pPr lvl="1">
              <a:lnSpc>
                <a:spcPct val="200000"/>
              </a:lnSpc>
            </a:pPr>
            <a:r>
              <a:rPr lang="en-US" sz="2000" dirty="0">
                <a:solidFill>
                  <a:schemeClr val="bg2">
                    <a:lumMod val="50000"/>
                  </a:schemeClr>
                </a:solidFill>
                <a:latin typeface="Playfair Display" panose="00000500000000000000" pitchFamily="2" charset="0"/>
              </a:rPr>
              <a:t>Convolutional Neural Network (CNN)</a:t>
            </a:r>
            <a:endParaRPr lang="en-IN" sz="2000" b="0" i="0" dirty="0">
              <a:solidFill>
                <a:schemeClr val="bg2">
                  <a:lumMod val="50000"/>
                </a:schemeClr>
              </a:solidFill>
              <a:effectLst/>
              <a:latin typeface="Playfair Display" panose="00000500000000000000" pitchFamily="2" charset="0"/>
            </a:endParaRPr>
          </a:p>
          <a:p>
            <a:endParaRPr lang="en-IN" sz="2000" dirty="0">
              <a:latin typeface="Playfair Display" panose="00000500000000000000" pitchFamily="2" charset="0"/>
            </a:endParaRPr>
          </a:p>
        </p:txBody>
      </p:sp>
      <p:pic>
        <p:nvPicPr>
          <p:cNvPr id="5" name="Picture 4">
            <a:extLst>
              <a:ext uri="{FF2B5EF4-FFF2-40B4-BE49-F238E27FC236}">
                <a16:creationId xmlns:a16="http://schemas.microsoft.com/office/drawing/2014/main" id="{63D08C88-3ADF-41A5-9AB3-3023DB64B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431" y="4108774"/>
            <a:ext cx="5167138" cy="929756"/>
          </a:xfrm>
          <a:prstGeom prst="rect">
            <a:avLst/>
          </a:prstGeom>
        </p:spPr>
      </p:pic>
    </p:spTree>
    <p:extLst>
      <p:ext uri="{BB962C8B-B14F-4D97-AF65-F5344CB8AC3E}">
        <p14:creationId xmlns:p14="http://schemas.microsoft.com/office/powerpoint/2010/main" val="28381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6AF4-A1A5-464A-B460-4F1492E0BA67}"/>
              </a:ext>
            </a:extLst>
          </p:cNvPr>
          <p:cNvSpPr>
            <a:spLocks noGrp="1"/>
          </p:cNvSpPr>
          <p:nvPr>
            <p:ph type="title"/>
          </p:nvPr>
        </p:nvSpPr>
        <p:spPr/>
        <p:txBody>
          <a:bodyPr>
            <a:noAutofit/>
          </a:bodyPr>
          <a:lstStyle/>
          <a:p>
            <a:r>
              <a:rPr lang="en-US" dirty="0">
                <a:solidFill>
                  <a:schemeClr val="tx1"/>
                </a:solidFill>
                <a:latin typeface="Playfair Display" panose="00000500000000000000" pitchFamily="2" charset="0"/>
              </a:rPr>
              <a:t>RECURRENT NEURAL NETWORK (RNN)</a:t>
            </a:r>
            <a:br>
              <a:rPr lang="en-US" dirty="0">
                <a:solidFill>
                  <a:schemeClr val="tx1"/>
                </a:solidFill>
                <a:latin typeface="Playfair Display" panose="000005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2A7F2B50-DD16-4DC1-8852-B91124E2A717}"/>
              </a:ext>
            </a:extLst>
          </p:cNvPr>
          <p:cNvSpPr>
            <a:spLocks noGrp="1"/>
          </p:cNvSpPr>
          <p:nvPr>
            <p:ph type="body" idx="1"/>
          </p:nvPr>
        </p:nvSpPr>
        <p:spPr/>
        <p:txBody>
          <a:bodyPr>
            <a:normAutofit/>
          </a:bodyPr>
          <a:lstStyle/>
          <a:p>
            <a:pPr marL="152396" indent="0" algn="just">
              <a:buNone/>
            </a:pPr>
            <a:r>
              <a:rPr lang="en-US" sz="2000" b="0" i="0" dirty="0">
                <a:solidFill>
                  <a:srgbClr val="3A3B41"/>
                </a:solidFill>
                <a:effectLst/>
                <a:latin typeface="Playfair Display" panose="00000500000000000000" pitchFamily="2" charset="0"/>
              </a:rPr>
              <a:t>Recurrent Neural </a:t>
            </a:r>
            <a:r>
              <a:rPr lang="en-US" sz="2000" dirty="0">
                <a:solidFill>
                  <a:srgbClr val="3A3B41"/>
                </a:solidFill>
                <a:latin typeface="Playfair Display" panose="00000500000000000000" pitchFamily="2" charset="0"/>
              </a:rPr>
              <a:t>N</a:t>
            </a:r>
            <a:r>
              <a:rPr lang="en-US" sz="2000" b="0" i="0" dirty="0">
                <a:solidFill>
                  <a:srgbClr val="3A3B41"/>
                </a:solidFill>
                <a:effectLst/>
                <a:latin typeface="Playfair Display" panose="00000500000000000000" pitchFamily="2" charset="0"/>
              </a:rPr>
              <a:t>etworks (RNN) are a type of neural networks that are mostly used for sequential data. In a RNN the information cycles through a loop. It makes the use of an internal memory such that it considers the current input as well as the output from the previous inputs in order to obtain the predicted output in the sequence.</a:t>
            </a:r>
          </a:p>
          <a:p>
            <a:pPr marL="152396" indent="0" algn="just">
              <a:buNone/>
            </a:pPr>
            <a:endParaRPr lang="en-IN" sz="2000" dirty="0">
              <a:latin typeface="Playfair Display" panose="00000500000000000000" pitchFamily="2" charset="0"/>
            </a:endParaRPr>
          </a:p>
        </p:txBody>
      </p:sp>
      <p:pic>
        <p:nvPicPr>
          <p:cNvPr id="5" name="Picture 4">
            <a:extLst>
              <a:ext uri="{FF2B5EF4-FFF2-40B4-BE49-F238E27FC236}">
                <a16:creationId xmlns:a16="http://schemas.microsoft.com/office/drawing/2014/main" id="{A70D9E28-CC8D-4E01-A989-377D0E470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341" y="3646555"/>
            <a:ext cx="2976159" cy="2301439"/>
          </a:xfrm>
          <a:prstGeom prst="rect">
            <a:avLst/>
          </a:prstGeom>
        </p:spPr>
      </p:pic>
      <p:pic>
        <p:nvPicPr>
          <p:cNvPr id="7" name="Picture 6">
            <a:extLst>
              <a:ext uri="{FF2B5EF4-FFF2-40B4-BE49-F238E27FC236}">
                <a16:creationId xmlns:a16="http://schemas.microsoft.com/office/drawing/2014/main" id="{4E171533-9CD4-47D3-A865-765669120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185" y="3242660"/>
            <a:ext cx="5357324" cy="2705334"/>
          </a:xfrm>
          <a:prstGeom prst="rect">
            <a:avLst/>
          </a:prstGeom>
        </p:spPr>
      </p:pic>
    </p:spTree>
    <p:extLst>
      <p:ext uri="{BB962C8B-B14F-4D97-AF65-F5344CB8AC3E}">
        <p14:creationId xmlns:p14="http://schemas.microsoft.com/office/powerpoint/2010/main" val="285719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99C7-81B1-4999-9E1B-F7E9B4B5A88E}"/>
              </a:ext>
            </a:extLst>
          </p:cNvPr>
          <p:cNvSpPr>
            <a:spLocks noGrp="1"/>
          </p:cNvSpPr>
          <p:nvPr>
            <p:ph type="title"/>
          </p:nvPr>
        </p:nvSpPr>
        <p:spPr/>
        <p:txBody>
          <a:bodyPr>
            <a:normAutofit/>
          </a:bodyPr>
          <a:lstStyle/>
          <a:p>
            <a:r>
              <a:rPr lang="en-US" sz="3200" dirty="0">
                <a:solidFill>
                  <a:schemeClr val="tx1"/>
                </a:solidFill>
                <a:latin typeface="Playfair Display" panose="00000500000000000000" pitchFamily="2" charset="0"/>
              </a:rPr>
              <a:t>GENERATIVE A</a:t>
            </a:r>
            <a:r>
              <a:rPr lang="en-IN" sz="3200" i="0" dirty="0">
                <a:solidFill>
                  <a:schemeClr val="tx1"/>
                </a:solidFill>
                <a:effectLst/>
                <a:latin typeface="Playfair Display" panose="00000500000000000000" pitchFamily="2" charset="0"/>
              </a:rPr>
              <a:t>DVERSARIAL NETWORKS (GAN)</a:t>
            </a:r>
            <a:endParaRPr lang="en-IN" dirty="0">
              <a:solidFill>
                <a:schemeClr val="tx1"/>
              </a:solidFill>
            </a:endParaRPr>
          </a:p>
        </p:txBody>
      </p:sp>
      <p:sp>
        <p:nvSpPr>
          <p:cNvPr id="3" name="Text Placeholder 2">
            <a:extLst>
              <a:ext uri="{FF2B5EF4-FFF2-40B4-BE49-F238E27FC236}">
                <a16:creationId xmlns:a16="http://schemas.microsoft.com/office/drawing/2014/main" id="{253024CE-287B-4C09-BFE6-C70BDA8A86D1}"/>
              </a:ext>
            </a:extLst>
          </p:cNvPr>
          <p:cNvSpPr>
            <a:spLocks noGrp="1"/>
          </p:cNvSpPr>
          <p:nvPr>
            <p:ph type="body" idx="1"/>
          </p:nvPr>
        </p:nvSpPr>
        <p:spPr>
          <a:xfrm>
            <a:off x="415600" y="1567543"/>
            <a:ext cx="6955584" cy="4524290"/>
          </a:xfrm>
        </p:spPr>
        <p:txBody>
          <a:bodyPr>
            <a:normAutofit/>
          </a:bodyPr>
          <a:lstStyle/>
          <a:p>
            <a:pPr marL="152396" indent="0" algn="just">
              <a:buNone/>
            </a:pPr>
            <a:r>
              <a:rPr lang="en-US" sz="2000" b="0" dirty="0">
                <a:solidFill>
                  <a:schemeClr val="bg2">
                    <a:lumMod val="50000"/>
                  </a:schemeClr>
                </a:solidFill>
                <a:effectLst/>
                <a:latin typeface="Playfair Display" panose="00000500000000000000" pitchFamily="2" charset="0"/>
              </a:rPr>
              <a:t>Generative Adversarial Networks (GAN) are a deep learning based generative model. The GAN model architecture involves two sub-models: a generator model for generating new examples and a discriminator model for classifying whether generated examples are real or fake.</a:t>
            </a:r>
            <a:endParaRPr lang="en-IN" sz="2000" dirty="0">
              <a:solidFill>
                <a:schemeClr val="bg2">
                  <a:lumMod val="50000"/>
                </a:schemeClr>
              </a:solidFill>
              <a:latin typeface="Playfair Display" panose="00000500000000000000" pitchFamily="2" charset="0"/>
            </a:endParaRPr>
          </a:p>
        </p:txBody>
      </p:sp>
      <p:pic>
        <p:nvPicPr>
          <p:cNvPr id="4" name="Picture 3">
            <a:extLst>
              <a:ext uri="{FF2B5EF4-FFF2-40B4-BE49-F238E27FC236}">
                <a16:creationId xmlns:a16="http://schemas.microsoft.com/office/drawing/2014/main" id="{3F3B76FA-C603-4EFE-A55D-58BB91C8233C}"/>
              </a:ext>
            </a:extLst>
          </p:cNvPr>
          <p:cNvPicPr>
            <a:picLocks noChangeAspect="1"/>
          </p:cNvPicPr>
          <p:nvPr/>
        </p:nvPicPr>
        <p:blipFill>
          <a:blip r:embed="rId2"/>
          <a:stretch>
            <a:fillRect/>
          </a:stretch>
        </p:blipFill>
        <p:spPr>
          <a:xfrm>
            <a:off x="7725748" y="1676591"/>
            <a:ext cx="3090375" cy="4239843"/>
          </a:xfrm>
          <a:prstGeom prst="rect">
            <a:avLst/>
          </a:prstGeom>
        </p:spPr>
      </p:pic>
    </p:spTree>
    <p:extLst>
      <p:ext uri="{BB962C8B-B14F-4D97-AF65-F5344CB8AC3E}">
        <p14:creationId xmlns:p14="http://schemas.microsoft.com/office/powerpoint/2010/main" val="120947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9FE1-E287-4601-860D-41B2FC432644}"/>
              </a:ext>
            </a:extLst>
          </p:cNvPr>
          <p:cNvSpPr>
            <a:spLocks noGrp="1"/>
          </p:cNvSpPr>
          <p:nvPr>
            <p:ph type="title"/>
          </p:nvPr>
        </p:nvSpPr>
        <p:spPr/>
        <p:txBody>
          <a:bodyPr>
            <a:normAutofit/>
          </a:bodyPr>
          <a:lstStyle/>
          <a:p>
            <a:r>
              <a:rPr lang="en-US" sz="3200" dirty="0">
                <a:solidFill>
                  <a:schemeClr val="tx1"/>
                </a:solidFill>
                <a:latin typeface="Playfair Display" panose="00000500000000000000" pitchFamily="2" charset="0"/>
              </a:rPr>
              <a:t>CONVOLUTIONAL NEURAL NETWORK (CNN)</a:t>
            </a:r>
            <a:endParaRPr lang="en-IN" dirty="0">
              <a:solidFill>
                <a:schemeClr val="tx1"/>
              </a:solidFill>
            </a:endParaRPr>
          </a:p>
        </p:txBody>
      </p:sp>
      <p:sp>
        <p:nvSpPr>
          <p:cNvPr id="3" name="Text Placeholder 2">
            <a:extLst>
              <a:ext uri="{FF2B5EF4-FFF2-40B4-BE49-F238E27FC236}">
                <a16:creationId xmlns:a16="http://schemas.microsoft.com/office/drawing/2014/main" id="{AACC92D2-AE0A-49F2-946B-D01B9E2F0747}"/>
              </a:ext>
            </a:extLst>
          </p:cNvPr>
          <p:cNvSpPr>
            <a:spLocks noGrp="1"/>
          </p:cNvSpPr>
          <p:nvPr>
            <p:ph type="body" idx="1"/>
          </p:nvPr>
        </p:nvSpPr>
        <p:spPr/>
        <p:txBody>
          <a:bodyPr>
            <a:normAutofit/>
          </a:bodyPr>
          <a:lstStyle/>
          <a:p>
            <a:pPr marL="152396" indent="0" algn="just">
              <a:buNone/>
            </a:pPr>
            <a:r>
              <a:rPr lang="en-US" sz="2000" i="0" dirty="0">
                <a:solidFill>
                  <a:schemeClr val="bg2">
                    <a:lumMod val="50000"/>
                  </a:schemeClr>
                </a:solidFill>
                <a:effectLst/>
                <a:latin typeface="Playfair Display" panose="00000500000000000000" pitchFamily="2" charset="0"/>
              </a:rPr>
              <a:t>Convolutional Neural Networks or CNNs, are a special kind of neural network for processing data that has a grid-like topology for example, images. The CNN is a combination of two basic building blocks:</a:t>
            </a:r>
            <a:r>
              <a:rPr lang="en-US" sz="2000" dirty="0">
                <a:solidFill>
                  <a:schemeClr val="bg2">
                    <a:lumMod val="50000"/>
                  </a:schemeClr>
                </a:solidFill>
                <a:latin typeface="Playfair Display" panose="00000500000000000000" pitchFamily="2" charset="0"/>
              </a:rPr>
              <a:t> </a:t>
            </a:r>
            <a:r>
              <a:rPr lang="en-US" sz="2000" i="0" dirty="0">
                <a:solidFill>
                  <a:schemeClr val="bg2">
                    <a:lumMod val="50000"/>
                  </a:schemeClr>
                </a:solidFill>
                <a:effectLst/>
                <a:latin typeface="Playfair Display" panose="00000500000000000000" pitchFamily="2" charset="0"/>
              </a:rPr>
              <a:t>The Feature Extraction Block </a:t>
            </a:r>
            <a:r>
              <a:rPr lang="en-US" sz="2000" dirty="0">
                <a:solidFill>
                  <a:schemeClr val="bg2">
                    <a:lumMod val="50000"/>
                  </a:schemeClr>
                </a:solidFill>
                <a:latin typeface="Playfair Display" panose="00000500000000000000" pitchFamily="2" charset="0"/>
              </a:rPr>
              <a:t> that c</a:t>
            </a:r>
            <a:r>
              <a:rPr lang="en-US" sz="2000" i="0" dirty="0">
                <a:solidFill>
                  <a:schemeClr val="bg2">
                    <a:lumMod val="50000"/>
                  </a:schemeClr>
                </a:solidFill>
                <a:effectLst/>
                <a:latin typeface="Playfair Display" panose="00000500000000000000" pitchFamily="2" charset="0"/>
              </a:rPr>
              <a:t>onsists of the Convolution Layer and the Pooling Layer. And Classification Block </a:t>
            </a:r>
            <a:r>
              <a:rPr lang="en-US" sz="2000" dirty="0">
                <a:solidFill>
                  <a:schemeClr val="bg2">
                    <a:lumMod val="50000"/>
                  </a:schemeClr>
                </a:solidFill>
                <a:latin typeface="Playfair Display" panose="00000500000000000000" pitchFamily="2" charset="0"/>
              </a:rPr>
              <a:t>that c</a:t>
            </a:r>
            <a:r>
              <a:rPr lang="en-US" sz="2000" i="0" dirty="0">
                <a:solidFill>
                  <a:schemeClr val="bg2">
                    <a:lumMod val="50000"/>
                  </a:schemeClr>
                </a:solidFill>
                <a:effectLst/>
                <a:latin typeface="Playfair Display" panose="00000500000000000000" pitchFamily="2" charset="0"/>
              </a:rPr>
              <a:t>onsists of a fully connected simple neural network architecture. </a:t>
            </a:r>
            <a:endParaRPr lang="en-IN" sz="2000" dirty="0">
              <a:solidFill>
                <a:schemeClr val="bg2">
                  <a:lumMod val="50000"/>
                </a:schemeClr>
              </a:solidFill>
              <a:latin typeface="Playfair Display" panose="00000500000000000000" pitchFamily="2" charset="0"/>
            </a:endParaRPr>
          </a:p>
        </p:txBody>
      </p:sp>
      <p:pic>
        <p:nvPicPr>
          <p:cNvPr id="5" name="Picture 4">
            <a:extLst>
              <a:ext uri="{FF2B5EF4-FFF2-40B4-BE49-F238E27FC236}">
                <a16:creationId xmlns:a16="http://schemas.microsoft.com/office/drawing/2014/main" id="{4BA4723C-7C04-42FF-B142-50904039E107}"/>
              </a:ext>
            </a:extLst>
          </p:cNvPr>
          <p:cNvPicPr>
            <a:picLocks noChangeAspect="1"/>
          </p:cNvPicPr>
          <p:nvPr/>
        </p:nvPicPr>
        <p:blipFill>
          <a:blip r:embed="rId2"/>
          <a:stretch>
            <a:fillRect/>
          </a:stretch>
        </p:blipFill>
        <p:spPr>
          <a:xfrm>
            <a:off x="3146759" y="3358158"/>
            <a:ext cx="5898482" cy="2913708"/>
          </a:xfrm>
          <a:prstGeom prst="rect">
            <a:avLst/>
          </a:prstGeom>
        </p:spPr>
      </p:pic>
    </p:spTree>
    <p:extLst>
      <p:ext uri="{BB962C8B-B14F-4D97-AF65-F5344CB8AC3E}">
        <p14:creationId xmlns:p14="http://schemas.microsoft.com/office/powerpoint/2010/main" val="4209146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C905-F5EF-4897-BC1C-6CDDB43DC0F7}"/>
              </a:ext>
            </a:extLst>
          </p:cNvPr>
          <p:cNvSpPr>
            <a:spLocks noGrp="1"/>
          </p:cNvSpPr>
          <p:nvPr>
            <p:ph type="title"/>
          </p:nvPr>
        </p:nvSpPr>
        <p:spPr/>
        <p:txBody>
          <a:bodyPr/>
          <a:lstStyle/>
          <a:p>
            <a:r>
              <a:rPr lang="en-US" sz="3200" dirty="0">
                <a:solidFill>
                  <a:schemeClr val="tx1"/>
                </a:solidFill>
                <a:latin typeface="Playfair Display" panose="00000500000000000000" pitchFamily="2" charset="0"/>
              </a:rPr>
              <a:t>CONVOLUTIONAL NEURAL NETWORK (CNN)</a:t>
            </a:r>
            <a:endParaRPr lang="en-IN" dirty="0"/>
          </a:p>
        </p:txBody>
      </p:sp>
      <p:sp>
        <p:nvSpPr>
          <p:cNvPr id="3" name="Text Placeholder 2">
            <a:extLst>
              <a:ext uri="{FF2B5EF4-FFF2-40B4-BE49-F238E27FC236}">
                <a16:creationId xmlns:a16="http://schemas.microsoft.com/office/drawing/2014/main" id="{0A2AD949-8FC5-413E-A91E-4B2DEAF6F435}"/>
              </a:ext>
            </a:extLst>
          </p:cNvPr>
          <p:cNvSpPr>
            <a:spLocks noGrp="1"/>
          </p:cNvSpPr>
          <p:nvPr>
            <p:ph type="body" idx="1"/>
          </p:nvPr>
        </p:nvSpPr>
        <p:spPr/>
        <p:txBody>
          <a:bodyPr>
            <a:normAutofit/>
          </a:bodyPr>
          <a:lstStyle/>
          <a:p>
            <a:pPr algn="just"/>
            <a:r>
              <a:rPr lang="en-US" sz="2000" b="1" dirty="0">
                <a:solidFill>
                  <a:schemeClr val="bg2">
                    <a:lumMod val="50000"/>
                  </a:schemeClr>
                </a:solidFill>
                <a:latin typeface="Playfair Display" panose="00000500000000000000" pitchFamily="2" charset="0"/>
              </a:rPr>
              <a:t>Convolution Layer: </a:t>
            </a:r>
          </a:p>
          <a:p>
            <a:pPr marL="761981" lvl="1" indent="0" algn="just">
              <a:buNone/>
            </a:pPr>
            <a:r>
              <a:rPr lang="en-US" sz="2000" dirty="0">
                <a:solidFill>
                  <a:schemeClr val="bg2">
                    <a:lumMod val="50000"/>
                  </a:schemeClr>
                </a:solidFill>
                <a:effectLst/>
                <a:latin typeface="Playfair Display" panose="00000500000000000000" pitchFamily="2" charset="0"/>
              </a:rPr>
              <a:t>The convolution operation involves multiplying the values of a cell corresponding to a particular row and column, of the image matrix, with the value of the corresponding cell in the filter matrix and adding them together. The RELU or Rectified Linear Unit is applied on all the cells of all the output-matrix.</a:t>
            </a:r>
            <a:endParaRPr lang="en-IN" sz="2000" dirty="0">
              <a:solidFill>
                <a:schemeClr val="bg2">
                  <a:lumMod val="50000"/>
                </a:schemeClr>
              </a:solidFill>
              <a:latin typeface="Playfair Display" panose="00000500000000000000" pitchFamily="2" charset="0"/>
            </a:endParaRPr>
          </a:p>
        </p:txBody>
      </p:sp>
      <p:pic>
        <p:nvPicPr>
          <p:cNvPr id="4" name="Picture 3">
            <a:extLst>
              <a:ext uri="{FF2B5EF4-FFF2-40B4-BE49-F238E27FC236}">
                <a16:creationId xmlns:a16="http://schemas.microsoft.com/office/drawing/2014/main" id="{D497DE78-327B-47E1-A45E-385702D99C70}"/>
              </a:ext>
            </a:extLst>
          </p:cNvPr>
          <p:cNvPicPr>
            <a:picLocks noChangeAspect="1"/>
          </p:cNvPicPr>
          <p:nvPr/>
        </p:nvPicPr>
        <p:blipFill>
          <a:blip r:embed="rId2"/>
          <a:stretch>
            <a:fillRect/>
          </a:stretch>
        </p:blipFill>
        <p:spPr>
          <a:xfrm>
            <a:off x="2743201" y="3608144"/>
            <a:ext cx="6705597" cy="2514599"/>
          </a:xfrm>
          <a:prstGeom prst="rect">
            <a:avLst/>
          </a:prstGeom>
        </p:spPr>
      </p:pic>
    </p:spTree>
    <p:extLst>
      <p:ext uri="{BB962C8B-B14F-4D97-AF65-F5344CB8AC3E}">
        <p14:creationId xmlns:p14="http://schemas.microsoft.com/office/powerpoint/2010/main" val="585562131"/>
      </p:ext>
    </p:extLst>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Untitled presentation</Template>
  <TotalTime>225</TotalTime>
  <Words>1012</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Lato</vt:lpstr>
      <vt:lpstr>Playfair Display</vt:lpstr>
      <vt:lpstr>Wingdings</vt:lpstr>
      <vt:lpstr>Coral</vt:lpstr>
      <vt:lpstr>PowerPoint Presentation</vt:lpstr>
      <vt:lpstr>CONTENTS</vt:lpstr>
      <vt:lpstr>DEEP NEURAL NETWORKS</vt:lpstr>
      <vt:lpstr>DEEP NEURAL NETWORKS</vt:lpstr>
      <vt:lpstr>TYPES OF DEEP NEURAL NETWORKS</vt:lpstr>
      <vt:lpstr>RECURRENT NEURAL NETWORK (RNN) </vt:lpstr>
      <vt:lpstr>GENERATIVE ADVERSARIAL NETWORKS (GAN)</vt:lpstr>
      <vt:lpstr>CONVOLUTIONAL NEURAL NETWORK (CNN)</vt:lpstr>
      <vt:lpstr>CONVOLUTIONAL NEURAL NETWORK (CNN)</vt:lpstr>
      <vt:lpstr>CONVOLUTIONAL NEURAL NETWORK (CNN)</vt:lpstr>
      <vt:lpstr>CONVOLUTIONAL NEURAL NETWORK (CNN)</vt:lpstr>
      <vt:lpstr>IMPLEMENTATION OF CNN</vt:lpstr>
      <vt:lpstr>IMPLEMENTATION OF CNN</vt:lpstr>
      <vt:lpstr>IMPLEMENTATION OF CNN</vt:lpstr>
      <vt:lpstr>IMPLEMENTATION OF CNN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pavitra.ankesh@gmail.com</dc:creator>
  <cp:lastModifiedBy>pavitra.ankesh@gmail.com</cp:lastModifiedBy>
  <cp:revision>8</cp:revision>
  <dcterms:created xsi:type="dcterms:W3CDTF">2021-11-05T05:48:42Z</dcterms:created>
  <dcterms:modified xsi:type="dcterms:W3CDTF">2021-11-09T12:15:37Z</dcterms:modified>
</cp:coreProperties>
</file>