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61" r:id="rId5"/>
    <p:sldId id="264" r:id="rId6"/>
    <p:sldId id="262" r:id="rId7"/>
    <p:sldId id="265" r:id="rId8"/>
    <p:sldId id="263" r:id="rId9"/>
    <p:sldId id="266" r:id="rId10"/>
    <p:sldId id="267" r:id="rId11"/>
    <p:sldId id="270" r:id="rId12"/>
    <p:sldId id="271" r:id="rId13"/>
    <p:sldId id="272" r:id="rId14"/>
    <p:sldId id="273" r:id="rId15"/>
    <p:sldId id="276" r:id="rId16"/>
    <p:sldId id="275" r:id="rId17"/>
    <p:sldId id="277"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465E8FB1-FC7A-4E94-A120-D2725EA04153}" type="datetimeFigureOut">
              <a:rPr lang="en-IN" smtClean="0"/>
              <a:t>23-09-2021</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9F0D4370-2F45-4AD5-AFFD-1086C6707AB3}"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93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E8FB1-FC7A-4E94-A120-D2725EA04153}"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D4370-2F45-4AD5-AFFD-1086C6707AB3}" type="slidenum">
              <a:rPr lang="en-IN" smtClean="0"/>
              <a:t>‹#›</a:t>
            </a:fld>
            <a:endParaRPr lang="en-IN"/>
          </a:p>
        </p:txBody>
      </p:sp>
    </p:spTree>
    <p:extLst>
      <p:ext uri="{BB962C8B-B14F-4D97-AF65-F5344CB8AC3E}">
        <p14:creationId xmlns:p14="http://schemas.microsoft.com/office/powerpoint/2010/main" val="82399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E8FB1-FC7A-4E94-A120-D2725EA04153}"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D4370-2F45-4AD5-AFFD-1086C6707AB3}" type="slidenum">
              <a:rPr lang="en-IN" smtClean="0"/>
              <a:t>‹#›</a:t>
            </a:fld>
            <a:endParaRPr lang="en-IN"/>
          </a:p>
        </p:txBody>
      </p:sp>
    </p:spTree>
    <p:extLst>
      <p:ext uri="{BB962C8B-B14F-4D97-AF65-F5344CB8AC3E}">
        <p14:creationId xmlns:p14="http://schemas.microsoft.com/office/powerpoint/2010/main" val="181455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E8FB1-FC7A-4E94-A120-D2725EA04153}"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D4370-2F45-4AD5-AFFD-1086C6707AB3}" type="slidenum">
              <a:rPr lang="en-IN" smtClean="0"/>
              <a:t>‹#›</a:t>
            </a:fld>
            <a:endParaRPr lang="en-IN"/>
          </a:p>
        </p:txBody>
      </p:sp>
    </p:spTree>
    <p:extLst>
      <p:ext uri="{BB962C8B-B14F-4D97-AF65-F5344CB8AC3E}">
        <p14:creationId xmlns:p14="http://schemas.microsoft.com/office/powerpoint/2010/main" val="219147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5E8FB1-FC7A-4E94-A120-D2725EA04153}" type="datetimeFigureOut">
              <a:rPr lang="en-IN" smtClean="0"/>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0D4370-2F45-4AD5-AFFD-1086C6707AB3}"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67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5E8FB1-FC7A-4E94-A120-D2725EA04153}"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0D4370-2F45-4AD5-AFFD-1086C6707AB3}" type="slidenum">
              <a:rPr lang="en-IN" smtClean="0"/>
              <a:t>‹#›</a:t>
            </a:fld>
            <a:endParaRPr lang="en-IN"/>
          </a:p>
        </p:txBody>
      </p:sp>
    </p:spTree>
    <p:extLst>
      <p:ext uri="{BB962C8B-B14F-4D97-AF65-F5344CB8AC3E}">
        <p14:creationId xmlns:p14="http://schemas.microsoft.com/office/powerpoint/2010/main" val="11559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5E8FB1-FC7A-4E94-A120-D2725EA04153}" type="datetimeFigureOut">
              <a:rPr lang="en-IN" smtClean="0"/>
              <a:t>23-09-2021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0D4370-2F45-4AD5-AFFD-1086C6707AB3}" type="slidenum">
              <a:rPr lang="en-IN" smtClean="0"/>
              <a:t>‹#›</a:t>
            </a:fld>
            <a:endParaRPr lang="en-IN"/>
          </a:p>
        </p:txBody>
      </p:sp>
    </p:spTree>
    <p:extLst>
      <p:ext uri="{BB962C8B-B14F-4D97-AF65-F5344CB8AC3E}">
        <p14:creationId xmlns:p14="http://schemas.microsoft.com/office/powerpoint/2010/main" val="98819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5E8FB1-FC7A-4E94-A120-D2725EA04153}" type="datetimeFigureOut">
              <a:rPr lang="en-IN" smtClean="0"/>
              <a:t>23-09-2021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0D4370-2F45-4AD5-AFFD-1086C6707AB3}" type="slidenum">
              <a:rPr lang="en-IN" smtClean="0"/>
              <a:t>‹#›</a:t>
            </a:fld>
            <a:endParaRPr lang="en-IN"/>
          </a:p>
        </p:txBody>
      </p:sp>
    </p:spTree>
    <p:extLst>
      <p:ext uri="{BB962C8B-B14F-4D97-AF65-F5344CB8AC3E}">
        <p14:creationId xmlns:p14="http://schemas.microsoft.com/office/powerpoint/2010/main" val="2174218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E8FB1-FC7A-4E94-A120-D2725EA04153}" type="datetimeFigureOut">
              <a:rPr lang="en-IN" smtClean="0"/>
              <a:t>23-09-2021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0D4370-2F45-4AD5-AFFD-1086C6707AB3}" type="slidenum">
              <a:rPr lang="en-IN" smtClean="0"/>
              <a:t>‹#›</a:t>
            </a:fld>
            <a:endParaRPr lang="en-IN"/>
          </a:p>
        </p:txBody>
      </p:sp>
    </p:spTree>
    <p:extLst>
      <p:ext uri="{BB962C8B-B14F-4D97-AF65-F5344CB8AC3E}">
        <p14:creationId xmlns:p14="http://schemas.microsoft.com/office/powerpoint/2010/main" val="82827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5E8FB1-FC7A-4E94-A120-D2725EA04153}"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0D4370-2F45-4AD5-AFFD-1086C6707AB3}" type="slidenum">
              <a:rPr lang="en-IN" smtClean="0"/>
              <a:t>‹#›</a:t>
            </a:fld>
            <a:endParaRPr lang="en-IN"/>
          </a:p>
        </p:txBody>
      </p:sp>
    </p:spTree>
    <p:extLst>
      <p:ext uri="{BB962C8B-B14F-4D97-AF65-F5344CB8AC3E}">
        <p14:creationId xmlns:p14="http://schemas.microsoft.com/office/powerpoint/2010/main" val="23824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5E8FB1-FC7A-4E94-A120-D2725EA04153}" type="datetimeFigureOut">
              <a:rPr lang="en-IN" smtClean="0"/>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0D4370-2F45-4AD5-AFFD-1086C6707AB3}" type="slidenum">
              <a:rPr lang="en-IN" smtClean="0"/>
              <a:t>‹#›</a:t>
            </a:fld>
            <a:endParaRPr lang="en-IN"/>
          </a:p>
        </p:txBody>
      </p:sp>
    </p:spTree>
    <p:extLst>
      <p:ext uri="{BB962C8B-B14F-4D97-AF65-F5344CB8AC3E}">
        <p14:creationId xmlns:p14="http://schemas.microsoft.com/office/powerpoint/2010/main" val="67203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65E8FB1-FC7A-4E94-A120-D2725EA04153}" type="datetimeFigureOut">
              <a:rPr lang="en-IN" smtClean="0"/>
              <a:t>23-09-2021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F0D4370-2F45-4AD5-AFFD-1086C6707AB3}" type="slidenum">
              <a:rPr lang="en-IN" smtClean="0"/>
              <a:t>‹#›</a:t>
            </a:fld>
            <a:endParaRPr lang="en-IN"/>
          </a:p>
        </p:txBody>
      </p:sp>
    </p:spTree>
    <p:extLst>
      <p:ext uri="{BB962C8B-B14F-4D97-AF65-F5344CB8AC3E}">
        <p14:creationId xmlns:p14="http://schemas.microsoft.com/office/powerpoint/2010/main" val="18731020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7" Type="http://schemas.openxmlformats.org/officeDocument/2006/relationships/image" Target="../media/image13.png"/><Relationship Id="rId2" Type="http://schemas.openxmlformats.org/officeDocument/2006/relationships/image" Target="../media/image8.tmp"/><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5" Type="http://schemas.openxmlformats.org/officeDocument/2006/relationships/image" Target="../media/image23.tmp"/><Relationship Id="rId4" Type="http://schemas.openxmlformats.org/officeDocument/2006/relationships/image" Target="../media/image22.tmp"/></Relationships>
</file>

<file path=ppt/slides/_rels/slide16.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2.xml"/><Relationship Id="rId5" Type="http://schemas.openxmlformats.org/officeDocument/2006/relationships/image" Target="../media/image28.tmp"/><Relationship Id="rId4" Type="http://schemas.openxmlformats.org/officeDocument/2006/relationships/image" Target="../media/image27.tmp"/></Relationships>
</file>

<file path=ppt/slides/_rels/slide18.xml.rels><?xml version="1.0" encoding="UTF-8" standalone="yes"?>
<Relationships xmlns="http://schemas.openxmlformats.org/package/2006/relationships"><Relationship Id="rId8" Type="http://schemas.openxmlformats.org/officeDocument/2006/relationships/hyperlink" Target="https://machinelearningmastery.com/overfitting-and-underfitting-with-machine-learning-algorithms/" TargetMode="External"/><Relationship Id="rId3" Type="http://schemas.openxmlformats.org/officeDocument/2006/relationships/hyperlink" Target="https://www.guru99.com/deep-learning-tutorial.html" TargetMode="External"/><Relationship Id="rId7" Type="http://schemas.openxmlformats.org/officeDocument/2006/relationships/hyperlink" Target="https://www.v7labs.com/blog/neural-networks-activation-functions" TargetMode="External"/><Relationship Id="rId2" Type="http://schemas.openxmlformats.org/officeDocument/2006/relationships/hyperlink" Target="https://www.simplilearn.com/tutorials/deep-learning-tutorial/neural-network?source=sl_frs_nav_playlist_video_clicked" TargetMode="External"/><Relationship Id="rId1" Type="http://schemas.openxmlformats.org/officeDocument/2006/relationships/slideLayout" Target="../slideLayouts/slideLayout2.xml"/><Relationship Id="rId6" Type="http://schemas.openxmlformats.org/officeDocument/2006/relationships/hyperlink" Target="https://medium.com/@snaily16/what-why-and-which-activation-functions-b2bf748c0441" TargetMode="External"/><Relationship Id="rId5" Type="http://schemas.openxmlformats.org/officeDocument/2006/relationships/hyperlink" Target="https://www.analyticsvidhya.com/blog/2017/05/25-must-know-terms-concepts-for-beginners-in-deep-learning/" TargetMode="External"/><Relationship Id="rId4" Type="http://schemas.openxmlformats.org/officeDocument/2006/relationships/hyperlink" Target="https://blog.quantinsti.com/forward-propagation-neural-ne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0E888-59F9-4E04-9E07-32E112BFF8B1}"/>
              </a:ext>
            </a:extLst>
          </p:cNvPr>
          <p:cNvSpPr>
            <a:spLocks noGrp="1"/>
          </p:cNvSpPr>
          <p:nvPr>
            <p:ph type="ctrTitle"/>
          </p:nvPr>
        </p:nvSpPr>
        <p:spPr>
          <a:xfrm>
            <a:off x="1109979" y="1616291"/>
            <a:ext cx="9966960" cy="1828799"/>
          </a:xfrm>
        </p:spPr>
        <p:txBody>
          <a:bodyPr>
            <a:normAutofit/>
          </a:bodyPr>
          <a:lstStyle/>
          <a:p>
            <a:r>
              <a:rPr lang="en-US" dirty="0">
                <a:solidFill>
                  <a:srgbClr val="002060"/>
                </a:solidFill>
                <a:effectLst/>
                <a:latin typeface="Bahnschrift SemiBold SemiConden" panose="020B0502040204020203" pitchFamily="34" charset="0"/>
              </a:rPr>
              <a:t>DEEP NEURAL NETWORKS</a:t>
            </a:r>
            <a:br>
              <a:rPr lang="en-US" dirty="0">
                <a:solidFill>
                  <a:srgbClr val="002060"/>
                </a:solidFill>
                <a:effectLst/>
                <a:latin typeface="Bahnschrift SemiBold SemiConden" panose="020B0502040204020203" pitchFamily="34" charset="0"/>
              </a:rPr>
            </a:br>
            <a:r>
              <a:rPr lang="en-US" sz="3100" dirty="0">
                <a:solidFill>
                  <a:srgbClr val="002060"/>
                </a:solidFill>
                <a:effectLst/>
                <a:latin typeface="Bahnschrift SemiBold SemiConden" panose="020B0502040204020203" pitchFamily="34" charset="0"/>
              </a:rPr>
              <a:t>-ASSIGNMENT 2</a:t>
            </a:r>
            <a:endParaRPr lang="en-IN" sz="3100" dirty="0">
              <a:solidFill>
                <a:srgbClr val="002060"/>
              </a:solidFill>
              <a:effectLst/>
              <a:latin typeface="Bahnschrift SemiBold SemiConden" panose="020B0502040204020203" pitchFamily="34" charset="0"/>
            </a:endParaRPr>
          </a:p>
        </p:txBody>
      </p:sp>
      <p:sp>
        <p:nvSpPr>
          <p:cNvPr id="3" name="Subtitle 2">
            <a:extLst>
              <a:ext uri="{FF2B5EF4-FFF2-40B4-BE49-F238E27FC236}">
                <a16:creationId xmlns:a16="http://schemas.microsoft.com/office/drawing/2014/main" id="{F0D58F2C-6C96-4E47-8CCC-D651F481FAA2}"/>
              </a:ext>
            </a:extLst>
          </p:cNvPr>
          <p:cNvSpPr>
            <a:spLocks noGrp="1"/>
          </p:cNvSpPr>
          <p:nvPr>
            <p:ph type="subTitle" idx="1"/>
          </p:nvPr>
        </p:nvSpPr>
        <p:spPr/>
        <p:txBody>
          <a:bodyPr>
            <a:normAutofit lnSpcReduction="10000"/>
          </a:bodyPr>
          <a:lstStyle/>
          <a:p>
            <a:pPr>
              <a:lnSpc>
                <a:spcPct val="100000"/>
              </a:lnSpc>
            </a:pPr>
            <a:r>
              <a:rPr lang="en-US" dirty="0">
                <a:latin typeface="Arial" panose="020B0604020202020204" pitchFamily="34" charset="0"/>
                <a:cs typeface="Arial" panose="020B0604020202020204" pitchFamily="34" charset="0"/>
              </a:rPr>
              <a:t>PAVITRA ANKESH</a:t>
            </a:r>
          </a:p>
          <a:p>
            <a:pPr>
              <a:lnSpc>
                <a:spcPct val="100000"/>
              </a:lnSpc>
            </a:pPr>
            <a:r>
              <a:rPr lang="en-US" dirty="0">
                <a:latin typeface="Arial" panose="020B0604020202020204" pitchFamily="34" charset="0"/>
                <a:cs typeface="Arial" panose="020B0604020202020204" pitchFamily="34" charset="0"/>
              </a:rPr>
              <a:t>CSE- 5D</a:t>
            </a:r>
          </a:p>
          <a:p>
            <a:pPr>
              <a:lnSpc>
                <a:spcPct val="100000"/>
              </a:lnSpc>
            </a:pPr>
            <a:r>
              <a:rPr lang="en-US" dirty="0">
                <a:latin typeface="Arial" panose="020B0604020202020204" pitchFamily="34" charset="0"/>
                <a:cs typeface="Arial" panose="020B0604020202020204" pitchFamily="34" charset="0"/>
              </a:rPr>
              <a:t>ENG19CS0221</a:t>
            </a:r>
            <a:endParaRPr lang="en-IN" dirty="0">
              <a:latin typeface="Arial" panose="020B0604020202020204" pitchFamily="34"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6F68E47A-10D4-431C-B3F9-7C3D45276801}"/>
              </a:ext>
            </a:extLst>
          </p:cNvPr>
          <p:cNvSpPr txBox="1"/>
          <p:nvPr/>
        </p:nvSpPr>
        <p:spPr>
          <a:xfrm>
            <a:off x="1891027" y="5682343"/>
            <a:ext cx="8404865" cy="584775"/>
          </a:xfrm>
          <a:prstGeom prst="rect">
            <a:avLst/>
          </a:prstGeom>
          <a:noFill/>
        </p:spPr>
        <p:txBody>
          <a:bodyPr wrap="none" rtlCol="0">
            <a:spAutoFit/>
          </a:bodyPr>
          <a:lstStyle/>
          <a:p>
            <a:pPr algn="ctr"/>
            <a:r>
              <a:rPr lang="en-US" sz="1600" dirty="0">
                <a:solidFill>
                  <a:srgbClr val="002060"/>
                </a:solidFill>
              </a:rPr>
              <a:t>Google </a:t>
            </a:r>
            <a:r>
              <a:rPr lang="en-US" sz="1600" dirty="0" err="1">
                <a:solidFill>
                  <a:srgbClr val="002060"/>
                </a:solidFill>
              </a:rPr>
              <a:t>colab</a:t>
            </a:r>
            <a:r>
              <a:rPr lang="en-US" sz="1600" dirty="0">
                <a:solidFill>
                  <a:srgbClr val="002060"/>
                </a:solidFill>
              </a:rPr>
              <a:t> link: </a:t>
            </a:r>
          </a:p>
          <a:p>
            <a:pPr algn="ctr"/>
            <a:r>
              <a:rPr lang="en-US" sz="1600" dirty="0">
                <a:solidFill>
                  <a:srgbClr val="002060"/>
                </a:solidFill>
              </a:rPr>
              <a:t>https://colab.research.google.com/drive/11e9YoSDtnpqHzhwBGRsXRQ7jeRTHgR8F?usp=sharing</a:t>
            </a:r>
            <a:endParaRPr lang="en-IN" sz="1600" dirty="0">
              <a:solidFill>
                <a:srgbClr val="002060"/>
              </a:solidFill>
            </a:endParaRPr>
          </a:p>
        </p:txBody>
      </p:sp>
    </p:spTree>
    <p:extLst>
      <p:ext uri="{BB962C8B-B14F-4D97-AF65-F5344CB8AC3E}">
        <p14:creationId xmlns:p14="http://schemas.microsoft.com/office/powerpoint/2010/main" val="71049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9819-B2E5-48B3-A2D1-48DAF2A702D0}"/>
              </a:ext>
            </a:extLst>
          </p:cNvPr>
          <p:cNvSpPr>
            <a:spLocks noGrp="1"/>
          </p:cNvSpPr>
          <p:nvPr>
            <p:ph type="title"/>
          </p:nvPr>
        </p:nvSpPr>
        <p:spPr>
          <a:xfrm>
            <a:off x="279400" y="701040"/>
            <a:ext cx="9875520" cy="1356360"/>
          </a:xfrm>
        </p:spPr>
        <p:txBody>
          <a:bodyPr>
            <a:normAutofit/>
          </a:bodyPr>
          <a:lstStyle/>
          <a:p>
            <a:r>
              <a:rPr lang="en-IN" sz="2800" b="0" i="0" dirty="0">
                <a:solidFill>
                  <a:schemeClr val="accent5">
                    <a:lumMod val="50000"/>
                  </a:schemeClr>
                </a:solidFill>
                <a:effectLst/>
                <a:latin typeface="Lato" panose="020F0502020204030203" pitchFamily="34" charset="0"/>
              </a:rPr>
              <a:t>Commonly applied Activation Functions</a:t>
            </a:r>
            <a:br>
              <a:rPr lang="en-IN" b="0" i="0" dirty="0">
                <a:solidFill>
                  <a:srgbClr val="222222"/>
                </a:solidFill>
                <a:effectLst/>
                <a:latin typeface="Lato" panose="020F0502020204030203" pitchFamily="34" charset="0"/>
              </a:rPr>
            </a:br>
            <a:endParaRPr lang="en-IN" dirty="0"/>
          </a:p>
        </p:txBody>
      </p:sp>
      <p:sp>
        <p:nvSpPr>
          <p:cNvPr id="4" name="Rectangle 3">
            <a:extLst>
              <a:ext uri="{FF2B5EF4-FFF2-40B4-BE49-F238E27FC236}">
                <a16:creationId xmlns:a16="http://schemas.microsoft.com/office/drawing/2014/main" id="{C28B81DC-ADB2-4AA8-9844-848E59211533}"/>
              </a:ext>
            </a:extLst>
          </p:cNvPr>
          <p:cNvSpPr/>
          <p:nvPr/>
        </p:nvSpPr>
        <p:spPr>
          <a:xfrm>
            <a:off x="355600" y="386080"/>
            <a:ext cx="2936240" cy="3759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ACTIVATION FUNCTIONS</a:t>
            </a:r>
            <a:endParaRPr lang="en-IN" dirty="0">
              <a:solidFill>
                <a:schemeClr val="bg1"/>
              </a:solidFill>
            </a:endParaRPr>
          </a:p>
        </p:txBody>
      </p:sp>
      <p:sp>
        <p:nvSpPr>
          <p:cNvPr id="17" name="Rectangle 16">
            <a:extLst>
              <a:ext uri="{FF2B5EF4-FFF2-40B4-BE49-F238E27FC236}">
                <a16:creationId xmlns:a16="http://schemas.microsoft.com/office/drawing/2014/main" id="{AB95285A-C8A2-4F61-B30C-A633A0AA1109}"/>
              </a:ext>
            </a:extLst>
          </p:cNvPr>
          <p:cNvSpPr/>
          <p:nvPr/>
        </p:nvSpPr>
        <p:spPr>
          <a:xfrm>
            <a:off x="467360" y="1494130"/>
            <a:ext cx="3566160" cy="4744105"/>
          </a:xfrm>
          <a:prstGeom prst="rect">
            <a:avLst/>
          </a:prstGeom>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2000" dirty="0">
                <a:solidFill>
                  <a:srgbClr val="002060"/>
                </a:solidFill>
              </a:rPr>
              <a:t>SIGMOID</a:t>
            </a:r>
          </a:p>
          <a:p>
            <a:pPr algn="ctr"/>
            <a:endParaRPr lang="en-US" sz="2000" dirty="0">
              <a:solidFill>
                <a:srgbClr val="002060"/>
              </a:solidFill>
            </a:endParaRPr>
          </a:p>
          <a:p>
            <a:r>
              <a:rPr lang="en-US" sz="2000" dirty="0">
                <a:solidFill>
                  <a:srgbClr val="002060"/>
                </a:solidFill>
              </a:rPr>
              <a:t>Equation:</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r>
              <a:rPr lang="en-US" sz="2000" dirty="0">
                <a:solidFill>
                  <a:srgbClr val="002060"/>
                </a:solidFill>
              </a:rPr>
              <a:t>Graph:</a:t>
            </a:r>
          </a:p>
          <a:p>
            <a:endParaRPr lang="en-US" sz="2000" dirty="0">
              <a:solidFill>
                <a:srgbClr val="002060"/>
              </a:solidFill>
            </a:endParaRPr>
          </a:p>
          <a:p>
            <a:endParaRPr lang="en-IN" sz="2000" dirty="0">
              <a:solidFill>
                <a:srgbClr val="002060"/>
              </a:solidFill>
            </a:endParaRPr>
          </a:p>
        </p:txBody>
      </p:sp>
      <p:sp>
        <p:nvSpPr>
          <p:cNvPr id="18" name="Rectangle 17">
            <a:extLst>
              <a:ext uri="{FF2B5EF4-FFF2-40B4-BE49-F238E27FC236}">
                <a16:creationId xmlns:a16="http://schemas.microsoft.com/office/drawing/2014/main" id="{889A2A2F-BC4A-45D6-8632-1021F96F77D1}"/>
              </a:ext>
            </a:extLst>
          </p:cNvPr>
          <p:cNvSpPr/>
          <p:nvPr/>
        </p:nvSpPr>
        <p:spPr>
          <a:xfrm>
            <a:off x="4318000" y="1494130"/>
            <a:ext cx="3566160" cy="4744105"/>
          </a:xfrm>
          <a:prstGeom prst="rect">
            <a:avLst/>
          </a:prstGeom>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2000" dirty="0">
                <a:solidFill>
                  <a:srgbClr val="002060"/>
                </a:solidFill>
              </a:rPr>
              <a:t>HYPERBOLIC TANGENT</a:t>
            </a:r>
          </a:p>
          <a:p>
            <a:endParaRPr lang="en-US" sz="2000" dirty="0">
              <a:solidFill>
                <a:srgbClr val="002060"/>
              </a:solidFill>
            </a:endParaRPr>
          </a:p>
          <a:p>
            <a:r>
              <a:rPr lang="en-US" sz="2000" dirty="0">
                <a:solidFill>
                  <a:srgbClr val="002060"/>
                </a:solidFill>
              </a:rPr>
              <a:t>Equation:</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r>
              <a:rPr lang="en-US" sz="2000" dirty="0">
                <a:solidFill>
                  <a:srgbClr val="002060"/>
                </a:solidFill>
              </a:rPr>
              <a:t>Graph:</a:t>
            </a:r>
          </a:p>
          <a:p>
            <a:endParaRPr lang="en-IN" sz="2000" dirty="0">
              <a:solidFill>
                <a:srgbClr val="002060"/>
              </a:solidFill>
            </a:endParaRPr>
          </a:p>
          <a:p>
            <a:pPr algn="ctr"/>
            <a:endParaRPr lang="en-IN" sz="2000" dirty="0">
              <a:solidFill>
                <a:srgbClr val="002060"/>
              </a:solidFill>
            </a:endParaRPr>
          </a:p>
        </p:txBody>
      </p:sp>
      <p:sp>
        <p:nvSpPr>
          <p:cNvPr id="19" name="Rectangle 18">
            <a:extLst>
              <a:ext uri="{FF2B5EF4-FFF2-40B4-BE49-F238E27FC236}">
                <a16:creationId xmlns:a16="http://schemas.microsoft.com/office/drawing/2014/main" id="{B5D68A8F-6605-4466-8DE1-D8946B3BB5F6}"/>
              </a:ext>
            </a:extLst>
          </p:cNvPr>
          <p:cNvSpPr/>
          <p:nvPr/>
        </p:nvSpPr>
        <p:spPr>
          <a:xfrm>
            <a:off x="8158480" y="1494130"/>
            <a:ext cx="3566160" cy="4744105"/>
          </a:xfrm>
          <a:prstGeom prst="rect">
            <a:avLst/>
          </a:prstGeom>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2000" dirty="0">
                <a:solidFill>
                  <a:srgbClr val="002060"/>
                </a:solidFill>
              </a:rPr>
              <a:t>RECTIFIED LINEAR UNIT</a:t>
            </a:r>
          </a:p>
          <a:p>
            <a:pPr algn="ctr"/>
            <a:endParaRPr lang="en-US" sz="2000" dirty="0">
              <a:solidFill>
                <a:srgbClr val="002060"/>
              </a:solidFill>
            </a:endParaRPr>
          </a:p>
          <a:p>
            <a:r>
              <a:rPr lang="en-US" sz="2000" dirty="0">
                <a:solidFill>
                  <a:srgbClr val="002060"/>
                </a:solidFill>
              </a:rPr>
              <a:t>Equation:</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r>
              <a:rPr lang="en-US" sz="2000" dirty="0">
                <a:solidFill>
                  <a:srgbClr val="002060"/>
                </a:solidFill>
              </a:rPr>
              <a:t>Graph:</a:t>
            </a:r>
          </a:p>
          <a:p>
            <a:endParaRPr lang="en-US" sz="2000" dirty="0">
              <a:solidFill>
                <a:srgbClr val="002060"/>
              </a:solidFill>
            </a:endParaRPr>
          </a:p>
          <a:p>
            <a:endParaRPr lang="en-IN" sz="2000" dirty="0">
              <a:solidFill>
                <a:srgbClr val="002060"/>
              </a:solidFill>
            </a:endParaRPr>
          </a:p>
          <a:p>
            <a:endParaRPr lang="en-IN" sz="2000" dirty="0">
              <a:solidFill>
                <a:srgbClr val="002060"/>
              </a:solidFill>
            </a:endParaRPr>
          </a:p>
        </p:txBody>
      </p:sp>
      <p:pic>
        <p:nvPicPr>
          <p:cNvPr id="21" name="Picture 20">
            <a:extLst>
              <a:ext uri="{FF2B5EF4-FFF2-40B4-BE49-F238E27FC236}">
                <a16:creationId xmlns:a16="http://schemas.microsoft.com/office/drawing/2014/main" id="{D984D90D-C1E4-44C9-9D5E-E19EB0D63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252" y="2027909"/>
            <a:ext cx="1712055" cy="891695"/>
          </a:xfrm>
          <a:prstGeom prst="rect">
            <a:avLst/>
          </a:prstGeom>
        </p:spPr>
      </p:pic>
      <p:pic>
        <p:nvPicPr>
          <p:cNvPr id="23" name="Picture 22">
            <a:extLst>
              <a:ext uri="{FF2B5EF4-FFF2-40B4-BE49-F238E27FC236}">
                <a16:creationId xmlns:a16="http://schemas.microsoft.com/office/drawing/2014/main" id="{A18CD72C-8D57-40E8-BF7A-60289897C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500" y="2057400"/>
            <a:ext cx="2008519" cy="1031240"/>
          </a:xfrm>
          <a:prstGeom prst="rect">
            <a:avLst/>
          </a:prstGeom>
        </p:spPr>
      </p:pic>
      <p:pic>
        <p:nvPicPr>
          <p:cNvPr id="25" name="Picture 24">
            <a:extLst>
              <a:ext uri="{FF2B5EF4-FFF2-40B4-BE49-F238E27FC236}">
                <a16:creationId xmlns:a16="http://schemas.microsoft.com/office/drawing/2014/main" id="{C6B44882-519C-4AAF-AFFB-485E3265B0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1539" y="2057400"/>
            <a:ext cx="1999881" cy="574040"/>
          </a:xfrm>
          <a:prstGeom prst="rect">
            <a:avLst/>
          </a:prstGeom>
        </p:spPr>
      </p:pic>
      <p:pic>
        <p:nvPicPr>
          <p:cNvPr id="26" name="Picture 25">
            <a:extLst>
              <a:ext uri="{FF2B5EF4-FFF2-40B4-BE49-F238E27FC236}">
                <a16:creationId xmlns:a16="http://schemas.microsoft.com/office/drawing/2014/main" id="{4AA74FFE-6850-4E14-B8F9-F730F17ECD90}"/>
              </a:ext>
            </a:extLst>
          </p:cNvPr>
          <p:cNvPicPr>
            <a:picLocks noChangeAspect="1"/>
          </p:cNvPicPr>
          <p:nvPr/>
        </p:nvPicPr>
        <p:blipFill>
          <a:blip r:embed="rId5"/>
          <a:stretch>
            <a:fillRect/>
          </a:stretch>
        </p:blipFill>
        <p:spPr>
          <a:xfrm>
            <a:off x="726440" y="3968878"/>
            <a:ext cx="3048000" cy="2028825"/>
          </a:xfrm>
          <a:prstGeom prst="rect">
            <a:avLst/>
          </a:prstGeom>
        </p:spPr>
      </p:pic>
      <p:pic>
        <p:nvPicPr>
          <p:cNvPr id="27" name="Picture 26">
            <a:extLst>
              <a:ext uri="{FF2B5EF4-FFF2-40B4-BE49-F238E27FC236}">
                <a16:creationId xmlns:a16="http://schemas.microsoft.com/office/drawing/2014/main" id="{CCD56588-3748-4BC1-A287-859FAC905641}"/>
              </a:ext>
            </a:extLst>
          </p:cNvPr>
          <p:cNvPicPr>
            <a:picLocks noChangeAspect="1"/>
          </p:cNvPicPr>
          <p:nvPr/>
        </p:nvPicPr>
        <p:blipFill>
          <a:blip r:embed="rId6"/>
          <a:stretch>
            <a:fillRect/>
          </a:stretch>
        </p:blipFill>
        <p:spPr>
          <a:xfrm>
            <a:off x="4615180" y="4001757"/>
            <a:ext cx="2961640" cy="2221230"/>
          </a:xfrm>
          <a:prstGeom prst="rect">
            <a:avLst/>
          </a:prstGeom>
        </p:spPr>
      </p:pic>
      <p:pic>
        <p:nvPicPr>
          <p:cNvPr id="28" name="Picture 27">
            <a:extLst>
              <a:ext uri="{FF2B5EF4-FFF2-40B4-BE49-F238E27FC236}">
                <a16:creationId xmlns:a16="http://schemas.microsoft.com/office/drawing/2014/main" id="{086AF9B8-60A0-40B4-987F-BEEE437D42C4}"/>
              </a:ext>
            </a:extLst>
          </p:cNvPr>
          <p:cNvPicPr>
            <a:picLocks noChangeAspect="1"/>
          </p:cNvPicPr>
          <p:nvPr/>
        </p:nvPicPr>
        <p:blipFill>
          <a:blip r:embed="rId7"/>
          <a:stretch>
            <a:fillRect/>
          </a:stretch>
        </p:blipFill>
        <p:spPr>
          <a:xfrm>
            <a:off x="8387080" y="3866182"/>
            <a:ext cx="3108960" cy="2331720"/>
          </a:xfrm>
          <a:prstGeom prst="rect">
            <a:avLst/>
          </a:prstGeom>
        </p:spPr>
      </p:pic>
    </p:spTree>
    <p:extLst>
      <p:ext uri="{BB962C8B-B14F-4D97-AF65-F5344CB8AC3E}">
        <p14:creationId xmlns:p14="http://schemas.microsoft.com/office/powerpoint/2010/main" val="411973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181-6B6B-49E6-8397-D55E3C78CE23}"/>
              </a:ext>
            </a:extLst>
          </p:cNvPr>
          <p:cNvSpPr>
            <a:spLocks noGrp="1"/>
          </p:cNvSpPr>
          <p:nvPr>
            <p:ph type="title"/>
          </p:nvPr>
        </p:nvSpPr>
        <p:spPr>
          <a:xfrm>
            <a:off x="658348" y="413658"/>
            <a:ext cx="10842173" cy="1356360"/>
          </a:xfrm>
        </p:spPr>
        <p:txBody>
          <a:bodyPr>
            <a:normAutofit/>
          </a:bodyPr>
          <a:lstStyle/>
          <a:p>
            <a:pPr algn="ctr"/>
            <a:r>
              <a:rPr lang="en-US" b="1" dirty="0">
                <a:solidFill>
                  <a:srgbClr val="0070C0"/>
                </a:solidFill>
              </a:rPr>
              <a:t>MODEL FITTING</a:t>
            </a:r>
            <a:br>
              <a:rPr lang="en-US" b="1" dirty="0">
                <a:solidFill>
                  <a:srgbClr val="0070C0"/>
                </a:solidFill>
              </a:rPr>
            </a:br>
            <a:endParaRPr lang="en-IN" b="1" dirty="0">
              <a:solidFill>
                <a:srgbClr val="0070C0"/>
              </a:solidFill>
            </a:endParaRPr>
          </a:p>
        </p:txBody>
      </p:sp>
      <p:sp>
        <p:nvSpPr>
          <p:cNvPr id="3" name="Content Placeholder 2">
            <a:extLst>
              <a:ext uri="{FF2B5EF4-FFF2-40B4-BE49-F238E27FC236}">
                <a16:creationId xmlns:a16="http://schemas.microsoft.com/office/drawing/2014/main" id="{D7DB75CE-F4AE-4B14-B59F-A6F9B587BF16}"/>
              </a:ext>
            </a:extLst>
          </p:cNvPr>
          <p:cNvSpPr>
            <a:spLocks noGrp="1"/>
          </p:cNvSpPr>
          <p:nvPr>
            <p:ph idx="1"/>
          </p:nvPr>
        </p:nvSpPr>
        <p:spPr>
          <a:xfrm>
            <a:off x="990058" y="1692106"/>
            <a:ext cx="6026562" cy="3887444"/>
          </a:xfrm>
        </p:spPr>
        <p:txBody>
          <a:bodyPr>
            <a:normAutofit/>
          </a:bodyPr>
          <a:lstStyle/>
          <a:p>
            <a:pPr marL="45720" indent="0" algn="just">
              <a:buNone/>
            </a:pPr>
            <a:r>
              <a:rPr lang="en-US" sz="2000" b="0" i="0" dirty="0">
                <a:solidFill>
                  <a:srgbClr val="002060"/>
                </a:solidFill>
                <a:effectLst/>
              </a:rPr>
              <a:t>Model fitting is a measure of how well a model generalizes on new data based on the data on which it was trained. </a:t>
            </a:r>
          </a:p>
          <a:p>
            <a:pPr marL="45720" indent="0" algn="just">
              <a:buNone/>
            </a:pPr>
            <a:endParaRPr lang="en-US" sz="800" b="0" i="0" dirty="0">
              <a:solidFill>
                <a:srgbClr val="002060"/>
              </a:solidFill>
              <a:effectLst/>
            </a:endParaRPr>
          </a:p>
          <a:p>
            <a:pPr algn="just"/>
            <a:r>
              <a:rPr lang="en-US" sz="2000" b="0" i="0" dirty="0">
                <a:solidFill>
                  <a:srgbClr val="002060"/>
                </a:solidFill>
                <a:effectLst/>
              </a:rPr>
              <a:t>A model that is optimally fit produces more accurate outcomes. </a:t>
            </a:r>
          </a:p>
          <a:p>
            <a:pPr algn="just"/>
            <a:r>
              <a:rPr lang="en-US" sz="2000" b="0" i="0" dirty="0">
                <a:solidFill>
                  <a:srgbClr val="002060"/>
                </a:solidFill>
                <a:effectLst/>
              </a:rPr>
              <a:t>A model that is overfit matches the data too closely resulting in greater error. </a:t>
            </a:r>
          </a:p>
          <a:p>
            <a:pPr algn="just"/>
            <a:r>
              <a:rPr lang="en-US" sz="2000" b="0" i="0" dirty="0">
                <a:solidFill>
                  <a:srgbClr val="002060"/>
                </a:solidFill>
                <a:effectLst/>
              </a:rPr>
              <a:t>A model that is underfit doesn’t match closely enough resulting in greater error.</a:t>
            </a:r>
          </a:p>
          <a:p>
            <a:pPr marL="45720" indent="0" algn="just">
              <a:buNone/>
            </a:pPr>
            <a:endParaRPr lang="en-IN" sz="2000" dirty="0">
              <a:solidFill>
                <a:srgbClr val="002060"/>
              </a:solidFill>
            </a:endParaRPr>
          </a:p>
        </p:txBody>
      </p:sp>
      <p:cxnSp>
        <p:nvCxnSpPr>
          <p:cNvPr id="5" name="Straight Connector 4">
            <a:extLst>
              <a:ext uri="{FF2B5EF4-FFF2-40B4-BE49-F238E27FC236}">
                <a16:creationId xmlns:a16="http://schemas.microsoft.com/office/drawing/2014/main" id="{78D5D7C7-A8EF-4BBD-9925-821D6FE475C6}"/>
              </a:ext>
            </a:extLst>
          </p:cNvPr>
          <p:cNvCxnSpPr/>
          <p:nvPr/>
        </p:nvCxnSpPr>
        <p:spPr>
          <a:xfrm>
            <a:off x="231710" y="1278450"/>
            <a:ext cx="1172858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BF80F32B-8CB1-450C-A269-0CEE110B6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6620" y="1603271"/>
            <a:ext cx="4861981" cy="4054191"/>
          </a:xfrm>
          <a:prstGeom prst="rect">
            <a:avLst/>
          </a:prstGeom>
        </p:spPr>
      </p:pic>
    </p:spTree>
    <p:extLst>
      <p:ext uri="{BB962C8B-B14F-4D97-AF65-F5344CB8AC3E}">
        <p14:creationId xmlns:p14="http://schemas.microsoft.com/office/powerpoint/2010/main" val="169714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64848-EF67-443B-BF5B-FAD002A6B72E}"/>
              </a:ext>
            </a:extLst>
          </p:cNvPr>
          <p:cNvSpPr>
            <a:spLocks noGrp="1"/>
          </p:cNvSpPr>
          <p:nvPr>
            <p:ph idx="1"/>
          </p:nvPr>
        </p:nvSpPr>
        <p:spPr>
          <a:xfrm>
            <a:off x="742923" y="1156995"/>
            <a:ext cx="7785256" cy="4576043"/>
          </a:xfrm>
        </p:spPr>
        <p:txBody>
          <a:bodyPr>
            <a:normAutofit/>
          </a:bodyPr>
          <a:lstStyle/>
          <a:p>
            <a:pPr algn="just"/>
            <a:r>
              <a:rPr lang="en-US" sz="2000" b="1" dirty="0">
                <a:solidFill>
                  <a:srgbClr val="002060"/>
                </a:solidFill>
              </a:rPr>
              <a:t>Overfitting:</a:t>
            </a:r>
          </a:p>
          <a:p>
            <a:pPr marL="45720" indent="0" algn="just">
              <a:buNone/>
            </a:pPr>
            <a:r>
              <a:rPr lang="en-US" sz="2000" b="0" i="0" dirty="0">
                <a:solidFill>
                  <a:srgbClr val="002060"/>
                </a:solidFill>
                <a:effectLst/>
              </a:rPr>
              <a:t>Overfitting refers to a model that fits the training data too well. It provides good performance on the training data and poor generalization to other data. Due to overfitting, a model cannot perform accurately against unseen data. Hence, overfitting negatively impact the models ability to generalize.</a:t>
            </a:r>
          </a:p>
          <a:p>
            <a:pPr marL="45720" indent="0" algn="just">
              <a:buNone/>
            </a:pPr>
            <a:endParaRPr lang="en-US" sz="2000" dirty="0">
              <a:solidFill>
                <a:srgbClr val="002060"/>
              </a:solidFill>
            </a:endParaRPr>
          </a:p>
          <a:p>
            <a:pPr algn="just"/>
            <a:r>
              <a:rPr lang="en-US" sz="2000" b="1" dirty="0">
                <a:solidFill>
                  <a:srgbClr val="002060"/>
                </a:solidFill>
              </a:rPr>
              <a:t>Underfitting:</a:t>
            </a:r>
          </a:p>
          <a:p>
            <a:pPr marL="45720" indent="0" algn="just">
              <a:buNone/>
            </a:pPr>
            <a:r>
              <a:rPr lang="en-US" sz="2000" b="0" i="0" dirty="0">
                <a:solidFill>
                  <a:srgbClr val="002060"/>
                </a:solidFill>
                <a:effectLst/>
              </a:rPr>
              <a:t>Underfitting refers to a model that can neither model the training data nor generalize to new data. Underfitting provides a poor relationship between the input and output variables. Hence, it negatively impacts the models ability to train and generalize. </a:t>
            </a:r>
            <a:endParaRPr lang="en-IN" sz="2000" dirty="0">
              <a:solidFill>
                <a:srgbClr val="002060"/>
              </a:solidFill>
            </a:endParaRPr>
          </a:p>
        </p:txBody>
      </p:sp>
      <p:sp>
        <p:nvSpPr>
          <p:cNvPr id="4" name="Rectangle 3">
            <a:extLst>
              <a:ext uri="{FF2B5EF4-FFF2-40B4-BE49-F238E27FC236}">
                <a16:creationId xmlns:a16="http://schemas.microsoft.com/office/drawing/2014/main" id="{C28B81DC-ADB2-4AA8-9844-848E59211533}"/>
              </a:ext>
            </a:extLst>
          </p:cNvPr>
          <p:cNvSpPr/>
          <p:nvPr/>
        </p:nvSpPr>
        <p:spPr>
          <a:xfrm>
            <a:off x="355600" y="386080"/>
            <a:ext cx="2061029" cy="3759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MODEL FITTING</a:t>
            </a:r>
            <a:endParaRPr lang="en-IN" dirty="0">
              <a:solidFill>
                <a:schemeClr val="bg1"/>
              </a:solidFill>
            </a:endParaRPr>
          </a:p>
        </p:txBody>
      </p:sp>
      <p:pic>
        <p:nvPicPr>
          <p:cNvPr id="8" name="Picture 7">
            <a:extLst>
              <a:ext uri="{FF2B5EF4-FFF2-40B4-BE49-F238E27FC236}">
                <a16:creationId xmlns:a16="http://schemas.microsoft.com/office/drawing/2014/main" id="{9D0F2F76-967F-43A8-9989-EA7AAFEF3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033" y="762000"/>
            <a:ext cx="2289659" cy="2738149"/>
          </a:xfrm>
          <a:prstGeom prst="rect">
            <a:avLst/>
          </a:prstGeom>
        </p:spPr>
      </p:pic>
      <p:pic>
        <p:nvPicPr>
          <p:cNvPr id="10" name="Picture 9">
            <a:extLst>
              <a:ext uri="{FF2B5EF4-FFF2-40B4-BE49-F238E27FC236}">
                <a16:creationId xmlns:a16="http://schemas.microsoft.com/office/drawing/2014/main" id="{113B7BC3-2DCD-4861-A0C3-A73CFC107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033" y="3574794"/>
            <a:ext cx="2420038" cy="2775739"/>
          </a:xfrm>
          <a:prstGeom prst="rect">
            <a:avLst/>
          </a:prstGeom>
        </p:spPr>
      </p:pic>
    </p:spTree>
    <p:extLst>
      <p:ext uri="{BB962C8B-B14F-4D97-AF65-F5344CB8AC3E}">
        <p14:creationId xmlns:p14="http://schemas.microsoft.com/office/powerpoint/2010/main" val="401289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64848-EF67-443B-BF5B-FAD002A6B72E}"/>
              </a:ext>
            </a:extLst>
          </p:cNvPr>
          <p:cNvSpPr>
            <a:spLocks noGrp="1"/>
          </p:cNvSpPr>
          <p:nvPr>
            <p:ph idx="1"/>
          </p:nvPr>
        </p:nvSpPr>
        <p:spPr>
          <a:xfrm>
            <a:off x="742923" y="1156995"/>
            <a:ext cx="7785256" cy="1978091"/>
          </a:xfrm>
        </p:spPr>
        <p:txBody>
          <a:bodyPr>
            <a:normAutofit/>
          </a:bodyPr>
          <a:lstStyle/>
          <a:p>
            <a:pPr algn="just"/>
            <a:r>
              <a:rPr lang="en-US" sz="2000" b="1" dirty="0">
                <a:solidFill>
                  <a:srgbClr val="002060"/>
                </a:solidFill>
              </a:rPr>
              <a:t>Optimal fitting:</a:t>
            </a:r>
          </a:p>
          <a:p>
            <a:pPr marL="45720" indent="0" algn="just">
              <a:buNone/>
            </a:pPr>
            <a:r>
              <a:rPr lang="en-US" sz="2000" dirty="0">
                <a:solidFill>
                  <a:srgbClr val="002060"/>
                </a:solidFill>
              </a:rPr>
              <a:t>Optimal fit refer to a</a:t>
            </a:r>
            <a:r>
              <a:rPr lang="en-US" sz="2000" b="0" i="0" dirty="0">
                <a:solidFill>
                  <a:srgbClr val="002060"/>
                </a:solidFill>
                <a:effectLst/>
              </a:rPr>
              <a:t> model that suitably learns the training dataset and generalizes well to the old out dataset. The objective of a neural network is to have a model that performs well both on the data that we used to train it and the new data on which the model will be used to make predictions. </a:t>
            </a:r>
          </a:p>
          <a:p>
            <a:pPr marL="45720" indent="0" algn="just">
              <a:buNone/>
            </a:pPr>
            <a:endParaRPr lang="en-US" sz="2000" b="0" i="0" dirty="0">
              <a:solidFill>
                <a:srgbClr val="002060"/>
              </a:solidFill>
              <a:effectLst/>
            </a:endParaRPr>
          </a:p>
        </p:txBody>
      </p:sp>
      <p:sp>
        <p:nvSpPr>
          <p:cNvPr id="4" name="Rectangle 3">
            <a:extLst>
              <a:ext uri="{FF2B5EF4-FFF2-40B4-BE49-F238E27FC236}">
                <a16:creationId xmlns:a16="http://schemas.microsoft.com/office/drawing/2014/main" id="{C28B81DC-ADB2-4AA8-9844-848E59211533}"/>
              </a:ext>
            </a:extLst>
          </p:cNvPr>
          <p:cNvSpPr/>
          <p:nvPr/>
        </p:nvSpPr>
        <p:spPr>
          <a:xfrm>
            <a:off x="355600" y="386080"/>
            <a:ext cx="2061029" cy="3759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MODEL FITTING</a:t>
            </a:r>
            <a:endParaRPr lang="en-IN" dirty="0">
              <a:solidFill>
                <a:schemeClr val="bg1"/>
              </a:solidFill>
            </a:endParaRPr>
          </a:p>
        </p:txBody>
      </p:sp>
      <p:pic>
        <p:nvPicPr>
          <p:cNvPr id="5" name="Picture 4">
            <a:extLst>
              <a:ext uri="{FF2B5EF4-FFF2-40B4-BE49-F238E27FC236}">
                <a16:creationId xmlns:a16="http://schemas.microsoft.com/office/drawing/2014/main" id="{DE8F0C1D-72B9-405F-938A-DC65D8198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5259" y="547397"/>
            <a:ext cx="2393818" cy="2779316"/>
          </a:xfrm>
          <a:prstGeom prst="rect">
            <a:avLst/>
          </a:prstGeom>
        </p:spPr>
      </p:pic>
      <p:pic>
        <p:nvPicPr>
          <p:cNvPr id="6" name="Picture 5">
            <a:extLst>
              <a:ext uri="{FF2B5EF4-FFF2-40B4-BE49-F238E27FC236}">
                <a16:creationId xmlns:a16="http://schemas.microsoft.com/office/drawing/2014/main" id="{1FC99B20-8CE0-491C-9A41-2CA0ED3B7AF9}"/>
              </a:ext>
            </a:extLst>
          </p:cNvPr>
          <p:cNvPicPr>
            <a:picLocks noChangeAspect="1"/>
          </p:cNvPicPr>
          <p:nvPr/>
        </p:nvPicPr>
        <p:blipFill rotWithShape="1">
          <a:blip r:embed="rId3"/>
          <a:srcRect l="3809" t="12959" r="8756" b="4592"/>
          <a:stretch/>
        </p:blipFill>
        <p:spPr>
          <a:xfrm>
            <a:off x="7518994" y="3530081"/>
            <a:ext cx="4125609" cy="2572139"/>
          </a:xfrm>
          <a:prstGeom prst="rect">
            <a:avLst/>
          </a:prstGeom>
        </p:spPr>
      </p:pic>
      <p:sp>
        <p:nvSpPr>
          <p:cNvPr id="11" name="TextBox 10">
            <a:extLst>
              <a:ext uri="{FF2B5EF4-FFF2-40B4-BE49-F238E27FC236}">
                <a16:creationId xmlns:a16="http://schemas.microsoft.com/office/drawing/2014/main" id="{EDD7CB9C-F6F8-4324-B985-2574A99989DC}"/>
              </a:ext>
            </a:extLst>
          </p:cNvPr>
          <p:cNvSpPr txBox="1"/>
          <p:nvPr/>
        </p:nvSpPr>
        <p:spPr>
          <a:xfrm>
            <a:off x="821093" y="3530081"/>
            <a:ext cx="6512767" cy="1754326"/>
          </a:xfrm>
          <a:prstGeom prst="rect">
            <a:avLst/>
          </a:prstGeom>
          <a:noFill/>
        </p:spPr>
        <p:txBody>
          <a:bodyPr wrap="square">
            <a:spAutoFit/>
          </a:bodyPr>
          <a:lstStyle/>
          <a:p>
            <a:pPr marL="285750" indent="-285750" algn="just">
              <a:buFont typeface="Arial" panose="020B0604020202020204" pitchFamily="34" charset="0"/>
              <a:buChar char="•"/>
            </a:pPr>
            <a:r>
              <a:rPr lang="en-US" sz="2000" b="1" dirty="0">
                <a:solidFill>
                  <a:srgbClr val="002060"/>
                </a:solidFill>
              </a:rPr>
              <a:t>Dropout:</a:t>
            </a:r>
          </a:p>
          <a:p>
            <a:pPr algn="just"/>
            <a:endParaRPr lang="en-US" sz="800" b="1" i="0" dirty="0">
              <a:solidFill>
                <a:srgbClr val="002060"/>
              </a:solidFill>
              <a:effectLst/>
            </a:endParaRPr>
          </a:p>
          <a:p>
            <a:pPr algn="just"/>
            <a:r>
              <a:rPr lang="en-US" sz="2000" b="0" i="0" dirty="0">
                <a:solidFill>
                  <a:srgbClr val="002060"/>
                </a:solidFill>
                <a:effectLst/>
              </a:rPr>
              <a:t>Dropout is a regularization method that involves dropping out random nodes during training. Regularization using dropout helps to r</a:t>
            </a:r>
            <a:r>
              <a:rPr lang="en-US" sz="2000" dirty="0">
                <a:solidFill>
                  <a:srgbClr val="002060"/>
                </a:solidFill>
              </a:rPr>
              <a:t>educe overfitting and improve generalization error</a:t>
            </a:r>
            <a:r>
              <a:rPr lang="en-US" sz="2000" b="0" i="0" dirty="0">
                <a:solidFill>
                  <a:srgbClr val="002060"/>
                </a:solidFill>
                <a:effectLst/>
              </a:rPr>
              <a:t> in deep neural networks of all kinds.</a:t>
            </a:r>
            <a:endParaRPr lang="en-US" sz="2000" dirty="0">
              <a:solidFill>
                <a:srgbClr val="002060"/>
              </a:solidFill>
            </a:endParaRPr>
          </a:p>
        </p:txBody>
      </p:sp>
    </p:spTree>
    <p:extLst>
      <p:ext uri="{BB962C8B-B14F-4D97-AF65-F5344CB8AC3E}">
        <p14:creationId xmlns:p14="http://schemas.microsoft.com/office/powerpoint/2010/main" val="78934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181-6B6B-49E6-8397-D55E3C78CE23}"/>
              </a:ext>
            </a:extLst>
          </p:cNvPr>
          <p:cNvSpPr>
            <a:spLocks noGrp="1"/>
          </p:cNvSpPr>
          <p:nvPr>
            <p:ph type="title"/>
          </p:nvPr>
        </p:nvSpPr>
        <p:spPr>
          <a:xfrm>
            <a:off x="390331" y="113015"/>
            <a:ext cx="11728580" cy="1356360"/>
          </a:xfrm>
        </p:spPr>
        <p:txBody>
          <a:bodyPr>
            <a:normAutofit/>
          </a:bodyPr>
          <a:lstStyle/>
          <a:p>
            <a:r>
              <a:rPr lang="en-US" sz="4000" b="1" dirty="0">
                <a:solidFill>
                  <a:srgbClr val="0070C0"/>
                </a:solidFill>
              </a:rPr>
              <a:t>IMPLEMENTATION OF DNN FOR CLASSIFICATION</a:t>
            </a:r>
          </a:p>
        </p:txBody>
      </p:sp>
      <p:cxnSp>
        <p:nvCxnSpPr>
          <p:cNvPr id="5" name="Straight Connector 4">
            <a:extLst>
              <a:ext uri="{FF2B5EF4-FFF2-40B4-BE49-F238E27FC236}">
                <a16:creationId xmlns:a16="http://schemas.microsoft.com/office/drawing/2014/main" id="{78D5D7C7-A8EF-4BBD-9925-821D6FE475C6}"/>
              </a:ext>
            </a:extLst>
          </p:cNvPr>
          <p:cNvCxnSpPr/>
          <p:nvPr/>
        </p:nvCxnSpPr>
        <p:spPr>
          <a:xfrm>
            <a:off x="231710" y="1278450"/>
            <a:ext cx="11728580"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Content Placeholder 8">
            <a:extLst>
              <a:ext uri="{FF2B5EF4-FFF2-40B4-BE49-F238E27FC236}">
                <a16:creationId xmlns:a16="http://schemas.microsoft.com/office/drawing/2014/main" id="{AD93C9A4-AACC-4EFD-8931-6F5AA1677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3731" y="1842796"/>
            <a:ext cx="6921780" cy="4453231"/>
          </a:xfrm>
        </p:spPr>
      </p:pic>
      <p:sp>
        <p:nvSpPr>
          <p:cNvPr id="3" name="TextBox 2">
            <a:extLst>
              <a:ext uri="{FF2B5EF4-FFF2-40B4-BE49-F238E27FC236}">
                <a16:creationId xmlns:a16="http://schemas.microsoft.com/office/drawing/2014/main" id="{A20CFCA2-EA08-4D41-A1D8-6303E1DE0ADE}"/>
              </a:ext>
            </a:extLst>
          </p:cNvPr>
          <p:cNvSpPr txBox="1"/>
          <p:nvPr/>
        </p:nvSpPr>
        <p:spPr>
          <a:xfrm>
            <a:off x="503852" y="1469375"/>
            <a:ext cx="1776064" cy="400110"/>
          </a:xfrm>
          <a:prstGeom prst="rect">
            <a:avLst/>
          </a:prstGeom>
          <a:noFill/>
        </p:spPr>
        <p:txBody>
          <a:bodyPr wrap="none" rtlCol="0">
            <a:spAutoFit/>
          </a:bodyPr>
          <a:lstStyle/>
          <a:p>
            <a:r>
              <a:rPr lang="en-US" sz="2000" dirty="0">
                <a:solidFill>
                  <a:srgbClr val="002060"/>
                </a:solidFill>
              </a:rPr>
              <a:t>Program Code:</a:t>
            </a:r>
            <a:endParaRPr lang="en-IN" sz="2000" dirty="0">
              <a:solidFill>
                <a:srgbClr val="002060"/>
              </a:solidFill>
            </a:endParaRPr>
          </a:p>
        </p:txBody>
      </p:sp>
    </p:spTree>
    <p:extLst>
      <p:ext uri="{BB962C8B-B14F-4D97-AF65-F5344CB8AC3E}">
        <p14:creationId xmlns:p14="http://schemas.microsoft.com/office/powerpoint/2010/main" val="46756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8B81DC-ADB2-4AA8-9844-848E59211533}"/>
              </a:ext>
            </a:extLst>
          </p:cNvPr>
          <p:cNvSpPr/>
          <p:nvPr/>
        </p:nvSpPr>
        <p:spPr>
          <a:xfrm>
            <a:off x="355600" y="386080"/>
            <a:ext cx="5448041" cy="3759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IMPLEMENTATION OF DNN FOR CLASSIFICATION</a:t>
            </a:r>
            <a:endParaRPr lang="en-IN" dirty="0">
              <a:solidFill>
                <a:schemeClr val="bg1"/>
              </a:solidFill>
            </a:endParaRPr>
          </a:p>
        </p:txBody>
      </p:sp>
      <p:pic>
        <p:nvPicPr>
          <p:cNvPr id="9" name="Content Placeholder 8">
            <a:extLst>
              <a:ext uri="{FF2B5EF4-FFF2-40B4-BE49-F238E27FC236}">
                <a16:creationId xmlns:a16="http://schemas.microsoft.com/office/drawing/2014/main" id="{4C141022-CF3E-41D3-AEDE-AD5047EED2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277" y="1519402"/>
            <a:ext cx="4961050" cy="2834886"/>
          </a:xfrm>
        </p:spPr>
      </p:pic>
      <p:pic>
        <p:nvPicPr>
          <p:cNvPr id="12" name="Picture 11">
            <a:extLst>
              <a:ext uri="{FF2B5EF4-FFF2-40B4-BE49-F238E27FC236}">
                <a16:creationId xmlns:a16="http://schemas.microsoft.com/office/drawing/2014/main" id="{B8D7DD0F-AFC5-4EA0-8814-B0DC153CA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353" y="1080952"/>
            <a:ext cx="4585077" cy="2348048"/>
          </a:xfrm>
          <a:prstGeom prst="rect">
            <a:avLst/>
          </a:prstGeom>
        </p:spPr>
      </p:pic>
      <p:pic>
        <p:nvPicPr>
          <p:cNvPr id="14" name="Picture 13">
            <a:extLst>
              <a:ext uri="{FF2B5EF4-FFF2-40B4-BE49-F238E27FC236}">
                <a16:creationId xmlns:a16="http://schemas.microsoft.com/office/drawing/2014/main" id="{02DB24D5-0A51-4A4A-8844-027155D36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069" y="4718182"/>
            <a:ext cx="1939437" cy="393508"/>
          </a:xfrm>
          <a:prstGeom prst="rect">
            <a:avLst/>
          </a:prstGeom>
        </p:spPr>
      </p:pic>
      <p:pic>
        <p:nvPicPr>
          <p:cNvPr id="16" name="Picture 15">
            <a:extLst>
              <a:ext uri="{FF2B5EF4-FFF2-40B4-BE49-F238E27FC236}">
                <a16:creationId xmlns:a16="http://schemas.microsoft.com/office/drawing/2014/main" id="{6718B853-12F3-4177-A25A-43F552311A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8353" y="3548234"/>
            <a:ext cx="4585077" cy="2590596"/>
          </a:xfrm>
          <a:prstGeom prst="rect">
            <a:avLst/>
          </a:prstGeom>
        </p:spPr>
      </p:pic>
      <p:sp>
        <p:nvSpPr>
          <p:cNvPr id="2" name="TextBox 1">
            <a:extLst>
              <a:ext uri="{FF2B5EF4-FFF2-40B4-BE49-F238E27FC236}">
                <a16:creationId xmlns:a16="http://schemas.microsoft.com/office/drawing/2014/main" id="{9A5C362D-D06B-4E8A-B248-130E9E86860F}"/>
              </a:ext>
            </a:extLst>
          </p:cNvPr>
          <p:cNvSpPr txBox="1"/>
          <p:nvPr/>
        </p:nvSpPr>
        <p:spPr>
          <a:xfrm>
            <a:off x="355600" y="981200"/>
            <a:ext cx="1973617" cy="400110"/>
          </a:xfrm>
          <a:prstGeom prst="rect">
            <a:avLst/>
          </a:prstGeom>
          <a:noFill/>
        </p:spPr>
        <p:txBody>
          <a:bodyPr wrap="none" rtlCol="0">
            <a:spAutoFit/>
          </a:bodyPr>
          <a:lstStyle/>
          <a:p>
            <a:r>
              <a:rPr lang="en-US" sz="2000" dirty="0">
                <a:solidFill>
                  <a:srgbClr val="002060"/>
                </a:solidFill>
              </a:rPr>
              <a:t>Model summary:</a:t>
            </a:r>
            <a:endParaRPr lang="en-IN" sz="2000" dirty="0">
              <a:solidFill>
                <a:srgbClr val="002060"/>
              </a:solidFill>
            </a:endParaRPr>
          </a:p>
        </p:txBody>
      </p:sp>
      <p:sp>
        <p:nvSpPr>
          <p:cNvPr id="3" name="TextBox 2">
            <a:extLst>
              <a:ext uri="{FF2B5EF4-FFF2-40B4-BE49-F238E27FC236}">
                <a16:creationId xmlns:a16="http://schemas.microsoft.com/office/drawing/2014/main" id="{33521E0D-6141-4982-AB53-4900CBE61A51}"/>
              </a:ext>
            </a:extLst>
          </p:cNvPr>
          <p:cNvSpPr txBox="1"/>
          <p:nvPr/>
        </p:nvSpPr>
        <p:spPr>
          <a:xfrm>
            <a:off x="355600" y="4711580"/>
            <a:ext cx="2047355" cy="400110"/>
          </a:xfrm>
          <a:prstGeom prst="rect">
            <a:avLst/>
          </a:prstGeom>
          <a:noFill/>
        </p:spPr>
        <p:txBody>
          <a:bodyPr wrap="none" rtlCol="0">
            <a:spAutoFit/>
          </a:bodyPr>
          <a:lstStyle/>
          <a:p>
            <a:r>
              <a:rPr lang="en-US" sz="2000" dirty="0">
                <a:solidFill>
                  <a:srgbClr val="002060"/>
                </a:solidFill>
              </a:rPr>
              <a:t>Predicted output:</a:t>
            </a:r>
            <a:endParaRPr lang="en-IN" sz="2000" dirty="0">
              <a:solidFill>
                <a:srgbClr val="002060"/>
              </a:solidFill>
            </a:endParaRPr>
          </a:p>
        </p:txBody>
      </p:sp>
    </p:spTree>
    <p:extLst>
      <p:ext uri="{BB962C8B-B14F-4D97-AF65-F5344CB8AC3E}">
        <p14:creationId xmlns:p14="http://schemas.microsoft.com/office/powerpoint/2010/main" val="75218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181-6B6B-49E6-8397-D55E3C78CE23}"/>
              </a:ext>
            </a:extLst>
          </p:cNvPr>
          <p:cNvSpPr>
            <a:spLocks noGrp="1"/>
          </p:cNvSpPr>
          <p:nvPr>
            <p:ph type="title"/>
          </p:nvPr>
        </p:nvSpPr>
        <p:spPr>
          <a:xfrm>
            <a:off x="115855" y="83820"/>
            <a:ext cx="11960290" cy="1356360"/>
          </a:xfrm>
        </p:spPr>
        <p:txBody>
          <a:bodyPr>
            <a:normAutofit/>
          </a:bodyPr>
          <a:lstStyle/>
          <a:p>
            <a:pPr algn="ctr"/>
            <a:r>
              <a:rPr lang="en-US" sz="3800" b="1" dirty="0">
                <a:solidFill>
                  <a:srgbClr val="0070C0"/>
                </a:solidFill>
              </a:rPr>
              <a:t>IMPLEMENTATION OF DNN FOR LINEAR REGRESSION</a:t>
            </a:r>
          </a:p>
        </p:txBody>
      </p:sp>
      <p:cxnSp>
        <p:nvCxnSpPr>
          <p:cNvPr id="5" name="Straight Connector 4">
            <a:extLst>
              <a:ext uri="{FF2B5EF4-FFF2-40B4-BE49-F238E27FC236}">
                <a16:creationId xmlns:a16="http://schemas.microsoft.com/office/drawing/2014/main" id="{78D5D7C7-A8EF-4BBD-9925-821D6FE475C6}"/>
              </a:ext>
            </a:extLst>
          </p:cNvPr>
          <p:cNvCxnSpPr/>
          <p:nvPr/>
        </p:nvCxnSpPr>
        <p:spPr>
          <a:xfrm>
            <a:off x="231710" y="1278450"/>
            <a:ext cx="11728580" cy="0"/>
          </a:xfrm>
          <a:prstGeom prst="line">
            <a:avLst/>
          </a:prstGeom>
        </p:spPr>
        <p:style>
          <a:lnRef idx="3">
            <a:schemeClr val="accent2"/>
          </a:lnRef>
          <a:fillRef idx="0">
            <a:schemeClr val="accent2"/>
          </a:fillRef>
          <a:effectRef idx="2">
            <a:schemeClr val="accent2"/>
          </a:effectRef>
          <a:fontRef idx="minor">
            <a:schemeClr val="tx1"/>
          </a:fontRef>
        </p:style>
      </p:cxnSp>
      <p:pic>
        <p:nvPicPr>
          <p:cNvPr id="4" name="Content Placeholder 3">
            <a:extLst>
              <a:ext uri="{FF2B5EF4-FFF2-40B4-BE49-F238E27FC236}">
                <a16:creationId xmlns:a16="http://schemas.microsoft.com/office/drawing/2014/main" id="{A97C6CE5-5249-4F1A-A2B4-31A655227D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286" y="1898779"/>
            <a:ext cx="7601428" cy="4511352"/>
          </a:xfrm>
        </p:spPr>
      </p:pic>
      <p:sp>
        <p:nvSpPr>
          <p:cNvPr id="6" name="TextBox 5">
            <a:extLst>
              <a:ext uri="{FF2B5EF4-FFF2-40B4-BE49-F238E27FC236}">
                <a16:creationId xmlns:a16="http://schemas.microsoft.com/office/drawing/2014/main" id="{B102927C-CF29-4D3C-AB0D-00A22FD71603}"/>
              </a:ext>
            </a:extLst>
          </p:cNvPr>
          <p:cNvSpPr txBox="1"/>
          <p:nvPr/>
        </p:nvSpPr>
        <p:spPr>
          <a:xfrm>
            <a:off x="503852" y="1469375"/>
            <a:ext cx="1776064" cy="400110"/>
          </a:xfrm>
          <a:prstGeom prst="rect">
            <a:avLst/>
          </a:prstGeom>
          <a:noFill/>
        </p:spPr>
        <p:txBody>
          <a:bodyPr wrap="none" rtlCol="0">
            <a:spAutoFit/>
          </a:bodyPr>
          <a:lstStyle/>
          <a:p>
            <a:r>
              <a:rPr lang="en-US" sz="2000" dirty="0">
                <a:solidFill>
                  <a:srgbClr val="002060"/>
                </a:solidFill>
              </a:rPr>
              <a:t>Program Code:</a:t>
            </a:r>
            <a:endParaRPr lang="en-IN" sz="2000" dirty="0">
              <a:solidFill>
                <a:srgbClr val="002060"/>
              </a:solidFill>
            </a:endParaRPr>
          </a:p>
        </p:txBody>
      </p:sp>
    </p:spTree>
    <p:extLst>
      <p:ext uri="{BB962C8B-B14F-4D97-AF65-F5344CB8AC3E}">
        <p14:creationId xmlns:p14="http://schemas.microsoft.com/office/powerpoint/2010/main" val="401560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8B81DC-ADB2-4AA8-9844-848E59211533}"/>
              </a:ext>
            </a:extLst>
          </p:cNvPr>
          <p:cNvSpPr/>
          <p:nvPr/>
        </p:nvSpPr>
        <p:spPr>
          <a:xfrm>
            <a:off x="355600" y="386080"/>
            <a:ext cx="5979886" cy="3759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IMPLEMENTATION OF DNN FOR LINEAR REGRESSION</a:t>
            </a:r>
            <a:endParaRPr lang="en-IN" dirty="0">
              <a:solidFill>
                <a:schemeClr val="bg1"/>
              </a:solidFill>
            </a:endParaRPr>
          </a:p>
        </p:txBody>
      </p:sp>
      <p:pic>
        <p:nvPicPr>
          <p:cNvPr id="6" name="Content Placeholder 5">
            <a:extLst>
              <a:ext uri="{FF2B5EF4-FFF2-40B4-BE49-F238E27FC236}">
                <a16:creationId xmlns:a16="http://schemas.microsoft.com/office/drawing/2014/main" id="{BBCCB43E-21E3-4613-915F-D8B2E16128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297" y="1457773"/>
            <a:ext cx="4968671" cy="3124471"/>
          </a:xfrm>
        </p:spPr>
      </p:pic>
      <p:pic>
        <p:nvPicPr>
          <p:cNvPr id="8" name="Picture 7">
            <a:extLst>
              <a:ext uri="{FF2B5EF4-FFF2-40B4-BE49-F238E27FC236}">
                <a16:creationId xmlns:a16="http://schemas.microsoft.com/office/drawing/2014/main" id="{8FFD4E53-2C01-4025-B04F-D7AB41A7D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4450" y="1324809"/>
            <a:ext cx="6147269" cy="2353558"/>
          </a:xfrm>
          <a:prstGeom prst="rect">
            <a:avLst/>
          </a:prstGeom>
        </p:spPr>
      </p:pic>
      <p:pic>
        <p:nvPicPr>
          <p:cNvPr id="11" name="Picture 10">
            <a:extLst>
              <a:ext uri="{FF2B5EF4-FFF2-40B4-BE49-F238E27FC236}">
                <a16:creationId xmlns:a16="http://schemas.microsoft.com/office/drawing/2014/main" id="{602E69BD-C9BF-4434-AEFB-840EB1FD0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4451" y="3744403"/>
            <a:ext cx="6147269" cy="2727517"/>
          </a:xfrm>
          <a:prstGeom prst="rect">
            <a:avLst/>
          </a:prstGeom>
        </p:spPr>
      </p:pic>
      <p:pic>
        <p:nvPicPr>
          <p:cNvPr id="15" name="Picture 14">
            <a:extLst>
              <a:ext uri="{FF2B5EF4-FFF2-40B4-BE49-F238E27FC236}">
                <a16:creationId xmlns:a16="http://schemas.microsoft.com/office/drawing/2014/main" id="{7F5142E3-8C41-4CC1-AAFA-7414717081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7806" y="4711580"/>
            <a:ext cx="2120269" cy="449753"/>
          </a:xfrm>
          <a:prstGeom prst="rect">
            <a:avLst/>
          </a:prstGeom>
        </p:spPr>
      </p:pic>
      <p:sp>
        <p:nvSpPr>
          <p:cNvPr id="7" name="TextBox 6">
            <a:extLst>
              <a:ext uri="{FF2B5EF4-FFF2-40B4-BE49-F238E27FC236}">
                <a16:creationId xmlns:a16="http://schemas.microsoft.com/office/drawing/2014/main" id="{9147604E-A405-4668-B6CC-97B55717824A}"/>
              </a:ext>
            </a:extLst>
          </p:cNvPr>
          <p:cNvSpPr txBox="1"/>
          <p:nvPr/>
        </p:nvSpPr>
        <p:spPr>
          <a:xfrm>
            <a:off x="355600" y="981200"/>
            <a:ext cx="1973617" cy="400110"/>
          </a:xfrm>
          <a:prstGeom prst="rect">
            <a:avLst/>
          </a:prstGeom>
          <a:noFill/>
        </p:spPr>
        <p:txBody>
          <a:bodyPr wrap="none" rtlCol="0">
            <a:spAutoFit/>
          </a:bodyPr>
          <a:lstStyle/>
          <a:p>
            <a:r>
              <a:rPr lang="en-US" sz="2000" dirty="0">
                <a:solidFill>
                  <a:srgbClr val="002060"/>
                </a:solidFill>
              </a:rPr>
              <a:t>Model summary:</a:t>
            </a:r>
            <a:endParaRPr lang="en-IN" sz="2000" dirty="0">
              <a:solidFill>
                <a:srgbClr val="002060"/>
              </a:solidFill>
            </a:endParaRPr>
          </a:p>
        </p:txBody>
      </p:sp>
      <p:sp>
        <p:nvSpPr>
          <p:cNvPr id="9" name="TextBox 8">
            <a:extLst>
              <a:ext uri="{FF2B5EF4-FFF2-40B4-BE49-F238E27FC236}">
                <a16:creationId xmlns:a16="http://schemas.microsoft.com/office/drawing/2014/main" id="{213B9794-D339-4988-9216-2F324EF8E866}"/>
              </a:ext>
            </a:extLst>
          </p:cNvPr>
          <p:cNvSpPr txBox="1"/>
          <p:nvPr/>
        </p:nvSpPr>
        <p:spPr>
          <a:xfrm>
            <a:off x="355600" y="4711580"/>
            <a:ext cx="2047355" cy="400110"/>
          </a:xfrm>
          <a:prstGeom prst="rect">
            <a:avLst/>
          </a:prstGeom>
          <a:noFill/>
        </p:spPr>
        <p:txBody>
          <a:bodyPr wrap="none" rtlCol="0">
            <a:spAutoFit/>
          </a:bodyPr>
          <a:lstStyle/>
          <a:p>
            <a:r>
              <a:rPr lang="en-US" sz="2000" dirty="0">
                <a:solidFill>
                  <a:srgbClr val="002060"/>
                </a:solidFill>
              </a:rPr>
              <a:t>Predicted output:</a:t>
            </a:r>
            <a:endParaRPr lang="en-IN" sz="2000" dirty="0">
              <a:solidFill>
                <a:srgbClr val="002060"/>
              </a:solidFill>
            </a:endParaRPr>
          </a:p>
        </p:txBody>
      </p:sp>
    </p:spTree>
    <p:extLst>
      <p:ext uri="{BB962C8B-B14F-4D97-AF65-F5344CB8AC3E}">
        <p14:creationId xmlns:p14="http://schemas.microsoft.com/office/powerpoint/2010/main" val="341484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181-6B6B-49E6-8397-D55E3C78CE23}"/>
              </a:ext>
            </a:extLst>
          </p:cNvPr>
          <p:cNvSpPr>
            <a:spLocks noGrp="1"/>
          </p:cNvSpPr>
          <p:nvPr>
            <p:ph type="title"/>
          </p:nvPr>
        </p:nvSpPr>
        <p:spPr>
          <a:xfrm>
            <a:off x="658348" y="413658"/>
            <a:ext cx="10842173" cy="1356360"/>
          </a:xfrm>
        </p:spPr>
        <p:txBody>
          <a:bodyPr>
            <a:normAutofit/>
          </a:bodyPr>
          <a:lstStyle/>
          <a:p>
            <a:pPr algn="ctr"/>
            <a:r>
              <a:rPr lang="en-US" sz="4000" b="1" dirty="0">
                <a:solidFill>
                  <a:srgbClr val="0070C0"/>
                </a:solidFill>
              </a:rPr>
              <a:t>REFERENCES</a:t>
            </a:r>
            <a:br>
              <a:rPr lang="en-US" b="1" dirty="0">
                <a:solidFill>
                  <a:srgbClr val="0070C0"/>
                </a:solidFill>
              </a:rPr>
            </a:br>
            <a:endParaRPr lang="en-IN" b="1" dirty="0">
              <a:solidFill>
                <a:srgbClr val="0070C0"/>
              </a:solidFill>
            </a:endParaRPr>
          </a:p>
        </p:txBody>
      </p:sp>
      <p:sp>
        <p:nvSpPr>
          <p:cNvPr id="3" name="Content Placeholder 2">
            <a:extLst>
              <a:ext uri="{FF2B5EF4-FFF2-40B4-BE49-F238E27FC236}">
                <a16:creationId xmlns:a16="http://schemas.microsoft.com/office/drawing/2014/main" id="{D7DB75CE-F4AE-4B14-B59F-A6F9B587BF16}"/>
              </a:ext>
            </a:extLst>
          </p:cNvPr>
          <p:cNvSpPr>
            <a:spLocks noGrp="1"/>
          </p:cNvSpPr>
          <p:nvPr>
            <p:ph idx="1"/>
          </p:nvPr>
        </p:nvSpPr>
        <p:spPr>
          <a:xfrm>
            <a:off x="1143000" y="1558213"/>
            <a:ext cx="9872871" cy="4537787"/>
          </a:xfrm>
        </p:spPr>
        <p:txBody>
          <a:bodyPr>
            <a:normAutofit/>
          </a:bodyPr>
          <a:lstStyle/>
          <a:p>
            <a:pPr algn="just"/>
            <a:r>
              <a:rPr lang="en-IN" dirty="0">
                <a:solidFill>
                  <a:srgbClr val="002060"/>
                </a:solidFill>
                <a:hlinkClick r:id="rId2">
                  <a:extLst>
                    <a:ext uri="{A12FA001-AC4F-418D-AE19-62706E023703}">
                      <ahyp:hlinkClr xmlns:ahyp="http://schemas.microsoft.com/office/drawing/2018/hyperlinkcolor" val="tx"/>
                    </a:ext>
                  </a:extLst>
                </a:hlinkClick>
              </a:rPr>
              <a:t>https://www.simplilearn.com/tutorials/deep-learning-tutorial/neural-network?source=sl_frs_nav_playlist_video_clicked</a:t>
            </a:r>
            <a:endParaRPr lang="en-IN" dirty="0">
              <a:solidFill>
                <a:srgbClr val="002060"/>
              </a:solidFill>
            </a:endParaRPr>
          </a:p>
          <a:p>
            <a:pPr algn="just"/>
            <a:r>
              <a:rPr lang="en-IN" dirty="0">
                <a:solidFill>
                  <a:srgbClr val="002060"/>
                </a:solidFill>
                <a:hlinkClick r:id="rId3">
                  <a:extLst>
                    <a:ext uri="{A12FA001-AC4F-418D-AE19-62706E023703}">
                      <ahyp:hlinkClr xmlns:ahyp="http://schemas.microsoft.com/office/drawing/2018/hyperlinkcolor" val="tx"/>
                    </a:ext>
                  </a:extLst>
                </a:hlinkClick>
              </a:rPr>
              <a:t>https://www.guru99.com/deep-learning-tutorial.html</a:t>
            </a:r>
            <a:endParaRPr lang="en-IN" dirty="0">
              <a:solidFill>
                <a:srgbClr val="002060"/>
              </a:solidFill>
            </a:endParaRPr>
          </a:p>
          <a:p>
            <a:pPr algn="just"/>
            <a:r>
              <a:rPr lang="en-IN" dirty="0">
                <a:solidFill>
                  <a:srgbClr val="002060"/>
                </a:solidFill>
                <a:hlinkClick r:id="rId4">
                  <a:extLst>
                    <a:ext uri="{A12FA001-AC4F-418D-AE19-62706E023703}">
                      <ahyp:hlinkClr xmlns:ahyp="http://schemas.microsoft.com/office/drawing/2018/hyperlinkcolor" val="tx"/>
                    </a:ext>
                  </a:extLst>
                </a:hlinkClick>
              </a:rPr>
              <a:t>https://blog.quantinsti.com/forward-propagation-neural-networks/</a:t>
            </a:r>
            <a:endParaRPr lang="en-IN" dirty="0">
              <a:solidFill>
                <a:srgbClr val="002060"/>
              </a:solidFill>
            </a:endParaRPr>
          </a:p>
          <a:p>
            <a:pPr algn="just"/>
            <a:r>
              <a:rPr lang="en-IN" dirty="0">
                <a:solidFill>
                  <a:srgbClr val="002060"/>
                </a:solidFill>
                <a:hlinkClick r:id="rId5">
                  <a:extLst>
                    <a:ext uri="{A12FA001-AC4F-418D-AE19-62706E023703}">
                      <ahyp:hlinkClr xmlns:ahyp="http://schemas.microsoft.com/office/drawing/2018/hyperlinkcolor" val="tx"/>
                    </a:ext>
                  </a:extLst>
                </a:hlinkClick>
              </a:rPr>
              <a:t>https://www.analyticsvidhya.com/blog/2017/05/25-must-know-terms-concepts-for-beginners-in-deep-learning/</a:t>
            </a:r>
            <a:endParaRPr lang="en-IN" dirty="0">
              <a:solidFill>
                <a:srgbClr val="002060"/>
              </a:solidFill>
            </a:endParaRPr>
          </a:p>
          <a:p>
            <a:pPr algn="just"/>
            <a:r>
              <a:rPr lang="en-IN" dirty="0">
                <a:solidFill>
                  <a:srgbClr val="002060"/>
                </a:solidFill>
                <a:hlinkClick r:id="rId6">
                  <a:extLst>
                    <a:ext uri="{A12FA001-AC4F-418D-AE19-62706E023703}">
                      <ahyp:hlinkClr xmlns:ahyp="http://schemas.microsoft.com/office/drawing/2018/hyperlinkcolor" val="tx"/>
                    </a:ext>
                  </a:extLst>
                </a:hlinkClick>
              </a:rPr>
              <a:t>https://medium.com/@snaily16/what-why-and-which-activation-functions-b2bf748c0441</a:t>
            </a:r>
            <a:endParaRPr lang="en-IN" dirty="0">
              <a:solidFill>
                <a:srgbClr val="002060"/>
              </a:solidFill>
            </a:endParaRPr>
          </a:p>
          <a:p>
            <a:pPr algn="just"/>
            <a:r>
              <a:rPr lang="en-IN" dirty="0">
                <a:solidFill>
                  <a:srgbClr val="002060"/>
                </a:solidFill>
                <a:hlinkClick r:id="rId7">
                  <a:extLst>
                    <a:ext uri="{A12FA001-AC4F-418D-AE19-62706E023703}">
                      <ahyp:hlinkClr xmlns:ahyp="http://schemas.microsoft.com/office/drawing/2018/hyperlinkcolor" val="tx"/>
                    </a:ext>
                  </a:extLst>
                </a:hlinkClick>
              </a:rPr>
              <a:t>https://www.v7labs.com/blog/neural-networks-activation-functions</a:t>
            </a:r>
            <a:endParaRPr lang="en-IN" dirty="0">
              <a:solidFill>
                <a:srgbClr val="002060"/>
              </a:solidFill>
            </a:endParaRPr>
          </a:p>
          <a:p>
            <a:pPr algn="just"/>
            <a:r>
              <a:rPr lang="en-IN" dirty="0">
                <a:solidFill>
                  <a:srgbClr val="002060"/>
                </a:solidFill>
                <a:hlinkClick r:id="rId8">
                  <a:extLst>
                    <a:ext uri="{A12FA001-AC4F-418D-AE19-62706E023703}">
                      <ahyp:hlinkClr xmlns:ahyp="http://schemas.microsoft.com/office/drawing/2018/hyperlinkcolor" val="tx"/>
                    </a:ext>
                  </a:extLst>
                </a:hlinkClick>
              </a:rPr>
              <a:t>https://machinelearningmastery.com/overfitting-and-underfitting-with-machine-learning-algorithms/</a:t>
            </a:r>
            <a:endParaRPr lang="en-IN" dirty="0"/>
          </a:p>
          <a:p>
            <a:pPr algn="just"/>
            <a:endParaRPr lang="en-IN" dirty="0"/>
          </a:p>
          <a:p>
            <a:pPr marL="45720" indent="0" algn="just">
              <a:buNone/>
            </a:pPr>
            <a:endParaRPr lang="en-IN" dirty="0"/>
          </a:p>
          <a:p>
            <a:pPr algn="just"/>
            <a:endParaRPr lang="en-IN" dirty="0"/>
          </a:p>
        </p:txBody>
      </p:sp>
      <p:cxnSp>
        <p:nvCxnSpPr>
          <p:cNvPr id="5" name="Straight Connector 4">
            <a:extLst>
              <a:ext uri="{FF2B5EF4-FFF2-40B4-BE49-F238E27FC236}">
                <a16:creationId xmlns:a16="http://schemas.microsoft.com/office/drawing/2014/main" id="{78D5D7C7-A8EF-4BBD-9925-821D6FE475C6}"/>
              </a:ext>
            </a:extLst>
          </p:cNvPr>
          <p:cNvCxnSpPr/>
          <p:nvPr/>
        </p:nvCxnSpPr>
        <p:spPr>
          <a:xfrm>
            <a:off x="231710" y="1278450"/>
            <a:ext cx="1172858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4372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EEC0-B67B-42BF-9F94-9B4767546E31}"/>
              </a:ext>
            </a:extLst>
          </p:cNvPr>
          <p:cNvSpPr>
            <a:spLocks noGrp="1"/>
          </p:cNvSpPr>
          <p:nvPr>
            <p:ph type="title"/>
          </p:nvPr>
        </p:nvSpPr>
        <p:spPr>
          <a:xfrm>
            <a:off x="1140351" y="525624"/>
            <a:ext cx="9875520" cy="472751"/>
          </a:xfrm>
        </p:spPr>
        <p:txBody>
          <a:bodyPr>
            <a:normAutofit fontScale="90000"/>
          </a:bodyPr>
          <a:lstStyle/>
          <a:p>
            <a:pPr algn="ctr"/>
            <a:r>
              <a:rPr lang="en-US" b="1" dirty="0"/>
              <a:t>CONTENTS</a:t>
            </a:r>
            <a:endParaRPr lang="en-IN" b="1" dirty="0"/>
          </a:p>
        </p:txBody>
      </p:sp>
      <p:sp>
        <p:nvSpPr>
          <p:cNvPr id="3" name="Content Placeholder 2">
            <a:extLst>
              <a:ext uri="{FF2B5EF4-FFF2-40B4-BE49-F238E27FC236}">
                <a16:creationId xmlns:a16="http://schemas.microsoft.com/office/drawing/2014/main" id="{3C3EB2D5-79FD-445C-A917-941B28B175D4}"/>
              </a:ext>
            </a:extLst>
          </p:cNvPr>
          <p:cNvSpPr>
            <a:spLocks noGrp="1"/>
          </p:cNvSpPr>
          <p:nvPr>
            <p:ph idx="1"/>
          </p:nvPr>
        </p:nvSpPr>
        <p:spPr>
          <a:xfrm>
            <a:off x="1143000" y="1856792"/>
            <a:ext cx="9872871" cy="4239208"/>
          </a:xfrm>
        </p:spPr>
        <p:txBody>
          <a:bodyPr/>
          <a:lstStyle/>
          <a:p>
            <a:r>
              <a:rPr lang="en-US" dirty="0">
                <a:solidFill>
                  <a:srgbClr val="002060"/>
                </a:solidFill>
              </a:rPr>
              <a:t>Introduction to Deep Neural Networks</a:t>
            </a:r>
          </a:p>
          <a:p>
            <a:r>
              <a:rPr lang="en-US" dirty="0">
                <a:solidFill>
                  <a:srgbClr val="002060"/>
                </a:solidFill>
              </a:rPr>
              <a:t>Basic concepts of Deep Neural Networks</a:t>
            </a:r>
          </a:p>
          <a:p>
            <a:r>
              <a:rPr lang="en-US" dirty="0">
                <a:solidFill>
                  <a:srgbClr val="002060"/>
                </a:solidFill>
              </a:rPr>
              <a:t>Activation Functions</a:t>
            </a:r>
          </a:p>
          <a:p>
            <a:r>
              <a:rPr lang="en-US" dirty="0">
                <a:solidFill>
                  <a:srgbClr val="002060"/>
                </a:solidFill>
              </a:rPr>
              <a:t>Model Fitting</a:t>
            </a:r>
          </a:p>
          <a:p>
            <a:r>
              <a:rPr lang="en-US" dirty="0">
                <a:solidFill>
                  <a:srgbClr val="002060"/>
                </a:solidFill>
              </a:rPr>
              <a:t>Implementation of DNN for Classification</a:t>
            </a:r>
          </a:p>
          <a:p>
            <a:r>
              <a:rPr lang="en-US" dirty="0">
                <a:solidFill>
                  <a:srgbClr val="002060"/>
                </a:solidFill>
              </a:rPr>
              <a:t>Implementation of DNN for Linear Regression</a:t>
            </a:r>
          </a:p>
          <a:p>
            <a:r>
              <a:rPr lang="en-US" dirty="0">
                <a:solidFill>
                  <a:srgbClr val="002060"/>
                </a:solidFill>
              </a:rPr>
              <a:t>References</a:t>
            </a:r>
            <a:endParaRPr lang="en-IN" dirty="0">
              <a:solidFill>
                <a:srgbClr val="002060"/>
              </a:solidFill>
            </a:endParaRPr>
          </a:p>
        </p:txBody>
      </p:sp>
      <p:cxnSp>
        <p:nvCxnSpPr>
          <p:cNvPr id="4" name="Straight Connector 3">
            <a:extLst>
              <a:ext uri="{FF2B5EF4-FFF2-40B4-BE49-F238E27FC236}">
                <a16:creationId xmlns:a16="http://schemas.microsoft.com/office/drawing/2014/main" id="{0F87F86C-E183-4518-BD76-87FBB4FAA693}"/>
              </a:ext>
            </a:extLst>
          </p:cNvPr>
          <p:cNvCxnSpPr/>
          <p:nvPr/>
        </p:nvCxnSpPr>
        <p:spPr>
          <a:xfrm>
            <a:off x="231710" y="1278450"/>
            <a:ext cx="1172858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591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181-6B6B-49E6-8397-D55E3C78CE23}"/>
              </a:ext>
            </a:extLst>
          </p:cNvPr>
          <p:cNvSpPr>
            <a:spLocks noGrp="1"/>
          </p:cNvSpPr>
          <p:nvPr>
            <p:ph type="title"/>
          </p:nvPr>
        </p:nvSpPr>
        <p:spPr>
          <a:xfrm>
            <a:off x="658348" y="413658"/>
            <a:ext cx="10842173" cy="1356360"/>
          </a:xfrm>
        </p:spPr>
        <p:txBody>
          <a:bodyPr>
            <a:normAutofit fontScale="90000"/>
          </a:bodyPr>
          <a:lstStyle/>
          <a:p>
            <a:pPr algn="ctr"/>
            <a:r>
              <a:rPr lang="en-US" b="1" dirty="0">
                <a:solidFill>
                  <a:srgbClr val="0070C0"/>
                </a:solidFill>
              </a:rPr>
              <a:t>INTRODUCTION TO DEEP NEURAL NETWORKS</a:t>
            </a:r>
            <a:br>
              <a:rPr lang="en-US" b="1" dirty="0">
                <a:solidFill>
                  <a:srgbClr val="0070C0"/>
                </a:solidFill>
              </a:rPr>
            </a:br>
            <a:endParaRPr lang="en-IN" b="1" dirty="0">
              <a:solidFill>
                <a:srgbClr val="0070C0"/>
              </a:solidFill>
            </a:endParaRPr>
          </a:p>
        </p:txBody>
      </p:sp>
      <p:sp>
        <p:nvSpPr>
          <p:cNvPr id="3" name="Content Placeholder 2">
            <a:extLst>
              <a:ext uri="{FF2B5EF4-FFF2-40B4-BE49-F238E27FC236}">
                <a16:creationId xmlns:a16="http://schemas.microsoft.com/office/drawing/2014/main" id="{D7DB75CE-F4AE-4B14-B59F-A6F9B587BF16}"/>
              </a:ext>
            </a:extLst>
          </p:cNvPr>
          <p:cNvSpPr>
            <a:spLocks noGrp="1"/>
          </p:cNvSpPr>
          <p:nvPr>
            <p:ph idx="1"/>
          </p:nvPr>
        </p:nvSpPr>
        <p:spPr>
          <a:xfrm>
            <a:off x="986696" y="1567545"/>
            <a:ext cx="10218608" cy="4649160"/>
          </a:xfrm>
        </p:spPr>
        <p:txBody>
          <a:bodyPr/>
          <a:lstStyle/>
          <a:p>
            <a:pPr marL="45720" indent="0" algn="just">
              <a:buNone/>
            </a:pPr>
            <a:r>
              <a:rPr lang="en-US" sz="2000" b="1" dirty="0">
                <a:solidFill>
                  <a:srgbClr val="002060"/>
                </a:solidFill>
              </a:rPr>
              <a:t>Artificial Neural Network: </a:t>
            </a:r>
          </a:p>
          <a:p>
            <a:pPr marL="274320" lvl="1" indent="0" algn="just">
              <a:buNone/>
            </a:pPr>
            <a:r>
              <a:rPr lang="en-US" dirty="0">
                <a:solidFill>
                  <a:srgbClr val="002060"/>
                </a:solidFill>
              </a:rPr>
              <a:t>An artificial neural network is an interconnection or network of artificial neurons. An artificial neuron is a simulation of a neuron in a machine. </a:t>
            </a:r>
          </a:p>
          <a:p>
            <a:pPr marL="45720" indent="0" algn="just">
              <a:buNone/>
            </a:pPr>
            <a:r>
              <a:rPr lang="en-US" sz="2000" b="1" dirty="0">
                <a:solidFill>
                  <a:srgbClr val="002060"/>
                </a:solidFill>
              </a:rPr>
              <a:t>Deep Learning: </a:t>
            </a:r>
          </a:p>
          <a:p>
            <a:pPr marL="274320" lvl="1" indent="0" algn="just">
              <a:buNone/>
            </a:pPr>
            <a:r>
              <a:rPr lang="en-US" dirty="0">
                <a:solidFill>
                  <a:srgbClr val="002060"/>
                </a:solidFill>
              </a:rPr>
              <a:t>Deep learning is a class of Artificial Intelligence which involves processing input data using artificial neural networks in order to obtain a target output.  </a:t>
            </a:r>
            <a:endParaRPr lang="en-IN" dirty="0">
              <a:solidFill>
                <a:srgbClr val="002060"/>
              </a:solidFill>
            </a:endParaRPr>
          </a:p>
        </p:txBody>
      </p:sp>
      <p:cxnSp>
        <p:nvCxnSpPr>
          <p:cNvPr id="5" name="Straight Connector 4">
            <a:extLst>
              <a:ext uri="{FF2B5EF4-FFF2-40B4-BE49-F238E27FC236}">
                <a16:creationId xmlns:a16="http://schemas.microsoft.com/office/drawing/2014/main" id="{78D5D7C7-A8EF-4BBD-9925-821D6FE475C6}"/>
              </a:ext>
            </a:extLst>
          </p:cNvPr>
          <p:cNvCxnSpPr/>
          <p:nvPr/>
        </p:nvCxnSpPr>
        <p:spPr>
          <a:xfrm>
            <a:off x="231710" y="1278450"/>
            <a:ext cx="1172858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38A05392-7EC7-4558-8EE3-F19E61D62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190" y="3620767"/>
            <a:ext cx="4868488" cy="2934432"/>
          </a:xfrm>
          <a:prstGeom prst="rect">
            <a:avLst/>
          </a:prstGeom>
        </p:spPr>
      </p:pic>
    </p:spTree>
    <p:extLst>
      <p:ext uri="{BB962C8B-B14F-4D97-AF65-F5344CB8AC3E}">
        <p14:creationId xmlns:p14="http://schemas.microsoft.com/office/powerpoint/2010/main" val="176909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B461D-FE5B-4A50-A597-3703B9CE4BCC}"/>
              </a:ext>
            </a:extLst>
          </p:cNvPr>
          <p:cNvSpPr>
            <a:spLocks noGrp="1"/>
          </p:cNvSpPr>
          <p:nvPr>
            <p:ph idx="1"/>
          </p:nvPr>
        </p:nvSpPr>
        <p:spPr>
          <a:xfrm>
            <a:off x="849086" y="1043707"/>
            <a:ext cx="10677330" cy="959263"/>
          </a:xfrm>
        </p:spPr>
        <p:txBody>
          <a:bodyPr>
            <a:normAutofit lnSpcReduction="10000"/>
          </a:bodyPr>
          <a:lstStyle/>
          <a:p>
            <a:pPr marL="45720" indent="0">
              <a:buNone/>
            </a:pPr>
            <a:r>
              <a:rPr lang="en-US" sz="2000" b="1" dirty="0">
                <a:solidFill>
                  <a:srgbClr val="002060"/>
                </a:solidFill>
              </a:rPr>
              <a:t>Deep Neural Networks: </a:t>
            </a:r>
          </a:p>
          <a:p>
            <a:pPr marL="274320" lvl="1" indent="0" algn="just">
              <a:buNone/>
            </a:pPr>
            <a:r>
              <a:rPr lang="en-US" b="0" i="0" dirty="0">
                <a:solidFill>
                  <a:srgbClr val="002060"/>
                </a:solidFill>
                <a:effectLst/>
              </a:rPr>
              <a:t>A deep neural network (DNN) is an artificial neural network with an input layer, multiple hidden layers and  an output layer. </a:t>
            </a:r>
          </a:p>
          <a:p>
            <a:pPr marL="274320" lvl="1" indent="0">
              <a:buNone/>
            </a:pPr>
            <a:endParaRPr lang="en-IN" dirty="0">
              <a:solidFill>
                <a:srgbClr val="002060"/>
              </a:solidFill>
            </a:endParaRPr>
          </a:p>
        </p:txBody>
      </p:sp>
      <p:sp>
        <p:nvSpPr>
          <p:cNvPr id="4" name="Rectangle 3">
            <a:extLst>
              <a:ext uri="{FF2B5EF4-FFF2-40B4-BE49-F238E27FC236}">
                <a16:creationId xmlns:a16="http://schemas.microsoft.com/office/drawing/2014/main" id="{BF9D20BD-271F-45AC-B98B-44D90837E9A3}"/>
              </a:ext>
            </a:extLst>
          </p:cNvPr>
          <p:cNvSpPr/>
          <p:nvPr/>
        </p:nvSpPr>
        <p:spPr>
          <a:xfrm>
            <a:off x="354563" y="363894"/>
            <a:ext cx="5271796" cy="39810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INTRODUCTION TO DEEP NEURAL NETWORKS</a:t>
            </a:r>
            <a:endParaRPr lang="en-IN" dirty="0">
              <a:solidFill>
                <a:schemeClr val="tx1"/>
              </a:solidFill>
            </a:endParaRPr>
          </a:p>
        </p:txBody>
      </p:sp>
      <p:pic>
        <p:nvPicPr>
          <p:cNvPr id="8" name="Picture 7">
            <a:extLst>
              <a:ext uri="{FF2B5EF4-FFF2-40B4-BE49-F238E27FC236}">
                <a16:creationId xmlns:a16="http://schemas.microsoft.com/office/drawing/2014/main" id="{E09536B6-2116-4522-8B74-8320A6C58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7616" y="2002970"/>
            <a:ext cx="6033588" cy="3850342"/>
          </a:xfrm>
          <a:prstGeom prst="rect">
            <a:avLst/>
          </a:prstGeom>
        </p:spPr>
      </p:pic>
      <p:sp>
        <p:nvSpPr>
          <p:cNvPr id="10" name="TextBox 9">
            <a:extLst>
              <a:ext uri="{FF2B5EF4-FFF2-40B4-BE49-F238E27FC236}">
                <a16:creationId xmlns:a16="http://schemas.microsoft.com/office/drawing/2014/main" id="{7725A389-CCD9-4AC7-BB82-4D0872D86608}"/>
              </a:ext>
            </a:extLst>
          </p:cNvPr>
          <p:cNvSpPr txBox="1"/>
          <p:nvPr/>
        </p:nvSpPr>
        <p:spPr>
          <a:xfrm>
            <a:off x="665584" y="2002970"/>
            <a:ext cx="5185266" cy="3785652"/>
          </a:xfrm>
          <a:prstGeom prst="rect">
            <a:avLst/>
          </a:prstGeom>
          <a:noFill/>
        </p:spPr>
        <p:txBody>
          <a:bodyPr wrap="square">
            <a:spAutoFit/>
          </a:bodyPr>
          <a:lstStyle/>
          <a:p>
            <a:pPr marL="800100" lvl="1" indent="-342900" algn="just">
              <a:buFont typeface="Arial" panose="020B0604020202020204" pitchFamily="34" charset="0"/>
              <a:buChar char="•"/>
            </a:pPr>
            <a:r>
              <a:rPr lang="en-US" sz="2000" b="1" dirty="0">
                <a:solidFill>
                  <a:srgbClr val="002060"/>
                </a:solidFill>
              </a:rPr>
              <a:t>Input Layer: </a:t>
            </a:r>
          </a:p>
          <a:p>
            <a:pPr marL="274320" lvl="1" indent="0" algn="just">
              <a:buNone/>
            </a:pPr>
            <a:r>
              <a:rPr lang="en-US" sz="2000" dirty="0">
                <a:solidFill>
                  <a:srgbClr val="002060"/>
                </a:solidFill>
              </a:rPr>
              <a:t>The input layer takes large volumes of data as input. </a:t>
            </a:r>
          </a:p>
          <a:p>
            <a:pPr marL="274320" lvl="1" indent="0" algn="just">
              <a:buNone/>
            </a:pPr>
            <a:endParaRPr lang="en-US" sz="1000" dirty="0">
              <a:solidFill>
                <a:srgbClr val="002060"/>
              </a:solidFill>
            </a:endParaRPr>
          </a:p>
          <a:p>
            <a:pPr marL="800100" lvl="1" indent="-342900" algn="just">
              <a:buFont typeface="Arial" panose="020B0604020202020204" pitchFamily="34" charset="0"/>
              <a:buChar char="•"/>
            </a:pPr>
            <a:r>
              <a:rPr lang="en-US" sz="2000" b="1" i="0" dirty="0">
                <a:solidFill>
                  <a:srgbClr val="002060"/>
                </a:solidFill>
                <a:effectLst/>
              </a:rPr>
              <a:t>Hidden Layers: </a:t>
            </a:r>
          </a:p>
          <a:p>
            <a:pPr marL="274320" lvl="1" indent="0" algn="just">
              <a:buNone/>
            </a:pPr>
            <a:r>
              <a:rPr lang="en-US" sz="2000" b="0" i="0" dirty="0">
                <a:solidFill>
                  <a:srgbClr val="002060"/>
                </a:solidFill>
                <a:effectLst/>
              </a:rPr>
              <a:t>The hidden layer processes th</a:t>
            </a:r>
            <a:r>
              <a:rPr lang="en-US" sz="2000" dirty="0">
                <a:solidFill>
                  <a:srgbClr val="002060"/>
                </a:solidFill>
              </a:rPr>
              <a:t>e input data and carries out feature extraction. Each layer has weights and biases of inputs which can be updated.</a:t>
            </a:r>
          </a:p>
          <a:p>
            <a:pPr marL="274320" lvl="1" indent="0" algn="just">
              <a:buNone/>
            </a:pPr>
            <a:endParaRPr lang="en-US" sz="1000" b="0" i="0" dirty="0">
              <a:solidFill>
                <a:srgbClr val="002060"/>
              </a:solidFill>
              <a:effectLst/>
            </a:endParaRPr>
          </a:p>
          <a:p>
            <a:pPr marL="800100" lvl="1" indent="-342900" algn="just">
              <a:buFont typeface="Arial" panose="020B0604020202020204" pitchFamily="34" charset="0"/>
              <a:buChar char="•"/>
            </a:pPr>
            <a:r>
              <a:rPr lang="en-US" sz="2000" b="1" dirty="0">
                <a:solidFill>
                  <a:srgbClr val="002060"/>
                </a:solidFill>
              </a:rPr>
              <a:t>Output Layer: </a:t>
            </a:r>
          </a:p>
          <a:p>
            <a:pPr marL="274320" lvl="1" indent="0" algn="just">
              <a:buNone/>
            </a:pPr>
            <a:r>
              <a:rPr lang="en-US" sz="2000" dirty="0">
                <a:solidFill>
                  <a:srgbClr val="002060"/>
                </a:solidFill>
              </a:rPr>
              <a:t>The output layer generates the required output.</a:t>
            </a:r>
            <a:endParaRPr lang="en-US" sz="2000" b="0" i="0" dirty="0">
              <a:solidFill>
                <a:srgbClr val="002060"/>
              </a:solidFill>
              <a:effectLst/>
            </a:endParaRPr>
          </a:p>
        </p:txBody>
      </p:sp>
    </p:spTree>
    <p:extLst>
      <p:ext uri="{BB962C8B-B14F-4D97-AF65-F5344CB8AC3E}">
        <p14:creationId xmlns:p14="http://schemas.microsoft.com/office/powerpoint/2010/main" val="19512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B461D-FE5B-4A50-A597-3703B9CE4BCC}"/>
              </a:ext>
            </a:extLst>
          </p:cNvPr>
          <p:cNvSpPr>
            <a:spLocks noGrp="1"/>
          </p:cNvSpPr>
          <p:nvPr>
            <p:ph idx="1"/>
          </p:nvPr>
        </p:nvSpPr>
        <p:spPr>
          <a:xfrm>
            <a:off x="849086" y="1043707"/>
            <a:ext cx="10677330" cy="5161150"/>
          </a:xfrm>
        </p:spPr>
        <p:txBody>
          <a:bodyPr>
            <a:normAutofit/>
          </a:bodyPr>
          <a:lstStyle/>
          <a:p>
            <a:pPr marL="45720" indent="0">
              <a:buNone/>
            </a:pPr>
            <a:r>
              <a:rPr lang="en-US" sz="2000" b="1" dirty="0">
                <a:solidFill>
                  <a:srgbClr val="002060"/>
                </a:solidFill>
              </a:rPr>
              <a:t>Deep Neural Networks: </a:t>
            </a:r>
            <a:endParaRPr lang="en-IN" sz="2000" b="1" dirty="0">
              <a:solidFill>
                <a:srgbClr val="002060"/>
              </a:solidFill>
            </a:endParaRPr>
          </a:p>
          <a:p>
            <a:pPr marL="45720" indent="0" algn="just" fontAlgn="base">
              <a:buNone/>
            </a:pPr>
            <a:r>
              <a:rPr lang="en-US" sz="2000" dirty="0">
                <a:solidFill>
                  <a:srgbClr val="002060"/>
                </a:solidFill>
              </a:rPr>
              <a:t>In a deep neural network, e</a:t>
            </a:r>
            <a:r>
              <a:rPr lang="en-US" sz="2000" i="0" dirty="0">
                <a:solidFill>
                  <a:srgbClr val="002060"/>
                </a:solidFill>
                <a:effectLst/>
              </a:rPr>
              <a:t>ach input signal is assigned a weight. This weight is multiplied by the input value and the neuron stores the weighted sum of all the input variables. An activation function is then applied to the weighted sum, which results in the output signal of the neuron.</a:t>
            </a:r>
          </a:p>
        </p:txBody>
      </p:sp>
      <p:sp>
        <p:nvSpPr>
          <p:cNvPr id="4" name="Rectangle 3">
            <a:extLst>
              <a:ext uri="{FF2B5EF4-FFF2-40B4-BE49-F238E27FC236}">
                <a16:creationId xmlns:a16="http://schemas.microsoft.com/office/drawing/2014/main" id="{BF9D20BD-271F-45AC-B98B-44D90837E9A3}"/>
              </a:ext>
            </a:extLst>
          </p:cNvPr>
          <p:cNvSpPr/>
          <p:nvPr/>
        </p:nvSpPr>
        <p:spPr>
          <a:xfrm>
            <a:off x="354563" y="363894"/>
            <a:ext cx="5271796" cy="39810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INTRODUCTION TO DEEP NEURAL NETWORKS</a:t>
            </a:r>
            <a:endParaRPr lang="en-IN" dirty="0">
              <a:solidFill>
                <a:schemeClr val="tx1"/>
              </a:solidFill>
            </a:endParaRPr>
          </a:p>
        </p:txBody>
      </p:sp>
      <p:pic>
        <p:nvPicPr>
          <p:cNvPr id="2" name="Picture 1">
            <a:extLst>
              <a:ext uri="{FF2B5EF4-FFF2-40B4-BE49-F238E27FC236}">
                <a16:creationId xmlns:a16="http://schemas.microsoft.com/office/drawing/2014/main" id="{6230B099-7A95-4138-A733-50EFEDABAC2C}"/>
              </a:ext>
            </a:extLst>
          </p:cNvPr>
          <p:cNvPicPr>
            <a:picLocks noChangeAspect="1"/>
          </p:cNvPicPr>
          <p:nvPr/>
        </p:nvPicPr>
        <p:blipFill>
          <a:blip r:embed="rId2"/>
          <a:stretch>
            <a:fillRect/>
          </a:stretch>
        </p:blipFill>
        <p:spPr>
          <a:xfrm>
            <a:off x="1857375" y="2709143"/>
            <a:ext cx="8477250" cy="3105150"/>
          </a:xfrm>
          <a:prstGeom prst="rect">
            <a:avLst/>
          </a:prstGeom>
        </p:spPr>
      </p:pic>
    </p:spTree>
    <p:extLst>
      <p:ext uri="{BB962C8B-B14F-4D97-AF65-F5344CB8AC3E}">
        <p14:creationId xmlns:p14="http://schemas.microsoft.com/office/powerpoint/2010/main" val="364066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181-6B6B-49E6-8397-D55E3C78CE23}"/>
              </a:ext>
            </a:extLst>
          </p:cNvPr>
          <p:cNvSpPr>
            <a:spLocks noGrp="1"/>
          </p:cNvSpPr>
          <p:nvPr>
            <p:ph type="title"/>
          </p:nvPr>
        </p:nvSpPr>
        <p:spPr>
          <a:xfrm>
            <a:off x="500080" y="701040"/>
            <a:ext cx="11191839" cy="1356360"/>
          </a:xfrm>
        </p:spPr>
        <p:txBody>
          <a:bodyPr>
            <a:normAutofit fontScale="90000"/>
          </a:bodyPr>
          <a:lstStyle/>
          <a:p>
            <a:pPr algn="ctr"/>
            <a:r>
              <a:rPr lang="en-US" b="1" dirty="0">
                <a:solidFill>
                  <a:srgbClr val="0070C0"/>
                </a:solidFill>
              </a:rPr>
              <a:t>BASIC CONCEPTS OF DEEP NEURAL NETWORKS</a:t>
            </a:r>
            <a:br>
              <a:rPr lang="en-US" b="1" dirty="0">
                <a:solidFill>
                  <a:srgbClr val="002060"/>
                </a:solidFill>
              </a:rPr>
            </a:br>
            <a:br>
              <a:rPr lang="en-US" b="1" dirty="0">
                <a:solidFill>
                  <a:srgbClr val="0070C0"/>
                </a:solidFill>
              </a:rPr>
            </a:br>
            <a:endParaRPr lang="en-IN" b="1" dirty="0">
              <a:solidFill>
                <a:srgbClr val="0070C0"/>
              </a:solidFill>
            </a:endParaRPr>
          </a:p>
        </p:txBody>
      </p:sp>
      <p:sp>
        <p:nvSpPr>
          <p:cNvPr id="4" name="Content Placeholder 3">
            <a:extLst>
              <a:ext uri="{FF2B5EF4-FFF2-40B4-BE49-F238E27FC236}">
                <a16:creationId xmlns:a16="http://schemas.microsoft.com/office/drawing/2014/main" id="{3F05220F-305C-4837-A617-0291DEC6E243}"/>
              </a:ext>
            </a:extLst>
          </p:cNvPr>
          <p:cNvSpPr>
            <a:spLocks noGrp="1"/>
          </p:cNvSpPr>
          <p:nvPr>
            <p:ph idx="1"/>
          </p:nvPr>
        </p:nvSpPr>
        <p:spPr>
          <a:xfrm>
            <a:off x="645844" y="1457058"/>
            <a:ext cx="6815221" cy="4816131"/>
          </a:xfrm>
        </p:spPr>
        <p:txBody>
          <a:bodyPr>
            <a:noAutofit/>
          </a:bodyPr>
          <a:lstStyle/>
          <a:p>
            <a:pPr algn="just"/>
            <a:r>
              <a:rPr lang="en-US" sz="2000" b="1" dirty="0">
                <a:solidFill>
                  <a:srgbClr val="002060"/>
                </a:solidFill>
              </a:rPr>
              <a:t>Forward propagation: </a:t>
            </a:r>
          </a:p>
          <a:p>
            <a:pPr marL="45720" indent="0" algn="just">
              <a:buNone/>
            </a:pPr>
            <a:r>
              <a:rPr lang="en-US" sz="2000" dirty="0">
                <a:solidFill>
                  <a:srgbClr val="002060"/>
                </a:solidFill>
              </a:rPr>
              <a:t>F</a:t>
            </a:r>
            <a:r>
              <a:rPr lang="en-US" sz="2000" b="0" i="0" dirty="0">
                <a:solidFill>
                  <a:srgbClr val="002060"/>
                </a:solidFill>
                <a:effectLst/>
              </a:rPr>
              <a:t>orward propagation involves moving in only one direction, from input layer to the output layer in a neural network. During forward propagation, the input weights are assigned randomly hence, the output obtained isn’t accurate.</a:t>
            </a:r>
            <a:endParaRPr lang="en-US" sz="2000" dirty="0">
              <a:solidFill>
                <a:srgbClr val="002060"/>
              </a:solidFill>
            </a:endParaRPr>
          </a:p>
          <a:p>
            <a:pPr algn="just"/>
            <a:r>
              <a:rPr lang="en-US" sz="2000" b="1" dirty="0">
                <a:solidFill>
                  <a:srgbClr val="002060"/>
                </a:solidFill>
              </a:rPr>
              <a:t>Back propagation: </a:t>
            </a:r>
          </a:p>
          <a:p>
            <a:pPr marL="45720" indent="0" algn="just">
              <a:buNone/>
            </a:pPr>
            <a:r>
              <a:rPr lang="en-US" sz="2000" dirty="0">
                <a:solidFill>
                  <a:srgbClr val="002060"/>
                </a:solidFill>
              </a:rPr>
              <a:t>Back</a:t>
            </a:r>
            <a:r>
              <a:rPr lang="en-US" sz="2000" b="0" i="0" dirty="0">
                <a:solidFill>
                  <a:srgbClr val="002060"/>
                </a:solidFill>
                <a:effectLst/>
              </a:rPr>
              <a:t> propagation involves moving from the output layer to the input layer in a neural network. Back propagation is used to adjust the input weights in order to get more accurate outputs or reduce the error. </a:t>
            </a:r>
          </a:p>
          <a:p>
            <a:pPr algn="just"/>
            <a:r>
              <a:rPr lang="en-US" sz="2000" b="1" dirty="0">
                <a:solidFill>
                  <a:srgbClr val="002060"/>
                </a:solidFill>
              </a:rPr>
              <a:t>Epoch:</a:t>
            </a:r>
          </a:p>
          <a:p>
            <a:pPr marL="45720" indent="0" algn="just">
              <a:buNone/>
            </a:pPr>
            <a:r>
              <a:rPr lang="en-US" sz="2000" b="0" i="0" dirty="0">
                <a:solidFill>
                  <a:srgbClr val="002060"/>
                </a:solidFill>
                <a:effectLst/>
              </a:rPr>
              <a:t>One epoch is when the dataset is passed forward and backward through the neural network once.</a:t>
            </a:r>
            <a:endParaRPr lang="en-IN" sz="2000" dirty="0">
              <a:solidFill>
                <a:srgbClr val="002060"/>
              </a:solidFill>
            </a:endParaRPr>
          </a:p>
        </p:txBody>
      </p:sp>
      <p:cxnSp>
        <p:nvCxnSpPr>
          <p:cNvPr id="5" name="Straight Connector 4">
            <a:extLst>
              <a:ext uri="{FF2B5EF4-FFF2-40B4-BE49-F238E27FC236}">
                <a16:creationId xmlns:a16="http://schemas.microsoft.com/office/drawing/2014/main" id="{78D5D7C7-A8EF-4BBD-9925-821D6FE475C6}"/>
              </a:ext>
            </a:extLst>
          </p:cNvPr>
          <p:cNvCxnSpPr/>
          <p:nvPr/>
        </p:nvCxnSpPr>
        <p:spPr>
          <a:xfrm>
            <a:off x="231710" y="1278450"/>
            <a:ext cx="1172858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264DA524-291D-4099-8C79-1CED4EA94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828" y="1373168"/>
            <a:ext cx="4214225" cy="4983912"/>
          </a:xfrm>
          <a:prstGeom prst="rect">
            <a:avLst/>
          </a:prstGeom>
        </p:spPr>
      </p:pic>
    </p:spTree>
    <p:extLst>
      <p:ext uri="{BB962C8B-B14F-4D97-AF65-F5344CB8AC3E}">
        <p14:creationId xmlns:p14="http://schemas.microsoft.com/office/powerpoint/2010/main" val="330946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B461D-FE5B-4A50-A597-3703B9CE4BCC}"/>
              </a:ext>
            </a:extLst>
          </p:cNvPr>
          <p:cNvSpPr>
            <a:spLocks noGrp="1"/>
          </p:cNvSpPr>
          <p:nvPr>
            <p:ph idx="1"/>
          </p:nvPr>
        </p:nvSpPr>
        <p:spPr>
          <a:xfrm>
            <a:off x="849086" y="1043707"/>
            <a:ext cx="10677330" cy="5161150"/>
          </a:xfrm>
        </p:spPr>
        <p:txBody>
          <a:bodyPr>
            <a:normAutofit/>
          </a:bodyPr>
          <a:lstStyle/>
          <a:p>
            <a:pPr algn="just"/>
            <a:r>
              <a:rPr lang="en-US" sz="2000" b="1" i="0" dirty="0">
                <a:solidFill>
                  <a:srgbClr val="002060"/>
                </a:solidFill>
                <a:effectLst/>
              </a:rPr>
              <a:t>Loss: </a:t>
            </a:r>
          </a:p>
          <a:p>
            <a:pPr marL="45720" indent="0" algn="just">
              <a:buNone/>
            </a:pPr>
            <a:r>
              <a:rPr lang="en-US" sz="2000" i="0" dirty="0">
                <a:solidFill>
                  <a:srgbClr val="002060"/>
                </a:solidFill>
                <a:effectLst/>
              </a:rPr>
              <a:t>The loss is the difference between the predicted and actual values. A loss function is used to improve the output accuracy. Gradient Descent is a technique used to reduce the loss.</a:t>
            </a:r>
          </a:p>
          <a:p>
            <a:pPr marL="45720" indent="0" algn="just">
              <a:buNone/>
            </a:pPr>
            <a:endParaRPr lang="en-US" sz="2000" i="0" dirty="0">
              <a:solidFill>
                <a:srgbClr val="002060"/>
              </a:solidFill>
              <a:effectLst/>
            </a:endParaRPr>
          </a:p>
          <a:p>
            <a:pPr algn="just"/>
            <a:r>
              <a:rPr lang="en-US" sz="2000" b="1" dirty="0">
                <a:solidFill>
                  <a:srgbClr val="002060"/>
                </a:solidFill>
              </a:rPr>
              <a:t>Metrics: </a:t>
            </a:r>
          </a:p>
          <a:p>
            <a:pPr marL="45720" indent="0" algn="just">
              <a:buNone/>
            </a:pPr>
            <a:r>
              <a:rPr lang="en-US" sz="2000" i="0" dirty="0">
                <a:solidFill>
                  <a:srgbClr val="002060"/>
                </a:solidFill>
                <a:effectLst/>
              </a:rPr>
              <a:t>A metric is a function that is used to judge the performance of the neural network.</a:t>
            </a:r>
          </a:p>
          <a:p>
            <a:pPr marL="45720" indent="0" algn="just">
              <a:buNone/>
            </a:pPr>
            <a:endParaRPr lang="en-US" sz="1000" dirty="0">
              <a:solidFill>
                <a:srgbClr val="002060"/>
              </a:solidFill>
            </a:endParaRPr>
          </a:p>
          <a:p>
            <a:pPr algn="just"/>
            <a:r>
              <a:rPr lang="en-US" sz="2000" b="1" i="0" dirty="0">
                <a:solidFill>
                  <a:srgbClr val="002060"/>
                </a:solidFill>
                <a:effectLst/>
              </a:rPr>
              <a:t>A</a:t>
            </a:r>
            <a:r>
              <a:rPr lang="en-US" sz="2000" b="1" dirty="0">
                <a:solidFill>
                  <a:srgbClr val="002060"/>
                </a:solidFill>
              </a:rPr>
              <a:t>ccuracy: </a:t>
            </a:r>
          </a:p>
          <a:p>
            <a:pPr marL="45720" indent="0" algn="just">
              <a:buNone/>
            </a:pPr>
            <a:r>
              <a:rPr lang="en-US" sz="2000" i="0" dirty="0">
                <a:solidFill>
                  <a:srgbClr val="002060"/>
                </a:solidFill>
                <a:effectLst/>
              </a:rPr>
              <a:t>Accuracy is defined as the percentage of correct predictions made by the neural network. It can be calculated easily by dividing the number of correct predictions by the number of total predictions.</a:t>
            </a:r>
          </a:p>
          <a:p>
            <a:pPr marL="45720" indent="0" algn="just">
              <a:buNone/>
            </a:pPr>
            <a:endParaRPr lang="en-US" sz="2000" i="0" dirty="0">
              <a:solidFill>
                <a:srgbClr val="002060"/>
              </a:solidFill>
              <a:effectLst/>
            </a:endParaRPr>
          </a:p>
        </p:txBody>
      </p:sp>
      <p:sp>
        <p:nvSpPr>
          <p:cNvPr id="4" name="Rectangle 3">
            <a:extLst>
              <a:ext uri="{FF2B5EF4-FFF2-40B4-BE49-F238E27FC236}">
                <a16:creationId xmlns:a16="http://schemas.microsoft.com/office/drawing/2014/main" id="{BF9D20BD-271F-45AC-B98B-44D90837E9A3}"/>
              </a:ext>
            </a:extLst>
          </p:cNvPr>
          <p:cNvSpPr/>
          <p:nvPr/>
        </p:nvSpPr>
        <p:spPr>
          <a:xfrm>
            <a:off x="354563" y="363894"/>
            <a:ext cx="5271796" cy="39810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BASIC CONCEPTS OF DEEP NEURAL NETWORKS</a:t>
            </a:r>
            <a:endParaRPr lang="en-IN" dirty="0">
              <a:solidFill>
                <a:schemeClr val="bg1"/>
              </a:solidFill>
            </a:endParaRPr>
          </a:p>
        </p:txBody>
      </p:sp>
      <p:pic>
        <p:nvPicPr>
          <p:cNvPr id="7" name="Picture 6">
            <a:extLst>
              <a:ext uri="{FF2B5EF4-FFF2-40B4-BE49-F238E27FC236}">
                <a16:creationId xmlns:a16="http://schemas.microsoft.com/office/drawing/2014/main" id="{822D8B1C-165F-42AC-86AD-01AFD1520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71" y="5053267"/>
            <a:ext cx="3010161" cy="838273"/>
          </a:xfrm>
          <a:prstGeom prst="rect">
            <a:avLst/>
          </a:prstGeom>
        </p:spPr>
      </p:pic>
      <p:pic>
        <p:nvPicPr>
          <p:cNvPr id="11" name="Picture 10">
            <a:extLst>
              <a:ext uri="{FF2B5EF4-FFF2-40B4-BE49-F238E27FC236}">
                <a16:creationId xmlns:a16="http://schemas.microsoft.com/office/drawing/2014/main" id="{2A8F43DA-76C3-4A44-9204-3B01DCBA7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521" y="2065990"/>
            <a:ext cx="3374863" cy="678744"/>
          </a:xfrm>
          <a:prstGeom prst="rect">
            <a:avLst/>
          </a:prstGeom>
        </p:spPr>
      </p:pic>
    </p:spTree>
    <p:extLst>
      <p:ext uri="{BB962C8B-B14F-4D97-AF65-F5344CB8AC3E}">
        <p14:creationId xmlns:p14="http://schemas.microsoft.com/office/powerpoint/2010/main" val="326238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9181-6B6B-49E6-8397-D55E3C78CE23}"/>
              </a:ext>
            </a:extLst>
          </p:cNvPr>
          <p:cNvSpPr>
            <a:spLocks noGrp="1"/>
          </p:cNvSpPr>
          <p:nvPr>
            <p:ph type="title"/>
          </p:nvPr>
        </p:nvSpPr>
        <p:spPr>
          <a:xfrm>
            <a:off x="1158240" y="328440"/>
            <a:ext cx="9875520" cy="342121"/>
          </a:xfrm>
        </p:spPr>
        <p:txBody>
          <a:bodyPr>
            <a:normAutofit fontScale="90000"/>
          </a:bodyPr>
          <a:lstStyle/>
          <a:p>
            <a:pPr algn="ctr"/>
            <a:br>
              <a:rPr lang="en-US" b="1" dirty="0">
                <a:solidFill>
                  <a:srgbClr val="0070C0"/>
                </a:solidFill>
              </a:rPr>
            </a:br>
            <a:r>
              <a:rPr lang="en-US" b="1" dirty="0">
                <a:solidFill>
                  <a:srgbClr val="0070C0"/>
                </a:solidFill>
              </a:rPr>
              <a:t>ACTIVATION FUNCTIONS</a:t>
            </a:r>
            <a:endParaRPr lang="en-IN" b="1" dirty="0">
              <a:solidFill>
                <a:srgbClr val="0070C0"/>
              </a:solidFill>
            </a:endParaRPr>
          </a:p>
        </p:txBody>
      </p:sp>
      <p:sp>
        <p:nvSpPr>
          <p:cNvPr id="4" name="Content Placeholder 3">
            <a:extLst>
              <a:ext uri="{FF2B5EF4-FFF2-40B4-BE49-F238E27FC236}">
                <a16:creationId xmlns:a16="http://schemas.microsoft.com/office/drawing/2014/main" id="{3F05220F-305C-4837-A617-0291DEC6E243}"/>
              </a:ext>
            </a:extLst>
          </p:cNvPr>
          <p:cNvSpPr>
            <a:spLocks noGrp="1"/>
          </p:cNvSpPr>
          <p:nvPr>
            <p:ph idx="1"/>
          </p:nvPr>
        </p:nvSpPr>
        <p:spPr>
          <a:xfrm>
            <a:off x="878840" y="1697300"/>
            <a:ext cx="10581640" cy="771580"/>
          </a:xfrm>
        </p:spPr>
        <p:txBody>
          <a:bodyPr>
            <a:normAutofit/>
          </a:bodyPr>
          <a:lstStyle/>
          <a:p>
            <a:pPr marL="45720" indent="0" algn="just">
              <a:buNone/>
            </a:pPr>
            <a:r>
              <a:rPr lang="en-US" sz="2000" i="0" dirty="0">
                <a:solidFill>
                  <a:srgbClr val="002060"/>
                </a:solidFill>
                <a:effectLst/>
              </a:rPr>
              <a:t>The activation function translates the input signals to output signals. They decide whether the neuron should be activated or not i.e.</a:t>
            </a:r>
            <a:r>
              <a:rPr lang="en-US" sz="2000" dirty="0">
                <a:solidFill>
                  <a:srgbClr val="002060"/>
                </a:solidFill>
              </a:rPr>
              <a:t> they decide if output of a neuron goes to the next layer</a:t>
            </a:r>
            <a:r>
              <a:rPr lang="en-US" sz="2000" i="0" dirty="0">
                <a:solidFill>
                  <a:srgbClr val="002060"/>
                </a:solidFill>
                <a:effectLst/>
              </a:rPr>
              <a:t>.</a:t>
            </a:r>
          </a:p>
        </p:txBody>
      </p:sp>
      <p:cxnSp>
        <p:nvCxnSpPr>
          <p:cNvPr id="5" name="Straight Connector 4">
            <a:extLst>
              <a:ext uri="{FF2B5EF4-FFF2-40B4-BE49-F238E27FC236}">
                <a16:creationId xmlns:a16="http://schemas.microsoft.com/office/drawing/2014/main" id="{78D5D7C7-A8EF-4BBD-9925-821D6FE475C6}"/>
              </a:ext>
            </a:extLst>
          </p:cNvPr>
          <p:cNvCxnSpPr/>
          <p:nvPr/>
        </p:nvCxnSpPr>
        <p:spPr>
          <a:xfrm>
            <a:off x="231710" y="1278450"/>
            <a:ext cx="11728580" cy="0"/>
          </a:xfrm>
          <a:prstGeom prst="line">
            <a:avLst/>
          </a:prstGeom>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4BA63CB1-946B-49CD-89D4-7EC30D46A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760" y="2672080"/>
            <a:ext cx="5201920" cy="3096768"/>
          </a:xfrm>
          <a:prstGeom prst="rect">
            <a:avLst/>
          </a:prstGeom>
        </p:spPr>
      </p:pic>
      <p:sp>
        <p:nvSpPr>
          <p:cNvPr id="7" name="TextBox 6">
            <a:extLst>
              <a:ext uri="{FF2B5EF4-FFF2-40B4-BE49-F238E27FC236}">
                <a16:creationId xmlns:a16="http://schemas.microsoft.com/office/drawing/2014/main" id="{E5DA2B32-45A6-49EB-8BDF-E753D40A839C}"/>
              </a:ext>
            </a:extLst>
          </p:cNvPr>
          <p:cNvSpPr txBox="1"/>
          <p:nvPr/>
        </p:nvSpPr>
        <p:spPr>
          <a:xfrm>
            <a:off x="878840" y="2551837"/>
            <a:ext cx="5339080" cy="3170099"/>
          </a:xfrm>
          <a:prstGeom prst="rect">
            <a:avLst/>
          </a:prstGeom>
          <a:noFill/>
        </p:spPr>
        <p:txBody>
          <a:bodyPr wrap="square">
            <a:spAutoFit/>
          </a:bodyPr>
          <a:lstStyle/>
          <a:p>
            <a:pPr marL="45720" indent="0" algn="just">
              <a:buNone/>
            </a:pPr>
            <a:r>
              <a:rPr lang="en-IN" sz="2000" dirty="0">
                <a:solidFill>
                  <a:srgbClr val="002060"/>
                </a:solidFill>
              </a:rPr>
              <a:t>After obtaining the weighted sum of all the input variables with the bias we get a linear equation: z=</a:t>
            </a:r>
            <a:r>
              <a:rPr lang="en-IN" sz="2000" dirty="0" err="1">
                <a:solidFill>
                  <a:srgbClr val="002060"/>
                </a:solidFill>
              </a:rPr>
              <a:t>wx+b</a:t>
            </a:r>
            <a:r>
              <a:rPr lang="en-IN" sz="2000" dirty="0">
                <a:solidFill>
                  <a:srgbClr val="002060"/>
                </a:solidFill>
              </a:rPr>
              <a:t>. </a:t>
            </a:r>
          </a:p>
          <a:p>
            <a:pPr marL="45720" indent="0" algn="just">
              <a:buNone/>
            </a:pPr>
            <a:endParaRPr lang="en-IN" sz="2000" dirty="0">
              <a:solidFill>
                <a:srgbClr val="002060"/>
              </a:solidFill>
            </a:endParaRPr>
          </a:p>
          <a:p>
            <a:pPr marL="45720" indent="0" algn="just">
              <a:buNone/>
            </a:pPr>
            <a:r>
              <a:rPr lang="en-IN" sz="2000" dirty="0">
                <a:solidFill>
                  <a:srgbClr val="002060"/>
                </a:solidFill>
              </a:rPr>
              <a:t>A non-linear function is then applied on it: </a:t>
            </a:r>
          </a:p>
          <a:p>
            <a:pPr marL="45720" indent="0" algn="just">
              <a:buNone/>
            </a:pPr>
            <a:r>
              <a:rPr lang="en-IN" sz="2000" dirty="0">
                <a:solidFill>
                  <a:srgbClr val="002060"/>
                </a:solidFill>
              </a:rPr>
              <a:t>f(z)= f(</a:t>
            </a:r>
            <a:r>
              <a:rPr lang="en-IN" sz="2000" dirty="0" err="1">
                <a:solidFill>
                  <a:srgbClr val="002060"/>
                </a:solidFill>
              </a:rPr>
              <a:t>wx+b</a:t>
            </a:r>
            <a:r>
              <a:rPr lang="en-IN" sz="2000" dirty="0">
                <a:solidFill>
                  <a:srgbClr val="002060"/>
                </a:solidFill>
              </a:rPr>
              <a:t>).</a:t>
            </a:r>
          </a:p>
          <a:p>
            <a:pPr marL="45720" indent="0" algn="just">
              <a:buNone/>
            </a:pPr>
            <a:endParaRPr lang="en-IN" sz="2000" dirty="0">
              <a:solidFill>
                <a:srgbClr val="002060"/>
              </a:solidFill>
            </a:endParaRPr>
          </a:p>
          <a:p>
            <a:pPr marL="45720" indent="0" algn="just">
              <a:buNone/>
            </a:pPr>
            <a:r>
              <a:rPr lang="en-US" sz="2000" dirty="0">
                <a:solidFill>
                  <a:srgbClr val="002060"/>
                </a:solidFill>
              </a:rPr>
              <a:t>N</a:t>
            </a:r>
            <a:r>
              <a:rPr lang="en-US" sz="2000" i="0" dirty="0">
                <a:solidFill>
                  <a:srgbClr val="002060"/>
                </a:solidFill>
                <a:effectLst/>
              </a:rPr>
              <a:t>eural networks use non-linear activation functions</a:t>
            </a:r>
            <a:r>
              <a:rPr lang="en-US" sz="2000" dirty="0">
                <a:solidFill>
                  <a:srgbClr val="002060"/>
                </a:solidFill>
              </a:rPr>
              <a:t> because it</a:t>
            </a:r>
            <a:r>
              <a:rPr lang="en-US" sz="2000" i="0" dirty="0">
                <a:solidFill>
                  <a:srgbClr val="002060"/>
                </a:solidFill>
                <a:effectLst/>
              </a:rPr>
              <a:t> can help the network learn complex data and provide accurate predictions.</a:t>
            </a:r>
            <a:endParaRPr lang="en-IN" sz="2000" dirty="0">
              <a:solidFill>
                <a:srgbClr val="002060"/>
              </a:solidFill>
            </a:endParaRPr>
          </a:p>
        </p:txBody>
      </p:sp>
    </p:spTree>
    <p:extLst>
      <p:ext uri="{BB962C8B-B14F-4D97-AF65-F5344CB8AC3E}">
        <p14:creationId xmlns:p14="http://schemas.microsoft.com/office/powerpoint/2010/main" val="376300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9819-B2E5-48B3-A2D1-48DAF2A702D0}"/>
              </a:ext>
            </a:extLst>
          </p:cNvPr>
          <p:cNvSpPr>
            <a:spLocks noGrp="1"/>
          </p:cNvSpPr>
          <p:nvPr>
            <p:ph type="title"/>
          </p:nvPr>
        </p:nvSpPr>
        <p:spPr>
          <a:xfrm>
            <a:off x="279400" y="701040"/>
            <a:ext cx="9875520" cy="1356360"/>
          </a:xfrm>
        </p:spPr>
        <p:txBody>
          <a:bodyPr>
            <a:normAutofit/>
          </a:bodyPr>
          <a:lstStyle/>
          <a:p>
            <a:r>
              <a:rPr lang="en-IN" sz="2800" b="0" i="0" dirty="0">
                <a:solidFill>
                  <a:schemeClr val="accent5">
                    <a:lumMod val="50000"/>
                  </a:schemeClr>
                </a:solidFill>
                <a:effectLst/>
                <a:latin typeface="Lato" panose="020F0502020204030203" pitchFamily="34" charset="0"/>
              </a:rPr>
              <a:t>Commonly applied Activation Functions</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C6664848-EF67-443B-BF5B-FAD002A6B72E}"/>
              </a:ext>
            </a:extLst>
          </p:cNvPr>
          <p:cNvSpPr>
            <a:spLocks noGrp="1"/>
          </p:cNvSpPr>
          <p:nvPr>
            <p:ph idx="1"/>
          </p:nvPr>
        </p:nvSpPr>
        <p:spPr>
          <a:xfrm>
            <a:off x="985520" y="1548882"/>
            <a:ext cx="10220960" cy="4608078"/>
          </a:xfrm>
        </p:spPr>
        <p:txBody>
          <a:bodyPr>
            <a:normAutofit/>
          </a:bodyPr>
          <a:lstStyle/>
          <a:p>
            <a:pPr algn="just"/>
            <a:r>
              <a:rPr lang="en-US" sz="2000" b="1" dirty="0">
                <a:solidFill>
                  <a:srgbClr val="002060"/>
                </a:solidFill>
              </a:rPr>
              <a:t>Sigmoid: </a:t>
            </a:r>
          </a:p>
          <a:p>
            <a:pPr marL="45720" indent="0" algn="just">
              <a:buNone/>
            </a:pPr>
            <a:r>
              <a:rPr lang="en-US" sz="2000" b="0" i="0" dirty="0">
                <a:solidFill>
                  <a:srgbClr val="002060"/>
                </a:solidFill>
                <a:effectLst/>
              </a:rPr>
              <a:t>The sigmoid function is used when the model is predicting probability. The sigmoid transformation generates a more smooth range of values between 0 and 1</a:t>
            </a:r>
            <a:r>
              <a:rPr lang="en-US" sz="2000" dirty="0">
                <a:solidFill>
                  <a:srgbClr val="002060"/>
                </a:solidFill>
              </a:rPr>
              <a:t>, i.e. it normalizes the </a:t>
            </a:r>
            <a:r>
              <a:rPr lang="en-IN" sz="2000" b="0" i="0" dirty="0">
                <a:solidFill>
                  <a:srgbClr val="002060"/>
                </a:solidFill>
                <a:effectLst/>
              </a:rPr>
              <a:t>output of each neuron.</a:t>
            </a:r>
            <a:r>
              <a:rPr lang="en-US" sz="2000" b="0" i="0" dirty="0">
                <a:solidFill>
                  <a:srgbClr val="002060"/>
                </a:solidFill>
                <a:effectLst/>
              </a:rPr>
              <a:t> </a:t>
            </a:r>
          </a:p>
          <a:p>
            <a:pPr marL="45720" indent="0" algn="just">
              <a:buNone/>
            </a:pPr>
            <a:endParaRPr lang="en-US" sz="1000" dirty="0">
              <a:solidFill>
                <a:srgbClr val="002060"/>
              </a:solidFill>
            </a:endParaRPr>
          </a:p>
          <a:p>
            <a:pPr algn="just"/>
            <a:r>
              <a:rPr lang="en-IN" sz="2000" b="1" i="0" dirty="0">
                <a:solidFill>
                  <a:srgbClr val="002060"/>
                </a:solidFill>
                <a:effectLst/>
              </a:rPr>
              <a:t>Hyperbolic tangent(tan-h): </a:t>
            </a:r>
          </a:p>
          <a:p>
            <a:pPr marL="45720" indent="0" algn="just">
              <a:buNone/>
            </a:pPr>
            <a:r>
              <a:rPr lang="en-US" sz="2000" b="0" i="0" dirty="0">
                <a:solidFill>
                  <a:srgbClr val="002060"/>
                </a:solidFill>
                <a:effectLst/>
              </a:rPr>
              <a:t>The hyperbolic tangent function is similar to the sigmoid function but has a range of -1 to 1.</a:t>
            </a:r>
            <a:r>
              <a:rPr lang="en-IN" sz="2000" b="0" dirty="0">
                <a:solidFill>
                  <a:srgbClr val="002060"/>
                </a:solidFill>
              </a:rPr>
              <a:t> </a:t>
            </a:r>
            <a:endParaRPr lang="en-IN" sz="2000" i="0" dirty="0">
              <a:solidFill>
                <a:srgbClr val="002060"/>
              </a:solidFill>
              <a:effectLst/>
            </a:endParaRPr>
          </a:p>
          <a:p>
            <a:pPr algn="just"/>
            <a:endParaRPr lang="en-IN" sz="1000" dirty="0"/>
          </a:p>
          <a:p>
            <a:pPr algn="just"/>
            <a:r>
              <a:rPr lang="en-US" sz="2000" b="1" dirty="0">
                <a:solidFill>
                  <a:srgbClr val="002060"/>
                </a:solidFill>
              </a:rPr>
              <a:t>Rectified Linear Unit (</a:t>
            </a:r>
            <a:r>
              <a:rPr lang="en-US" sz="2000" b="1" dirty="0" err="1">
                <a:solidFill>
                  <a:srgbClr val="002060"/>
                </a:solidFill>
              </a:rPr>
              <a:t>ReLU</a:t>
            </a:r>
            <a:r>
              <a:rPr lang="en-US" sz="2000" b="1" dirty="0">
                <a:solidFill>
                  <a:srgbClr val="002060"/>
                </a:solidFill>
              </a:rPr>
              <a:t>): </a:t>
            </a:r>
          </a:p>
          <a:p>
            <a:pPr marL="45720" indent="0" algn="just">
              <a:buNone/>
            </a:pPr>
            <a:r>
              <a:rPr lang="en-US" sz="2000" dirty="0">
                <a:solidFill>
                  <a:srgbClr val="002060"/>
                </a:solidFill>
              </a:rPr>
              <a:t>The </a:t>
            </a:r>
            <a:r>
              <a:rPr lang="en-US" sz="2000" dirty="0" err="1">
                <a:solidFill>
                  <a:srgbClr val="002060"/>
                </a:solidFill>
              </a:rPr>
              <a:t>ReLU</a:t>
            </a:r>
            <a:r>
              <a:rPr lang="en-US" sz="2000" dirty="0">
                <a:solidFill>
                  <a:srgbClr val="002060"/>
                </a:solidFill>
              </a:rPr>
              <a:t> function gives the value 0 when the output is lesser than 0 and gives the output value itself when the output is greater than or equal to 0. This function is most commonly used due to it’s efficiency. </a:t>
            </a:r>
          </a:p>
          <a:p>
            <a:pPr algn="just"/>
            <a:endParaRPr lang="en-IN" sz="2000" dirty="0"/>
          </a:p>
        </p:txBody>
      </p:sp>
      <p:sp>
        <p:nvSpPr>
          <p:cNvPr id="4" name="Rectangle 3">
            <a:extLst>
              <a:ext uri="{FF2B5EF4-FFF2-40B4-BE49-F238E27FC236}">
                <a16:creationId xmlns:a16="http://schemas.microsoft.com/office/drawing/2014/main" id="{C28B81DC-ADB2-4AA8-9844-848E59211533}"/>
              </a:ext>
            </a:extLst>
          </p:cNvPr>
          <p:cNvSpPr/>
          <p:nvPr/>
        </p:nvSpPr>
        <p:spPr>
          <a:xfrm>
            <a:off x="355600" y="386080"/>
            <a:ext cx="2936240" cy="37592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ACTIVATION FUNCTIONS</a:t>
            </a:r>
            <a:endParaRPr lang="en-IN" dirty="0">
              <a:solidFill>
                <a:schemeClr val="bg1"/>
              </a:solidFill>
            </a:endParaRPr>
          </a:p>
        </p:txBody>
      </p:sp>
    </p:spTree>
    <p:extLst>
      <p:ext uri="{BB962C8B-B14F-4D97-AF65-F5344CB8AC3E}">
        <p14:creationId xmlns:p14="http://schemas.microsoft.com/office/powerpoint/2010/main" val="2509836437"/>
      </p:ext>
    </p:extLst>
  </p:cSld>
  <p:clrMapOvr>
    <a:masterClrMapping/>
  </p:clrMapOvr>
</p:sld>
</file>

<file path=ppt/theme/theme1.xml><?xml version="1.0" encoding="utf-8"?>
<a:theme xmlns:a="http://schemas.openxmlformats.org/drawingml/2006/main" name="Basis">
  <a:themeElements>
    <a:clrScheme name="Custom 8">
      <a:dk1>
        <a:srgbClr val="FFFFFF"/>
      </a:dk1>
      <a:lt1>
        <a:sysClr val="window" lastClr="FFFFFF"/>
      </a:lt1>
      <a:dk2>
        <a:srgbClr val="242852"/>
      </a:dk2>
      <a:lt2>
        <a:srgbClr val="ACCBF9"/>
      </a:lt2>
      <a:accent1>
        <a:srgbClr val="4A66AC"/>
      </a:accent1>
      <a:accent2>
        <a:srgbClr val="0E57C4"/>
      </a:accent2>
      <a:accent3>
        <a:srgbClr val="297FD5"/>
      </a:accent3>
      <a:accent4>
        <a:srgbClr val="7F8FA9"/>
      </a:accent4>
      <a:accent5>
        <a:srgbClr val="7EB2E6"/>
      </a:accent5>
      <a:accent6>
        <a:srgbClr val="7EB2E6"/>
      </a:accent6>
      <a:hlink>
        <a:srgbClr val="D4BAE7"/>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772</TotalTime>
  <Words>1134</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Bahnschrift SemiBold SemiConden</vt:lpstr>
      <vt:lpstr>Corbel</vt:lpstr>
      <vt:lpstr>Lato</vt:lpstr>
      <vt:lpstr>Basis</vt:lpstr>
      <vt:lpstr>DEEP NEURAL NETWORKS -ASSIGNMENT 2</vt:lpstr>
      <vt:lpstr>CONTENTS</vt:lpstr>
      <vt:lpstr>INTRODUCTION TO DEEP NEURAL NETWORKS </vt:lpstr>
      <vt:lpstr>PowerPoint Presentation</vt:lpstr>
      <vt:lpstr>PowerPoint Presentation</vt:lpstr>
      <vt:lpstr>BASIC CONCEPTS OF DEEP NEURAL NETWORKS  </vt:lpstr>
      <vt:lpstr>PowerPoint Presentation</vt:lpstr>
      <vt:lpstr> ACTIVATION FUNCTIONS</vt:lpstr>
      <vt:lpstr>Commonly applied Activation Functions </vt:lpstr>
      <vt:lpstr>Commonly applied Activation Functions </vt:lpstr>
      <vt:lpstr>MODEL FITTING </vt:lpstr>
      <vt:lpstr>PowerPoint Presentation</vt:lpstr>
      <vt:lpstr>PowerPoint Presentation</vt:lpstr>
      <vt:lpstr>IMPLEMENTATION OF DNN FOR CLASSIFICATION</vt:lpstr>
      <vt:lpstr>PowerPoint Presentation</vt:lpstr>
      <vt:lpstr>IMPLEMENTATION OF DNN FOR LINEAR REGRESSION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pavitra.ankesh@gmail.com</dc:creator>
  <cp:lastModifiedBy>pavitra.ankesh@gmail.com</cp:lastModifiedBy>
  <cp:revision>8</cp:revision>
  <dcterms:created xsi:type="dcterms:W3CDTF">2021-09-20T16:01:04Z</dcterms:created>
  <dcterms:modified xsi:type="dcterms:W3CDTF">2021-09-23T06:22:26Z</dcterms:modified>
</cp:coreProperties>
</file>