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61" r:id="rId5"/>
    <p:sldId id="266" r:id="rId6"/>
    <p:sldId id="267" r:id="rId7"/>
    <p:sldId id="274" r:id="rId8"/>
    <p:sldId id="275" r:id="rId9"/>
    <p:sldId id="268" r:id="rId10"/>
    <p:sldId id="269" r:id="rId11"/>
    <p:sldId id="270" r:id="rId12"/>
    <p:sldId id="271" r:id="rId13"/>
    <p:sldId id="272" r:id="rId14"/>
    <p:sldId id="273" r:id="rId15"/>
    <p:sldId id="276" r:id="rId16"/>
    <p:sldId id="277" r:id="rId17"/>
    <p:sldId id="278" r:id="rId18"/>
    <p:sldId id="279" r:id="rId19"/>
    <p:sldId id="280" r:id="rId20"/>
    <p:sldId id="281" r:id="rId21"/>
    <p:sldId id="282"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43CBCD9-6301-4E04-B7CF-87A991638908}" type="datetimeFigureOut">
              <a:rPr lang="en-IN" smtClean="0"/>
              <a:t>29-08-2021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C7B47A1-680F-4B23-A418-8E9B9CE88DC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15334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CBCD9-6301-4E04-B7CF-87A99163890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36914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CBCD9-6301-4E04-B7CF-87A99163890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48598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CBCD9-6301-4E04-B7CF-87A99163890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280383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CBCD9-6301-4E04-B7CF-87A99163890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B47A1-680F-4B23-A418-8E9B9CE88DC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848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CBCD9-6301-4E04-B7CF-87A991638908}" type="datetimeFigureOut">
              <a:rPr lang="en-IN" smtClean="0"/>
              <a:t>29-08-2021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251212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CBCD9-6301-4E04-B7CF-87A991638908}" type="datetimeFigureOut">
              <a:rPr lang="en-IN" smtClean="0"/>
              <a:t>29-08-2021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333383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CBCD9-6301-4E04-B7CF-87A991638908}" type="datetimeFigureOut">
              <a:rPr lang="en-IN" smtClean="0"/>
              <a:t>29-08-2021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5647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CBCD9-6301-4E04-B7CF-87A991638908}" type="datetimeFigureOut">
              <a:rPr lang="en-IN" smtClean="0"/>
              <a:t>29-08-2021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170083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CBCD9-6301-4E04-B7CF-87A991638908}" type="datetimeFigureOut">
              <a:rPr lang="en-IN" smtClean="0"/>
              <a:t>29-08-2021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219457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CBCD9-6301-4E04-B7CF-87A991638908}" type="datetimeFigureOut">
              <a:rPr lang="en-IN" smtClean="0"/>
              <a:t>29-08-2021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B47A1-680F-4B23-A418-8E9B9CE88DCF}" type="slidenum">
              <a:rPr lang="en-IN" smtClean="0"/>
              <a:t>‹#›</a:t>
            </a:fld>
            <a:endParaRPr lang="en-IN"/>
          </a:p>
        </p:txBody>
      </p:sp>
    </p:spTree>
    <p:extLst>
      <p:ext uri="{BB962C8B-B14F-4D97-AF65-F5344CB8AC3E}">
        <p14:creationId xmlns:p14="http://schemas.microsoft.com/office/powerpoint/2010/main" val="269266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43CBCD9-6301-4E04-B7CF-87A991638908}" type="datetimeFigureOut">
              <a:rPr lang="en-IN" smtClean="0"/>
              <a:t>29-08-2021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C7B47A1-680F-4B23-A418-8E9B9CE88DCF}" type="slidenum">
              <a:rPr lang="en-IN" smtClean="0"/>
              <a:t>‹#›</a:t>
            </a:fld>
            <a:endParaRPr lang="en-IN"/>
          </a:p>
        </p:txBody>
      </p:sp>
    </p:spTree>
    <p:extLst>
      <p:ext uri="{BB962C8B-B14F-4D97-AF65-F5344CB8AC3E}">
        <p14:creationId xmlns:p14="http://schemas.microsoft.com/office/powerpoint/2010/main" val="39579502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1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machinelearning-blog.com/" TargetMode="External"/><Relationship Id="rId7" Type="http://schemas.openxmlformats.org/officeDocument/2006/relationships/hyperlink" Target="https://www.analyticssteps.com/blogs/6-major-branches-artificial-intelligence-ai" TargetMode="External"/><Relationship Id="rId2" Type="http://schemas.openxmlformats.org/officeDocument/2006/relationships/hyperlink" Target="https://towardsdatascience.com/11-most-common-machine-learning-algorithms-explained-in-a-nutshell-cc6e98df93be" TargetMode="External"/><Relationship Id="rId1" Type="http://schemas.openxmlformats.org/officeDocument/2006/relationships/slideLayout" Target="../slideLayouts/slideLayout3.xml"/><Relationship Id="rId6" Type="http://schemas.openxmlformats.org/officeDocument/2006/relationships/hyperlink" Target="https://www.guru99.com/unsupervised-machine-learning.html" TargetMode="External"/><Relationship Id="rId5" Type="http://schemas.openxmlformats.org/officeDocument/2006/relationships/hyperlink" Target="https://training.galaxyproject.org/training-material/topics/statistics/tutorials/classification_regression/tutorial.html" TargetMode="External"/><Relationship Id="rId4" Type="http://schemas.openxmlformats.org/officeDocument/2006/relationships/hyperlink" Target="https://www.analyticssteps.com/blogs/introduction-machine-learning-supervised-and-unsupervised-learn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56DF-0073-4DAF-BE6F-91B092A6708D}"/>
              </a:ext>
            </a:extLst>
          </p:cNvPr>
          <p:cNvSpPr>
            <a:spLocks noGrp="1"/>
          </p:cNvSpPr>
          <p:nvPr>
            <p:ph type="ctrTitle"/>
          </p:nvPr>
        </p:nvSpPr>
        <p:spPr>
          <a:xfrm>
            <a:off x="1457970" y="3529770"/>
            <a:ext cx="10220442" cy="2449286"/>
          </a:xfrm>
        </p:spPr>
        <p:txBody>
          <a:bodyPr>
            <a:normAutofit fontScale="90000"/>
          </a:bodyPr>
          <a:lstStyle/>
          <a:p>
            <a:pPr>
              <a:lnSpc>
                <a:spcPct val="150000"/>
              </a:lnSpc>
            </a:pPr>
            <a:r>
              <a:rPr lang="en-US" sz="5400" dirty="0"/>
              <a:t>MACHINE</a:t>
            </a:r>
            <a:r>
              <a:rPr lang="en-US" sz="5400" b="1" dirty="0"/>
              <a:t> </a:t>
            </a:r>
            <a:r>
              <a:rPr lang="en-US" sz="5400" dirty="0"/>
              <a:t>LEARNING</a:t>
            </a:r>
            <a:br>
              <a:rPr lang="en-US" sz="5400" dirty="0"/>
            </a:br>
            <a:r>
              <a:rPr lang="en-US" sz="2400" dirty="0"/>
              <a:t>-ASSIGNMENT 1</a:t>
            </a:r>
            <a:br>
              <a:rPr lang="en-US" sz="2400" dirty="0"/>
            </a:br>
            <a:br>
              <a:rPr lang="en-US" sz="2400" dirty="0"/>
            </a:br>
            <a:br>
              <a:rPr lang="en-US" sz="2400" dirty="0"/>
            </a:br>
            <a:br>
              <a:rPr lang="en-US" sz="2400" dirty="0"/>
            </a:br>
            <a:br>
              <a:rPr lang="en-US" sz="2400" dirty="0"/>
            </a:br>
            <a:r>
              <a:rPr lang="en-US" sz="2000" dirty="0">
                <a:solidFill>
                  <a:schemeClr val="tx2"/>
                </a:solidFill>
                <a:latin typeface="+mn-lt"/>
              </a:rPr>
              <a:t>Google </a:t>
            </a:r>
            <a:r>
              <a:rPr lang="en-US" sz="2000" dirty="0" err="1">
                <a:solidFill>
                  <a:schemeClr val="tx2"/>
                </a:solidFill>
                <a:latin typeface="+mn-lt"/>
              </a:rPr>
              <a:t>Colab</a:t>
            </a:r>
            <a:r>
              <a:rPr lang="en-US" sz="2000" dirty="0">
                <a:solidFill>
                  <a:schemeClr val="tx2"/>
                </a:solidFill>
                <a:latin typeface="+mn-lt"/>
              </a:rPr>
              <a:t> Link: https://colab.research.google.com/drive/1q94dreHO3hRhdrzIrbMCtp_BvvxPnM5U?usp=sharing</a:t>
            </a:r>
            <a:endParaRPr lang="en-IN" sz="2000" dirty="0">
              <a:solidFill>
                <a:schemeClr val="tx2"/>
              </a:solidFill>
              <a:latin typeface="+mn-lt"/>
            </a:endParaRPr>
          </a:p>
        </p:txBody>
      </p:sp>
      <p:sp>
        <p:nvSpPr>
          <p:cNvPr id="3" name="Subtitle 2">
            <a:extLst>
              <a:ext uri="{FF2B5EF4-FFF2-40B4-BE49-F238E27FC236}">
                <a16:creationId xmlns:a16="http://schemas.microsoft.com/office/drawing/2014/main" id="{07B319B2-2CC4-4402-917C-08F23D7A6355}"/>
              </a:ext>
            </a:extLst>
          </p:cNvPr>
          <p:cNvSpPr>
            <a:spLocks noGrp="1"/>
          </p:cNvSpPr>
          <p:nvPr>
            <p:ph type="subTitle" idx="1"/>
          </p:nvPr>
        </p:nvSpPr>
        <p:spPr>
          <a:xfrm>
            <a:off x="1784386" y="3429000"/>
            <a:ext cx="9418320" cy="1691640"/>
          </a:xfrm>
        </p:spPr>
        <p:txBody>
          <a:bodyPr/>
          <a:lstStyle/>
          <a:p>
            <a:pPr algn="r">
              <a:lnSpc>
                <a:spcPct val="100000"/>
              </a:lnSpc>
            </a:pPr>
            <a:r>
              <a:rPr lang="en-US" dirty="0"/>
              <a:t>PAVITRA ANKESH</a:t>
            </a:r>
          </a:p>
          <a:p>
            <a:pPr algn="r">
              <a:lnSpc>
                <a:spcPct val="100000"/>
              </a:lnSpc>
            </a:pPr>
            <a:r>
              <a:rPr lang="en-US" dirty="0"/>
              <a:t>CSE- 5D</a:t>
            </a:r>
          </a:p>
          <a:p>
            <a:pPr algn="r">
              <a:lnSpc>
                <a:spcPct val="100000"/>
              </a:lnSpc>
            </a:pPr>
            <a:r>
              <a:rPr lang="en-US" dirty="0"/>
              <a:t>ENG19CS0221</a:t>
            </a:r>
            <a:endParaRPr lang="en-IN" dirty="0"/>
          </a:p>
        </p:txBody>
      </p:sp>
    </p:spTree>
    <p:extLst>
      <p:ext uri="{BB962C8B-B14F-4D97-AF65-F5344CB8AC3E}">
        <p14:creationId xmlns:p14="http://schemas.microsoft.com/office/powerpoint/2010/main" val="334206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556801" y="1073021"/>
            <a:ext cx="10356980" cy="5523722"/>
          </a:xfrm>
        </p:spPr>
        <p:txBody>
          <a:bodyPr/>
          <a:lstStyle/>
          <a:p>
            <a:pPr marL="0" indent="0" algn="ctr">
              <a:buNone/>
            </a:pPr>
            <a:r>
              <a:rPr lang="en-US" sz="2400" u="sng" dirty="0"/>
              <a:t>SUPERVISED LEARNING</a:t>
            </a:r>
          </a:p>
          <a:p>
            <a:pPr marL="0" indent="0">
              <a:buNone/>
            </a:pPr>
            <a:r>
              <a:rPr lang="en-US" sz="2000" b="0" i="0" dirty="0">
                <a:solidFill>
                  <a:schemeClr val="bg1">
                    <a:lumMod val="10000"/>
                  </a:schemeClr>
                </a:solidFill>
                <a:effectLst/>
              </a:rPr>
              <a:t>In supervised learning, the machine is taught by example or an operator. Here an algorithm is provided with features (inputs) and (outputs). A model is prepared through a training process in which it is required to make predictions and is corrected when those predictions are wrong. The training process continues until the model achieves a desired level of accuracy.</a:t>
            </a: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7742167" cy="475860"/>
          </a:xfrm>
        </p:spPr>
        <p:txBody>
          <a:bodyPr>
            <a:noAutofit/>
          </a:bodyPr>
          <a:lstStyle/>
          <a:p>
            <a:r>
              <a:rPr lang="en-US" sz="2400" b="1" dirty="0">
                <a:solidFill>
                  <a:schemeClr val="accent3">
                    <a:lumMod val="20000"/>
                    <a:lumOff val="80000"/>
                  </a:schemeClr>
                </a:solidFill>
                <a:highlight>
                  <a:srgbClr val="000080"/>
                </a:highlight>
              </a:rPr>
              <a:t>CLASSIFICATION OF MACHINE LEARNING</a:t>
            </a:r>
            <a:endParaRPr lang="en-IN" sz="2400" dirty="0">
              <a:solidFill>
                <a:schemeClr val="accent3">
                  <a:lumMod val="20000"/>
                  <a:lumOff val="80000"/>
                </a:schemeClr>
              </a:solidFill>
              <a:highlight>
                <a:srgbClr val="000080"/>
              </a:highlight>
            </a:endParaRPr>
          </a:p>
        </p:txBody>
      </p:sp>
      <p:pic>
        <p:nvPicPr>
          <p:cNvPr id="8" name="Picture 7">
            <a:extLst>
              <a:ext uri="{FF2B5EF4-FFF2-40B4-BE49-F238E27FC236}">
                <a16:creationId xmlns:a16="http://schemas.microsoft.com/office/drawing/2014/main" id="{B30B3680-34D9-4897-86FF-F1DA2492E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25" y="3317032"/>
            <a:ext cx="10083133" cy="2657223"/>
          </a:xfrm>
          <a:prstGeom prst="rect">
            <a:avLst/>
          </a:prstGeom>
        </p:spPr>
      </p:pic>
    </p:spTree>
    <p:extLst>
      <p:ext uri="{BB962C8B-B14F-4D97-AF65-F5344CB8AC3E}">
        <p14:creationId xmlns:p14="http://schemas.microsoft.com/office/powerpoint/2010/main" val="308145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95547" y="681134"/>
            <a:ext cx="4640349" cy="475860"/>
          </a:xfrm>
        </p:spPr>
        <p:txBody>
          <a:bodyPr/>
          <a:lstStyle/>
          <a:p>
            <a:pPr marL="0" indent="0">
              <a:buNone/>
            </a:pPr>
            <a:r>
              <a:rPr lang="en-US" sz="2000" u="sng" dirty="0"/>
              <a:t>SUPERVISED LEARNING</a:t>
            </a: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7742167" cy="475860"/>
          </a:xfrm>
        </p:spPr>
        <p:txBody>
          <a:bodyPr>
            <a:noAutofit/>
          </a:bodyPr>
          <a:lstStyle/>
          <a:p>
            <a:r>
              <a:rPr lang="en-US" sz="2400" b="1" dirty="0">
                <a:solidFill>
                  <a:schemeClr val="accent3">
                    <a:lumMod val="20000"/>
                    <a:lumOff val="80000"/>
                  </a:schemeClr>
                </a:solidFill>
                <a:highlight>
                  <a:srgbClr val="000080"/>
                </a:highlight>
              </a:rPr>
              <a:t>CLASSIFICATION OF MACHINE LEARNING</a:t>
            </a:r>
            <a:endParaRPr lang="en-IN" sz="2400" dirty="0">
              <a:solidFill>
                <a:schemeClr val="accent3">
                  <a:lumMod val="20000"/>
                  <a:lumOff val="80000"/>
                </a:schemeClr>
              </a:solidFill>
              <a:highlight>
                <a:srgbClr val="000080"/>
              </a:highlight>
            </a:endParaRPr>
          </a:p>
        </p:txBody>
      </p:sp>
      <p:sp>
        <p:nvSpPr>
          <p:cNvPr id="7" name="TextBox 6">
            <a:extLst>
              <a:ext uri="{FF2B5EF4-FFF2-40B4-BE49-F238E27FC236}">
                <a16:creationId xmlns:a16="http://schemas.microsoft.com/office/drawing/2014/main" id="{1311F0D9-7997-4285-B4C2-2F22EF522D77}"/>
              </a:ext>
            </a:extLst>
          </p:cNvPr>
          <p:cNvSpPr txBox="1"/>
          <p:nvPr/>
        </p:nvSpPr>
        <p:spPr>
          <a:xfrm>
            <a:off x="345231" y="1156994"/>
            <a:ext cx="6830009" cy="5016758"/>
          </a:xfrm>
          <a:prstGeom prst="rect">
            <a:avLst/>
          </a:prstGeom>
          <a:noFill/>
        </p:spPr>
        <p:txBody>
          <a:bodyPr wrap="square">
            <a:spAutoFit/>
          </a:bodyPr>
          <a:lstStyle/>
          <a:p>
            <a:r>
              <a:rPr lang="en-US" sz="2000" dirty="0"/>
              <a:t>Supervised learning algorithms can be either: </a:t>
            </a:r>
          </a:p>
          <a:p>
            <a:pPr algn="just"/>
            <a:endParaRPr lang="en-US" sz="2000" dirty="0"/>
          </a:p>
          <a:p>
            <a:pPr marL="285750" indent="-285750" algn="just">
              <a:buFont typeface="Wingdings" panose="05000000000000000000" pitchFamily="2" charset="2"/>
              <a:buChar char="§"/>
            </a:pPr>
            <a:r>
              <a:rPr lang="en-US" sz="2000" b="1" i="0" dirty="0">
                <a:effectLst/>
              </a:rPr>
              <a:t>Classification</a:t>
            </a:r>
            <a:r>
              <a:rPr lang="en-US" sz="2000" b="0" i="0" dirty="0">
                <a:effectLst/>
              </a:rPr>
              <a:t>: </a:t>
            </a:r>
          </a:p>
          <a:p>
            <a:pPr lvl="1" algn="just"/>
            <a:r>
              <a:rPr lang="en-US" sz="2000" b="0" i="0" dirty="0">
                <a:effectLst/>
              </a:rPr>
              <a:t>In classification tasks, the machine learning program must draw a conclusion from observed values and determine to what category new observations belong. </a:t>
            </a:r>
          </a:p>
          <a:p>
            <a:pPr lvl="1" algn="just"/>
            <a:r>
              <a:rPr lang="en-US" sz="2000" b="0" i="0" dirty="0">
                <a:effectLst/>
              </a:rPr>
              <a:t>For example, when filtering emails as spam or not spam. </a:t>
            </a:r>
          </a:p>
          <a:p>
            <a:pPr lvl="1" algn="just"/>
            <a:endParaRPr lang="en-US" sz="2000" b="0" i="0" dirty="0">
              <a:effectLst/>
            </a:endParaRPr>
          </a:p>
          <a:p>
            <a:pPr marL="285750" indent="-285750" algn="just">
              <a:buFont typeface="Wingdings" panose="05000000000000000000" pitchFamily="2" charset="2"/>
              <a:buChar char="§"/>
            </a:pPr>
            <a:r>
              <a:rPr lang="en-US" sz="2000" b="1" i="0" dirty="0">
                <a:effectLst/>
              </a:rPr>
              <a:t>Regression</a:t>
            </a:r>
            <a:r>
              <a:rPr lang="en-US" sz="2000" b="0" i="0" dirty="0">
                <a:effectLst/>
              </a:rPr>
              <a:t>:</a:t>
            </a:r>
          </a:p>
          <a:p>
            <a:pPr lvl="1" algn="just"/>
            <a:r>
              <a:rPr lang="en-US" sz="2000" b="0" i="0" dirty="0">
                <a:effectLst/>
              </a:rPr>
              <a:t>In regression tasks, the machine learning </a:t>
            </a:r>
            <a:r>
              <a:rPr lang="en-US" sz="2000" dirty="0"/>
              <a:t>algorithm must </a:t>
            </a:r>
            <a:r>
              <a:rPr lang="en-US" sz="2000" b="0" i="0" dirty="0">
                <a:effectLst/>
              </a:rPr>
              <a:t>understand the relationships among variables and continuous data. </a:t>
            </a:r>
            <a:endParaRPr lang="en-US" sz="2000" dirty="0"/>
          </a:p>
          <a:p>
            <a:pPr lvl="1" algn="just"/>
            <a:r>
              <a:rPr lang="en-US" sz="2000" dirty="0"/>
              <a:t>For example, predicting the salaries of employees based on experience. </a:t>
            </a:r>
          </a:p>
        </p:txBody>
      </p:sp>
      <p:pic>
        <p:nvPicPr>
          <p:cNvPr id="9" name="Picture 8">
            <a:extLst>
              <a:ext uri="{FF2B5EF4-FFF2-40B4-BE49-F238E27FC236}">
                <a16:creationId xmlns:a16="http://schemas.microsoft.com/office/drawing/2014/main" id="{4C89A550-5A6C-4AB5-9CCC-583AFCE27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745" y="442515"/>
            <a:ext cx="2780519" cy="2986485"/>
          </a:xfrm>
          <a:prstGeom prst="rect">
            <a:avLst/>
          </a:prstGeom>
        </p:spPr>
      </p:pic>
      <p:pic>
        <p:nvPicPr>
          <p:cNvPr id="11" name="Picture 10">
            <a:extLst>
              <a:ext uri="{FF2B5EF4-FFF2-40B4-BE49-F238E27FC236}">
                <a16:creationId xmlns:a16="http://schemas.microsoft.com/office/drawing/2014/main" id="{A997DC4F-E324-44A9-9DAD-9556BB3DC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184" y="3592974"/>
            <a:ext cx="2790080" cy="3059753"/>
          </a:xfrm>
          <a:prstGeom prst="rect">
            <a:avLst/>
          </a:prstGeom>
        </p:spPr>
      </p:pic>
    </p:spTree>
    <p:extLst>
      <p:ext uri="{BB962C8B-B14F-4D97-AF65-F5344CB8AC3E}">
        <p14:creationId xmlns:p14="http://schemas.microsoft.com/office/powerpoint/2010/main" val="375232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556801" y="1073021"/>
            <a:ext cx="10356980" cy="5523722"/>
          </a:xfrm>
        </p:spPr>
        <p:txBody>
          <a:bodyPr/>
          <a:lstStyle/>
          <a:p>
            <a:pPr marL="0" indent="0" algn="ctr">
              <a:buNone/>
            </a:pPr>
            <a:r>
              <a:rPr lang="en-US" sz="2400" u="sng" dirty="0"/>
              <a:t>UNSUPERVISED LEARNING</a:t>
            </a:r>
          </a:p>
          <a:p>
            <a:pPr marL="0" indent="0" algn="just">
              <a:buNone/>
            </a:pPr>
            <a:r>
              <a:rPr lang="en-US" sz="2000" b="0" i="0" dirty="0">
                <a:solidFill>
                  <a:schemeClr val="bg1">
                    <a:lumMod val="10000"/>
                  </a:schemeClr>
                </a:solidFill>
                <a:effectLst/>
              </a:rPr>
              <a:t>In unsupervised learning, the machine learning algorithm studies data to identify patterns. Here an algorithm is provided with only features (input). A model is prepared by deducing structures present in the input data. </a:t>
            </a: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7742167" cy="475860"/>
          </a:xfrm>
        </p:spPr>
        <p:txBody>
          <a:bodyPr>
            <a:noAutofit/>
          </a:bodyPr>
          <a:lstStyle/>
          <a:p>
            <a:r>
              <a:rPr lang="en-US" sz="2400" b="1" dirty="0">
                <a:solidFill>
                  <a:schemeClr val="accent3">
                    <a:lumMod val="20000"/>
                    <a:lumOff val="80000"/>
                  </a:schemeClr>
                </a:solidFill>
                <a:highlight>
                  <a:srgbClr val="000080"/>
                </a:highlight>
              </a:rPr>
              <a:t>CLASSIFICATION OF MACHINE LEARNING</a:t>
            </a:r>
            <a:endParaRPr lang="en-IN" sz="2400" dirty="0">
              <a:solidFill>
                <a:schemeClr val="accent3">
                  <a:lumMod val="20000"/>
                  <a:lumOff val="80000"/>
                </a:schemeClr>
              </a:solidFill>
              <a:highlight>
                <a:srgbClr val="000080"/>
              </a:highlight>
            </a:endParaRPr>
          </a:p>
        </p:txBody>
      </p:sp>
      <p:pic>
        <p:nvPicPr>
          <p:cNvPr id="7" name="Picture 6">
            <a:extLst>
              <a:ext uri="{FF2B5EF4-FFF2-40B4-BE49-F238E27FC236}">
                <a16:creationId xmlns:a16="http://schemas.microsoft.com/office/drawing/2014/main" id="{DF6ACBBD-E50E-436B-B840-0217F9AAE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96" y="3157204"/>
            <a:ext cx="9971389" cy="2627775"/>
          </a:xfrm>
          <a:prstGeom prst="rect">
            <a:avLst/>
          </a:prstGeom>
        </p:spPr>
      </p:pic>
    </p:spTree>
    <p:extLst>
      <p:ext uri="{BB962C8B-B14F-4D97-AF65-F5344CB8AC3E}">
        <p14:creationId xmlns:p14="http://schemas.microsoft.com/office/powerpoint/2010/main" val="64491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95547" y="681134"/>
            <a:ext cx="4640349" cy="475860"/>
          </a:xfrm>
        </p:spPr>
        <p:txBody>
          <a:bodyPr/>
          <a:lstStyle/>
          <a:p>
            <a:pPr marL="0" indent="0">
              <a:buNone/>
            </a:pPr>
            <a:r>
              <a:rPr lang="en-US" sz="2000" u="sng" dirty="0"/>
              <a:t>UNSUPERVISED LEARNING</a:t>
            </a: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7742167" cy="475860"/>
          </a:xfrm>
        </p:spPr>
        <p:txBody>
          <a:bodyPr>
            <a:noAutofit/>
          </a:bodyPr>
          <a:lstStyle/>
          <a:p>
            <a:r>
              <a:rPr lang="en-US" sz="2400" b="1" dirty="0">
                <a:solidFill>
                  <a:schemeClr val="accent3">
                    <a:lumMod val="20000"/>
                    <a:lumOff val="80000"/>
                  </a:schemeClr>
                </a:solidFill>
                <a:highlight>
                  <a:srgbClr val="000080"/>
                </a:highlight>
              </a:rPr>
              <a:t>CLASSIFICATION OF MACHINE LEARNING</a:t>
            </a:r>
            <a:endParaRPr lang="en-IN" sz="2400" dirty="0">
              <a:solidFill>
                <a:schemeClr val="accent3">
                  <a:lumMod val="20000"/>
                  <a:lumOff val="80000"/>
                </a:schemeClr>
              </a:solidFill>
              <a:highlight>
                <a:srgbClr val="000080"/>
              </a:highlight>
            </a:endParaRPr>
          </a:p>
        </p:txBody>
      </p:sp>
      <p:sp>
        <p:nvSpPr>
          <p:cNvPr id="7" name="TextBox 6">
            <a:extLst>
              <a:ext uri="{FF2B5EF4-FFF2-40B4-BE49-F238E27FC236}">
                <a16:creationId xmlns:a16="http://schemas.microsoft.com/office/drawing/2014/main" id="{1311F0D9-7997-4285-B4C2-2F22EF522D77}"/>
              </a:ext>
            </a:extLst>
          </p:cNvPr>
          <p:cNvSpPr txBox="1"/>
          <p:nvPr/>
        </p:nvSpPr>
        <p:spPr>
          <a:xfrm>
            <a:off x="345231" y="1156994"/>
            <a:ext cx="7221896" cy="5016758"/>
          </a:xfrm>
          <a:prstGeom prst="rect">
            <a:avLst/>
          </a:prstGeom>
          <a:noFill/>
        </p:spPr>
        <p:txBody>
          <a:bodyPr wrap="square">
            <a:spAutoFit/>
          </a:bodyPr>
          <a:lstStyle/>
          <a:p>
            <a:r>
              <a:rPr lang="en-US" sz="2000" dirty="0"/>
              <a:t>Unsupervised learning algorithms can be either: </a:t>
            </a:r>
          </a:p>
          <a:p>
            <a:pPr algn="just"/>
            <a:endParaRPr lang="en-US" sz="2000" dirty="0"/>
          </a:p>
          <a:p>
            <a:pPr marL="285750" indent="-285750" algn="l">
              <a:buFont typeface="Wingdings" panose="05000000000000000000" pitchFamily="2" charset="2"/>
              <a:buChar char="§"/>
            </a:pPr>
            <a:r>
              <a:rPr lang="en-US" sz="2000" b="1" i="0" dirty="0">
                <a:effectLst/>
              </a:rPr>
              <a:t>Clustering</a:t>
            </a:r>
            <a:r>
              <a:rPr lang="en-US" sz="2000" b="0" i="0" dirty="0">
                <a:effectLst/>
              </a:rPr>
              <a:t>: </a:t>
            </a:r>
          </a:p>
          <a:p>
            <a:pPr lvl="1"/>
            <a:r>
              <a:rPr lang="en-US" sz="2000" b="0" i="0" dirty="0">
                <a:effectLst/>
              </a:rPr>
              <a:t>Clustering involves grouping sets of similar data (based on defined criteria). It’s useful for segmenting data into several groups and performing analysis on each data set to find patterns.</a:t>
            </a:r>
          </a:p>
          <a:p>
            <a:pPr lvl="1"/>
            <a:r>
              <a:rPr lang="en-US" sz="2000" dirty="0"/>
              <a:t>For example, distinguishing between fruits and vegetables. </a:t>
            </a:r>
            <a:endParaRPr lang="en-US" sz="2000" b="0" i="0" dirty="0">
              <a:effectLst/>
            </a:endParaRPr>
          </a:p>
          <a:p>
            <a:pPr marL="628650" lvl="1" indent="-171450" algn="just">
              <a:buFont typeface="Wingdings" panose="05000000000000000000" pitchFamily="2" charset="2"/>
              <a:buChar char="§"/>
            </a:pPr>
            <a:endParaRPr lang="en-US" sz="2000" b="0" i="0" dirty="0">
              <a:effectLst/>
            </a:endParaRPr>
          </a:p>
          <a:p>
            <a:pPr marL="285750" indent="-285750" algn="just">
              <a:buFont typeface="Wingdings" panose="05000000000000000000" pitchFamily="2" charset="2"/>
              <a:buChar char="§"/>
            </a:pPr>
            <a:r>
              <a:rPr lang="en-IN" sz="2000" b="1" i="0" dirty="0">
                <a:effectLst/>
              </a:rPr>
              <a:t>Association: </a:t>
            </a:r>
          </a:p>
          <a:p>
            <a:pPr lvl="1" algn="just"/>
            <a:r>
              <a:rPr lang="en-IN" sz="2000" i="0" dirty="0">
                <a:effectLst/>
              </a:rPr>
              <a:t>Association is a </a:t>
            </a:r>
            <a:r>
              <a:rPr lang="en-US" sz="2000" b="0" i="0" dirty="0">
                <a:effectLst/>
              </a:rPr>
              <a:t>technique that checks for the dependency of one data item on another data item and maps accordingly. </a:t>
            </a:r>
          </a:p>
          <a:p>
            <a:pPr lvl="1" algn="just"/>
            <a:r>
              <a:rPr lang="en-US" sz="2000" dirty="0"/>
              <a:t>For example, associations between items consumers buy at the supermarket. </a:t>
            </a:r>
          </a:p>
        </p:txBody>
      </p:sp>
      <p:pic>
        <p:nvPicPr>
          <p:cNvPr id="3" name="Picture 2">
            <a:extLst>
              <a:ext uri="{FF2B5EF4-FFF2-40B4-BE49-F238E27FC236}">
                <a16:creationId xmlns:a16="http://schemas.microsoft.com/office/drawing/2014/main" id="{F5437C87-F056-4BBA-9A4D-AA61AEDF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4" y="933059"/>
            <a:ext cx="2575249" cy="2765636"/>
          </a:xfrm>
          <a:prstGeom prst="rect">
            <a:avLst/>
          </a:prstGeom>
        </p:spPr>
      </p:pic>
      <p:pic>
        <p:nvPicPr>
          <p:cNvPr id="8" name="Picture 7">
            <a:extLst>
              <a:ext uri="{FF2B5EF4-FFF2-40B4-BE49-F238E27FC236}">
                <a16:creationId xmlns:a16="http://schemas.microsoft.com/office/drawing/2014/main" id="{87087E4E-BBAF-406D-BEBD-62C8D83D3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14" y="3827013"/>
            <a:ext cx="2575249" cy="2690559"/>
          </a:xfrm>
          <a:prstGeom prst="rect">
            <a:avLst/>
          </a:prstGeom>
        </p:spPr>
      </p:pic>
    </p:spTree>
    <p:extLst>
      <p:ext uri="{BB962C8B-B14F-4D97-AF65-F5344CB8AC3E}">
        <p14:creationId xmlns:p14="http://schemas.microsoft.com/office/powerpoint/2010/main" val="73827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556801" y="2107895"/>
            <a:ext cx="5190856" cy="4488847"/>
          </a:xfrm>
        </p:spPr>
        <p:txBody>
          <a:bodyPr/>
          <a:lstStyle/>
          <a:p>
            <a:pPr marL="0" indent="0" algn="just">
              <a:buNone/>
            </a:pPr>
            <a:r>
              <a:rPr lang="en-US" sz="2000" b="0" i="0" dirty="0">
                <a:solidFill>
                  <a:srgbClr val="000000"/>
                </a:solidFill>
                <a:effectLst/>
              </a:rPr>
              <a:t>Reinforcement learning focuses on regimented learning processes, where it algorithm learns from the consequences of an action. Reinforcement learning teaches the machine trial and error using rewards and penalties.</a:t>
            </a:r>
          </a:p>
          <a:p>
            <a:pPr marL="0" indent="0" algn="just">
              <a:buNone/>
            </a:pPr>
            <a:endParaRPr lang="en-US" sz="2000" b="0" i="0" dirty="0">
              <a:solidFill>
                <a:srgbClr val="000000"/>
              </a:solidFill>
              <a:effectLst/>
            </a:endParaRPr>
          </a:p>
          <a:p>
            <a:pPr marL="0" indent="0" algn="just">
              <a:buNone/>
            </a:pPr>
            <a:r>
              <a:rPr lang="en-US" sz="2000" dirty="0">
                <a:solidFill>
                  <a:srgbClr val="000000"/>
                </a:solidFill>
              </a:rPr>
              <a:t>For example, reinforcement learning can be used to train robots. </a:t>
            </a:r>
            <a:r>
              <a:rPr lang="en-US" sz="2000" b="0" i="0" dirty="0">
                <a:solidFill>
                  <a:srgbClr val="000000"/>
                </a:solidFill>
                <a:effectLst/>
              </a:rPr>
              <a:t> </a:t>
            </a:r>
            <a:endParaRPr lang="en-US" sz="2000" u="sng" dirty="0">
              <a:solidFill>
                <a:schemeClr val="bg1">
                  <a:lumMod val="10000"/>
                </a:schemeClr>
              </a:solidFill>
            </a:endParaRP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7742167" cy="475860"/>
          </a:xfrm>
        </p:spPr>
        <p:txBody>
          <a:bodyPr>
            <a:noAutofit/>
          </a:bodyPr>
          <a:lstStyle/>
          <a:p>
            <a:r>
              <a:rPr lang="en-US" sz="2400" b="1" dirty="0">
                <a:solidFill>
                  <a:schemeClr val="accent3">
                    <a:lumMod val="20000"/>
                    <a:lumOff val="80000"/>
                  </a:schemeClr>
                </a:solidFill>
                <a:highlight>
                  <a:srgbClr val="000080"/>
                </a:highlight>
              </a:rPr>
              <a:t>CLASSIFICATION OF MACHINE LEARNING</a:t>
            </a:r>
            <a:endParaRPr lang="en-IN" sz="2400" dirty="0">
              <a:solidFill>
                <a:schemeClr val="accent3">
                  <a:lumMod val="20000"/>
                  <a:lumOff val="80000"/>
                </a:schemeClr>
              </a:solidFill>
              <a:highlight>
                <a:srgbClr val="000080"/>
              </a:highlight>
            </a:endParaRPr>
          </a:p>
        </p:txBody>
      </p:sp>
      <p:pic>
        <p:nvPicPr>
          <p:cNvPr id="8" name="Picture 7">
            <a:extLst>
              <a:ext uri="{FF2B5EF4-FFF2-40B4-BE49-F238E27FC236}">
                <a16:creationId xmlns:a16="http://schemas.microsoft.com/office/drawing/2014/main" id="{83B636FC-B0A3-41EC-A00C-C6AC415B0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22" y="2107896"/>
            <a:ext cx="4892453" cy="3612591"/>
          </a:xfrm>
          <a:prstGeom prst="rect">
            <a:avLst/>
          </a:prstGeom>
        </p:spPr>
      </p:pic>
      <p:sp>
        <p:nvSpPr>
          <p:cNvPr id="9" name="TextBox 8">
            <a:extLst>
              <a:ext uri="{FF2B5EF4-FFF2-40B4-BE49-F238E27FC236}">
                <a16:creationId xmlns:a16="http://schemas.microsoft.com/office/drawing/2014/main" id="{862DA854-E5F4-40A7-AF7A-9523F8EA9937}"/>
              </a:ext>
            </a:extLst>
          </p:cNvPr>
          <p:cNvSpPr txBox="1"/>
          <p:nvPr/>
        </p:nvSpPr>
        <p:spPr>
          <a:xfrm>
            <a:off x="2202024" y="1046974"/>
            <a:ext cx="6102220" cy="461665"/>
          </a:xfrm>
          <a:prstGeom prst="rect">
            <a:avLst/>
          </a:prstGeom>
          <a:noFill/>
        </p:spPr>
        <p:txBody>
          <a:bodyPr wrap="square">
            <a:spAutoFit/>
          </a:bodyPr>
          <a:lstStyle/>
          <a:p>
            <a:pPr marL="0" indent="0" algn="ctr">
              <a:buNone/>
            </a:pPr>
            <a:r>
              <a:rPr lang="en-US" sz="2400" u="sng" dirty="0"/>
              <a:t>REINFORCEMENT LEARNING</a:t>
            </a:r>
          </a:p>
        </p:txBody>
      </p:sp>
    </p:spTree>
    <p:extLst>
      <p:ext uri="{BB962C8B-B14F-4D97-AF65-F5344CB8AC3E}">
        <p14:creationId xmlns:p14="http://schemas.microsoft.com/office/powerpoint/2010/main" val="421118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4A020-2B31-48C6-B063-8D2DE11AB50E}"/>
              </a:ext>
            </a:extLst>
          </p:cNvPr>
          <p:cNvSpPr>
            <a:spLocks noGrp="1"/>
          </p:cNvSpPr>
          <p:nvPr>
            <p:ph type="title"/>
          </p:nvPr>
        </p:nvSpPr>
        <p:spPr>
          <a:xfrm>
            <a:off x="569168" y="214604"/>
            <a:ext cx="10636897" cy="1623526"/>
          </a:xfrm>
        </p:spPr>
        <p:txBody>
          <a:bodyPr>
            <a:normAutofit/>
          </a:bodyPr>
          <a:lstStyle/>
          <a:p>
            <a:pPr algn="ctr"/>
            <a:r>
              <a:rPr lang="en-US" sz="3600" dirty="0">
                <a:solidFill>
                  <a:schemeClr val="tx1"/>
                </a:solidFill>
              </a:rPr>
              <a:t>TYPES OF MACHINE LEARNING ALGORITHM</a:t>
            </a:r>
            <a:br>
              <a:rPr lang="en-US" sz="7200" dirty="0">
                <a:solidFill>
                  <a:schemeClr val="tx1"/>
                </a:solidFill>
              </a:rPr>
            </a:br>
            <a:endParaRPr lang="en-IN" dirty="0"/>
          </a:p>
        </p:txBody>
      </p:sp>
      <p:sp>
        <p:nvSpPr>
          <p:cNvPr id="5" name="Text Placeholder 4">
            <a:extLst>
              <a:ext uri="{FF2B5EF4-FFF2-40B4-BE49-F238E27FC236}">
                <a16:creationId xmlns:a16="http://schemas.microsoft.com/office/drawing/2014/main" id="{2B890D5A-E9E9-46A0-B49B-8BC1B8E183E6}"/>
              </a:ext>
            </a:extLst>
          </p:cNvPr>
          <p:cNvSpPr>
            <a:spLocks noGrp="1"/>
          </p:cNvSpPr>
          <p:nvPr>
            <p:ph type="body" idx="1"/>
          </p:nvPr>
        </p:nvSpPr>
        <p:spPr>
          <a:xfrm>
            <a:off x="793101" y="1567542"/>
            <a:ext cx="7847045" cy="4952689"/>
          </a:xfrm>
        </p:spPr>
        <p:txBody>
          <a:bodyPr>
            <a:normAutofit/>
          </a:bodyPr>
          <a:lstStyle/>
          <a:p>
            <a:r>
              <a:rPr lang="en-US" sz="2000" dirty="0">
                <a:solidFill>
                  <a:schemeClr val="tx1"/>
                </a:solidFill>
              </a:rPr>
              <a:t>The most commonly used machine learning algorithms are:</a:t>
            </a:r>
          </a:p>
          <a:p>
            <a:endParaRPr lang="en-US" sz="2000" dirty="0">
              <a:solidFill>
                <a:schemeClr val="tx1"/>
              </a:solidFill>
            </a:endParaRPr>
          </a:p>
          <a:p>
            <a:pPr marL="800100" lvl="1" indent="-342900">
              <a:buFont typeface="Arial" panose="020B0604020202020204" pitchFamily="34" charset="0"/>
              <a:buChar char="•"/>
            </a:pPr>
            <a:r>
              <a:rPr lang="en-US" sz="2000" b="0" i="0" dirty="0">
                <a:solidFill>
                  <a:schemeClr val="tx1"/>
                </a:solidFill>
                <a:effectLst/>
              </a:rPr>
              <a:t>Linear Regression </a:t>
            </a:r>
          </a:p>
          <a:p>
            <a:pPr marL="800100" lvl="1" indent="-342900">
              <a:buFont typeface="Arial" panose="020B0604020202020204" pitchFamily="34" charset="0"/>
              <a:buChar char="•"/>
            </a:pPr>
            <a:r>
              <a:rPr lang="en-US" sz="2000" b="0" i="0" dirty="0">
                <a:solidFill>
                  <a:schemeClr val="tx1"/>
                </a:solidFill>
                <a:effectLst/>
              </a:rPr>
              <a:t>Logistic Regression </a:t>
            </a:r>
          </a:p>
          <a:p>
            <a:pPr marL="800100" lvl="1" indent="-342900">
              <a:buFont typeface="Arial" panose="020B0604020202020204" pitchFamily="34" charset="0"/>
              <a:buChar char="•"/>
            </a:pPr>
            <a:r>
              <a:rPr lang="en-US" sz="2000" b="0" i="0" dirty="0">
                <a:solidFill>
                  <a:schemeClr val="tx1"/>
                </a:solidFill>
                <a:effectLst/>
              </a:rPr>
              <a:t>Support Vector Machine</a:t>
            </a:r>
          </a:p>
          <a:p>
            <a:pPr marL="800100" lvl="1" indent="-342900">
              <a:buFont typeface="Arial" panose="020B0604020202020204" pitchFamily="34" charset="0"/>
              <a:buChar char="•"/>
            </a:pPr>
            <a:r>
              <a:rPr lang="en-US" sz="2000" b="0" i="0" dirty="0">
                <a:solidFill>
                  <a:schemeClr val="tx1"/>
                </a:solidFill>
                <a:effectLst/>
              </a:rPr>
              <a:t>Decision Tree </a:t>
            </a:r>
          </a:p>
          <a:p>
            <a:pPr marL="800100" lvl="1" indent="-342900">
              <a:buFont typeface="Arial" panose="020B0604020202020204" pitchFamily="34" charset="0"/>
              <a:buChar char="•"/>
            </a:pPr>
            <a:r>
              <a:rPr lang="en-US" sz="2000" b="0" i="0" dirty="0">
                <a:solidFill>
                  <a:schemeClr val="tx1"/>
                </a:solidFill>
                <a:effectLst/>
              </a:rPr>
              <a:t>Random Forest </a:t>
            </a:r>
          </a:p>
          <a:p>
            <a:pPr marL="800100" lvl="1" indent="-342900">
              <a:buFont typeface="Arial" panose="020B0604020202020204" pitchFamily="34" charset="0"/>
              <a:buChar char="•"/>
            </a:pPr>
            <a:r>
              <a:rPr lang="en-US" sz="2000" dirty="0">
                <a:solidFill>
                  <a:schemeClr val="tx1"/>
                </a:solidFill>
              </a:rPr>
              <a:t>K </a:t>
            </a:r>
            <a:r>
              <a:rPr lang="en-US" sz="2000" b="0" i="0" dirty="0">
                <a:solidFill>
                  <a:schemeClr val="tx1"/>
                </a:solidFill>
                <a:effectLst/>
              </a:rPr>
              <a:t>Nearest Neighbors</a:t>
            </a:r>
          </a:p>
          <a:p>
            <a:endParaRPr lang="en-IN" dirty="0"/>
          </a:p>
        </p:txBody>
      </p:sp>
      <p:pic>
        <p:nvPicPr>
          <p:cNvPr id="6" name="Picture 5">
            <a:extLst>
              <a:ext uri="{FF2B5EF4-FFF2-40B4-BE49-F238E27FC236}">
                <a16:creationId xmlns:a16="http://schemas.microsoft.com/office/drawing/2014/main" id="{B235FA43-6ED3-4F9E-8D5F-EE2BEE30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623" y="2421943"/>
            <a:ext cx="6386748" cy="2980482"/>
          </a:xfrm>
          <a:prstGeom prst="rect">
            <a:avLst/>
          </a:prstGeom>
        </p:spPr>
      </p:pic>
    </p:spTree>
    <p:extLst>
      <p:ext uri="{BB962C8B-B14F-4D97-AF65-F5344CB8AC3E}">
        <p14:creationId xmlns:p14="http://schemas.microsoft.com/office/powerpoint/2010/main" val="110470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EE1AFE-AD09-481E-AF7B-7CDB0C426FCA}"/>
              </a:ext>
            </a:extLst>
          </p:cNvPr>
          <p:cNvSpPr>
            <a:spLocks noGrp="1"/>
          </p:cNvSpPr>
          <p:nvPr>
            <p:ph type="title"/>
          </p:nvPr>
        </p:nvSpPr>
        <p:spPr>
          <a:xfrm>
            <a:off x="391884" y="579591"/>
            <a:ext cx="10515973" cy="478342"/>
          </a:xfrm>
        </p:spPr>
        <p:txBody>
          <a:bodyPr>
            <a:normAutofit/>
          </a:bodyPr>
          <a:lstStyle/>
          <a:p>
            <a:pPr algn="ctr"/>
            <a:r>
              <a:rPr lang="en-US" sz="2400" u="sng" dirty="0"/>
              <a:t>LINEAR REGRESSION</a:t>
            </a:r>
            <a:endParaRPr lang="en-IN" sz="2400" u="sng" dirty="0"/>
          </a:p>
        </p:txBody>
      </p:sp>
      <p:sp>
        <p:nvSpPr>
          <p:cNvPr id="8" name="Content Placeholder 7">
            <a:extLst>
              <a:ext uri="{FF2B5EF4-FFF2-40B4-BE49-F238E27FC236}">
                <a16:creationId xmlns:a16="http://schemas.microsoft.com/office/drawing/2014/main" id="{D60977E3-3D5E-4761-BAFD-AF3D5B9E7715}"/>
              </a:ext>
            </a:extLst>
          </p:cNvPr>
          <p:cNvSpPr>
            <a:spLocks noGrp="1"/>
          </p:cNvSpPr>
          <p:nvPr>
            <p:ph idx="1"/>
          </p:nvPr>
        </p:nvSpPr>
        <p:spPr>
          <a:xfrm>
            <a:off x="391885" y="1279251"/>
            <a:ext cx="10515972" cy="4102682"/>
          </a:xfrm>
        </p:spPr>
        <p:txBody>
          <a:bodyPr>
            <a:normAutofit/>
          </a:bodyPr>
          <a:lstStyle/>
          <a:p>
            <a:pPr marL="0" indent="0" algn="just">
              <a:buNone/>
            </a:pPr>
            <a:r>
              <a:rPr lang="en-US" sz="2000" i="0" dirty="0">
                <a:effectLst/>
              </a:rPr>
              <a:t>Linear regression is a supervised learning algorithm. In linear regression, </a:t>
            </a:r>
            <a:r>
              <a:rPr lang="en" sz="2000" dirty="0">
                <a:ea typeface="Arial"/>
                <a:cs typeface="Arial"/>
                <a:sym typeface="Arial"/>
              </a:rPr>
              <a:t>value of dependent variable is predicted through independent variables and a relationship is formed between the dependent and independent variables on a line and that line is called regression line which is represented by y=m*x+c.</a:t>
            </a:r>
          </a:p>
          <a:p>
            <a:pPr marL="0" indent="0" algn="just">
              <a:buNone/>
            </a:pPr>
            <a:r>
              <a:rPr lang="en-US" sz="2000" u="sng" dirty="0"/>
              <a:t>Program and output</a:t>
            </a:r>
            <a:r>
              <a:rPr lang="en" sz="2000" u="sng" dirty="0">
                <a:cs typeface="Arial"/>
                <a:sym typeface="Arial"/>
              </a:rPr>
              <a:t>: </a:t>
            </a:r>
            <a:endParaRPr lang="en-IN" sz="2000" dirty="0"/>
          </a:p>
        </p:txBody>
      </p:sp>
      <p:sp>
        <p:nvSpPr>
          <p:cNvPr id="5" name="TextBox 4">
            <a:extLst>
              <a:ext uri="{FF2B5EF4-FFF2-40B4-BE49-F238E27FC236}">
                <a16:creationId xmlns:a16="http://schemas.microsoft.com/office/drawing/2014/main" id="{BBB73D57-285C-4F01-8F21-3CE375EB5E2A}"/>
              </a:ext>
            </a:extLst>
          </p:cNvPr>
          <p:cNvSpPr txBox="1"/>
          <p:nvPr/>
        </p:nvSpPr>
        <p:spPr>
          <a:xfrm>
            <a:off x="130628" y="112743"/>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TYPES OF MACHINE LEARNING ALGORITHM</a:t>
            </a:r>
            <a:endParaRPr lang="en-IN" dirty="0">
              <a:solidFill>
                <a:schemeClr val="accent3">
                  <a:lumMod val="20000"/>
                  <a:lumOff val="80000"/>
                </a:schemeClr>
              </a:solidFill>
              <a:highlight>
                <a:srgbClr val="000080"/>
              </a:highlight>
            </a:endParaRPr>
          </a:p>
        </p:txBody>
      </p:sp>
      <p:pic>
        <p:nvPicPr>
          <p:cNvPr id="12" name="Picture 11">
            <a:extLst>
              <a:ext uri="{FF2B5EF4-FFF2-40B4-BE49-F238E27FC236}">
                <a16:creationId xmlns:a16="http://schemas.microsoft.com/office/drawing/2014/main" id="{442EC8E2-CBA4-4BCF-BCE2-E2AFFC22B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433" y="3206457"/>
            <a:ext cx="3835254" cy="2561580"/>
          </a:xfrm>
          <a:prstGeom prst="rect">
            <a:avLst/>
          </a:prstGeom>
        </p:spPr>
      </p:pic>
      <p:pic>
        <p:nvPicPr>
          <p:cNvPr id="18" name="Picture 17">
            <a:extLst>
              <a:ext uri="{FF2B5EF4-FFF2-40B4-BE49-F238E27FC236}">
                <a16:creationId xmlns:a16="http://schemas.microsoft.com/office/drawing/2014/main" id="{69B1FC65-EA68-46BC-9EE9-2B9BFE904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52" y="3206457"/>
            <a:ext cx="6482614" cy="2541121"/>
          </a:xfrm>
          <a:prstGeom prst="rect">
            <a:avLst/>
          </a:prstGeom>
        </p:spPr>
      </p:pic>
    </p:spTree>
    <p:extLst>
      <p:ext uri="{BB962C8B-B14F-4D97-AF65-F5344CB8AC3E}">
        <p14:creationId xmlns:p14="http://schemas.microsoft.com/office/powerpoint/2010/main" val="15327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EE1AFE-AD09-481E-AF7B-7CDB0C426FCA}"/>
              </a:ext>
            </a:extLst>
          </p:cNvPr>
          <p:cNvSpPr>
            <a:spLocks noGrp="1"/>
          </p:cNvSpPr>
          <p:nvPr>
            <p:ph type="title"/>
          </p:nvPr>
        </p:nvSpPr>
        <p:spPr>
          <a:xfrm>
            <a:off x="307910" y="556720"/>
            <a:ext cx="10665263" cy="506334"/>
          </a:xfrm>
        </p:spPr>
        <p:txBody>
          <a:bodyPr>
            <a:normAutofit/>
          </a:bodyPr>
          <a:lstStyle/>
          <a:p>
            <a:pPr algn="ctr"/>
            <a:r>
              <a:rPr lang="en-US" sz="2400" u="sng" dirty="0"/>
              <a:t>LOGISTIC REGRESSION</a:t>
            </a:r>
            <a:endParaRPr lang="en-IN" sz="2400" u="sng" dirty="0"/>
          </a:p>
        </p:txBody>
      </p:sp>
      <p:sp>
        <p:nvSpPr>
          <p:cNvPr id="8" name="Content Placeholder 7">
            <a:extLst>
              <a:ext uri="{FF2B5EF4-FFF2-40B4-BE49-F238E27FC236}">
                <a16:creationId xmlns:a16="http://schemas.microsoft.com/office/drawing/2014/main" id="{D60977E3-3D5E-4761-BAFD-AF3D5B9E7715}"/>
              </a:ext>
            </a:extLst>
          </p:cNvPr>
          <p:cNvSpPr>
            <a:spLocks noGrp="1"/>
          </p:cNvSpPr>
          <p:nvPr>
            <p:ph idx="1"/>
          </p:nvPr>
        </p:nvSpPr>
        <p:spPr>
          <a:xfrm>
            <a:off x="373225" y="1231641"/>
            <a:ext cx="10665263" cy="4489660"/>
          </a:xfrm>
        </p:spPr>
        <p:txBody>
          <a:bodyPr>
            <a:normAutofit/>
          </a:bodyPr>
          <a:lstStyle/>
          <a:p>
            <a:pPr marL="0" indent="0" algn="just">
              <a:buNone/>
            </a:pPr>
            <a:r>
              <a:rPr lang="en-US" sz="2000" i="0" dirty="0">
                <a:effectLst/>
              </a:rPr>
              <a:t>Logistic regression is a supervised learning algorithm which is mostly used for binary classification problems. The logistic function does the classification task in this algorithm. The logistic function is : </a:t>
            </a:r>
          </a:p>
          <a:p>
            <a:pPr marL="0" indent="0" algn="just">
              <a:buNone/>
            </a:pPr>
            <a:endParaRPr lang="en-US" sz="800" u="sng" dirty="0"/>
          </a:p>
          <a:p>
            <a:pPr marL="0" indent="0" algn="just">
              <a:buNone/>
            </a:pPr>
            <a:r>
              <a:rPr lang="en-US" sz="2000" u="sng" dirty="0"/>
              <a:t>Program and output</a:t>
            </a:r>
            <a:r>
              <a:rPr lang="en" sz="2000" u="sng" dirty="0">
                <a:cs typeface="Arial"/>
                <a:sym typeface="Arial"/>
              </a:rPr>
              <a:t>: </a:t>
            </a:r>
            <a:endParaRPr lang="en-IN" sz="2000" dirty="0"/>
          </a:p>
          <a:p>
            <a:pPr marL="0" indent="0" algn="just">
              <a:buNone/>
            </a:pPr>
            <a:endParaRPr lang="en-US" sz="2000" i="0" dirty="0">
              <a:effectLst/>
            </a:endParaRPr>
          </a:p>
          <a:p>
            <a:pPr marL="0" indent="0" algn="just">
              <a:buNone/>
            </a:pPr>
            <a:endParaRPr lang="en-IN" sz="2000" dirty="0"/>
          </a:p>
        </p:txBody>
      </p:sp>
      <p:sp>
        <p:nvSpPr>
          <p:cNvPr id="5" name="TextBox 4">
            <a:extLst>
              <a:ext uri="{FF2B5EF4-FFF2-40B4-BE49-F238E27FC236}">
                <a16:creationId xmlns:a16="http://schemas.microsoft.com/office/drawing/2014/main" id="{BBB73D57-285C-4F01-8F21-3CE375EB5E2A}"/>
              </a:ext>
            </a:extLst>
          </p:cNvPr>
          <p:cNvSpPr txBox="1"/>
          <p:nvPr/>
        </p:nvSpPr>
        <p:spPr>
          <a:xfrm>
            <a:off x="130628" y="112743"/>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TYPES OF MACHINE LEARNING ALGORITHM</a:t>
            </a:r>
            <a:endParaRPr lang="en-IN" dirty="0">
              <a:solidFill>
                <a:schemeClr val="accent3">
                  <a:lumMod val="20000"/>
                  <a:lumOff val="80000"/>
                </a:schemeClr>
              </a:solidFill>
              <a:highlight>
                <a:srgbClr val="000080"/>
              </a:highlight>
            </a:endParaRPr>
          </a:p>
        </p:txBody>
      </p:sp>
      <p:pic>
        <p:nvPicPr>
          <p:cNvPr id="3" name="Picture 2">
            <a:extLst>
              <a:ext uri="{FF2B5EF4-FFF2-40B4-BE49-F238E27FC236}">
                <a16:creationId xmlns:a16="http://schemas.microsoft.com/office/drawing/2014/main" id="{1167A73B-E83C-4BB0-B439-8C0EF0B5A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40" y="3157841"/>
            <a:ext cx="4466996" cy="2966157"/>
          </a:xfrm>
          <a:prstGeom prst="rect">
            <a:avLst/>
          </a:prstGeom>
        </p:spPr>
      </p:pic>
      <p:pic>
        <p:nvPicPr>
          <p:cNvPr id="6" name="Picture 5">
            <a:extLst>
              <a:ext uri="{FF2B5EF4-FFF2-40B4-BE49-F238E27FC236}">
                <a16:creationId xmlns:a16="http://schemas.microsoft.com/office/drawing/2014/main" id="{2CDE9636-D570-4B05-8E49-D8DAB184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636" y="3157840"/>
            <a:ext cx="4361995" cy="2966157"/>
          </a:xfrm>
          <a:prstGeom prst="rect">
            <a:avLst/>
          </a:prstGeom>
        </p:spPr>
      </p:pic>
      <p:pic>
        <p:nvPicPr>
          <p:cNvPr id="10" name="Picture 9">
            <a:extLst>
              <a:ext uri="{FF2B5EF4-FFF2-40B4-BE49-F238E27FC236}">
                <a16:creationId xmlns:a16="http://schemas.microsoft.com/office/drawing/2014/main" id="{0BAD7EF6-57B6-4DD4-82AF-F7C409A9F2F3}"/>
              </a:ext>
            </a:extLst>
          </p:cNvPr>
          <p:cNvPicPr>
            <a:picLocks noChangeAspect="1"/>
          </p:cNvPicPr>
          <p:nvPr/>
        </p:nvPicPr>
        <p:blipFill rotWithShape="1">
          <a:blip r:embed="rId4">
            <a:extLst>
              <a:ext uri="{28A0092B-C50C-407E-A947-70E740481C1C}">
                <a14:useLocalDpi xmlns:a14="http://schemas.microsoft.com/office/drawing/2010/main" val="0"/>
              </a:ext>
            </a:extLst>
          </a:blip>
          <a:srcRect l="4151" t="10992" r="4173" b="14813"/>
          <a:stretch/>
        </p:blipFill>
        <p:spPr>
          <a:xfrm>
            <a:off x="5176119" y="1905491"/>
            <a:ext cx="2808515" cy="755780"/>
          </a:xfrm>
          <a:prstGeom prst="rect">
            <a:avLst/>
          </a:prstGeom>
        </p:spPr>
      </p:pic>
    </p:spTree>
    <p:extLst>
      <p:ext uri="{BB962C8B-B14F-4D97-AF65-F5344CB8AC3E}">
        <p14:creationId xmlns:p14="http://schemas.microsoft.com/office/powerpoint/2010/main" val="318901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EE1AFE-AD09-481E-AF7B-7CDB0C426FCA}"/>
              </a:ext>
            </a:extLst>
          </p:cNvPr>
          <p:cNvSpPr>
            <a:spLocks noGrp="1"/>
          </p:cNvSpPr>
          <p:nvPr>
            <p:ph type="title"/>
          </p:nvPr>
        </p:nvSpPr>
        <p:spPr>
          <a:xfrm>
            <a:off x="301565" y="677863"/>
            <a:ext cx="10515973" cy="905069"/>
          </a:xfrm>
        </p:spPr>
        <p:txBody>
          <a:bodyPr>
            <a:normAutofit fontScale="90000"/>
          </a:bodyPr>
          <a:lstStyle/>
          <a:p>
            <a:pPr algn="ctr"/>
            <a:r>
              <a:rPr lang="en-US" sz="2700" b="0" i="0" u="sng" dirty="0">
                <a:effectLst/>
              </a:rPr>
              <a:t>SUPPORT VECTOR MACHINE</a:t>
            </a:r>
            <a:br>
              <a:rPr lang="en-US" sz="4400" b="0" i="0" dirty="0">
                <a:solidFill>
                  <a:schemeClr val="tx1"/>
                </a:solidFill>
                <a:effectLst/>
              </a:rPr>
            </a:br>
            <a:endParaRPr lang="en-IN" dirty="0"/>
          </a:p>
        </p:txBody>
      </p:sp>
      <p:sp>
        <p:nvSpPr>
          <p:cNvPr id="8" name="Content Placeholder 7">
            <a:extLst>
              <a:ext uri="{FF2B5EF4-FFF2-40B4-BE49-F238E27FC236}">
                <a16:creationId xmlns:a16="http://schemas.microsoft.com/office/drawing/2014/main" id="{D60977E3-3D5E-4761-BAFD-AF3D5B9E7715}"/>
              </a:ext>
            </a:extLst>
          </p:cNvPr>
          <p:cNvSpPr>
            <a:spLocks noGrp="1"/>
          </p:cNvSpPr>
          <p:nvPr>
            <p:ph idx="1"/>
          </p:nvPr>
        </p:nvSpPr>
        <p:spPr>
          <a:xfrm>
            <a:off x="484817" y="1343608"/>
            <a:ext cx="10149467" cy="5514392"/>
          </a:xfrm>
        </p:spPr>
        <p:txBody>
          <a:bodyPr>
            <a:normAutofit/>
          </a:bodyPr>
          <a:lstStyle/>
          <a:p>
            <a:pPr marL="0" indent="0" algn="just">
              <a:buNone/>
            </a:pPr>
            <a:r>
              <a:rPr lang="en-US" sz="2000" i="0" dirty="0">
                <a:solidFill>
                  <a:srgbClr val="292929"/>
                </a:solidFill>
                <a:effectLst/>
              </a:rPr>
              <a:t>Support Vector Machine (SVM) is a supervised learning algorithm and mostly used for classification tasks. </a:t>
            </a:r>
            <a:r>
              <a:rPr lang="en" sz="2000" dirty="0">
                <a:solidFill>
                  <a:schemeClr val="dk1"/>
                </a:solidFill>
                <a:ea typeface="Arial"/>
                <a:cs typeface="Arial"/>
                <a:sym typeface="Arial"/>
              </a:rPr>
              <a:t>Raw data is drawn on the n- dimensional plane. </a:t>
            </a:r>
            <a:r>
              <a:rPr lang="en-US" sz="2000" i="0" dirty="0">
                <a:solidFill>
                  <a:srgbClr val="292929"/>
                </a:solidFill>
                <a:effectLst/>
              </a:rPr>
              <a:t>SVM distinguishes classes by drawing a decision boundary on the n-dimensional plane.</a:t>
            </a:r>
          </a:p>
          <a:p>
            <a:pPr marL="0" indent="0" algn="just">
              <a:buNone/>
            </a:pPr>
            <a:r>
              <a:rPr lang="en-US" sz="2000" u="sng" dirty="0"/>
              <a:t>Program and output</a:t>
            </a:r>
            <a:r>
              <a:rPr lang="en" sz="2000" u="sng" dirty="0">
                <a:cs typeface="Arial"/>
                <a:sym typeface="Arial"/>
              </a:rPr>
              <a:t>: </a:t>
            </a:r>
          </a:p>
          <a:p>
            <a:pPr marL="0" indent="0" algn="just">
              <a:buNone/>
            </a:pPr>
            <a:endParaRPr lang="en" sz="2000" u="sng" dirty="0">
              <a:cs typeface="Arial"/>
              <a:sym typeface="Arial"/>
            </a:endParaRPr>
          </a:p>
          <a:p>
            <a:pPr marL="0" indent="0" algn="just">
              <a:buNone/>
            </a:pPr>
            <a:endParaRPr lang="en" sz="2000" u="sng" dirty="0">
              <a:cs typeface="Arial"/>
              <a:sym typeface="Arial"/>
            </a:endParaRPr>
          </a:p>
          <a:p>
            <a:pPr marL="0" indent="0" algn="just">
              <a:buNone/>
            </a:pPr>
            <a:endParaRPr lang="en" sz="2000" u="sng" dirty="0">
              <a:cs typeface="Arial"/>
              <a:sym typeface="Arial"/>
            </a:endParaRPr>
          </a:p>
          <a:p>
            <a:pPr marL="0" indent="0" algn="just">
              <a:buNone/>
            </a:pPr>
            <a:endParaRPr lang="en" sz="2000" u="sng" dirty="0">
              <a:cs typeface="Arial"/>
              <a:sym typeface="Arial"/>
            </a:endParaRPr>
          </a:p>
          <a:p>
            <a:pPr marL="0" indent="0" algn="just">
              <a:buNone/>
            </a:pPr>
            <a:endParaRPr lang="en" sz="2000" u="sng" dirty="0">
              <a:cs typeface="Arial"/>
              <a:sym typeface="Arial"/>
            </a:endParaRPr>
          </a:p>
          <a:p>
            <a:pPr marL="0" indent="0" algn="just">
              <a:buNone/>
            </a:pPr>
            <a:endParaRPr lang="en" sz="2000" u="sng" dirty="0">
              <a:cs typeface="Arial"/>
              <a:sym typeface="Arial"/>
            </a:endParaRPr>
          </a:p>
          <a:p>
            <a:pPr marL="0" indent="0" algn="just">
              <a:buNone/>
            </a:pPr>
            <a:endParaRPr lang="en-IN" sz="2000" dirty="0"/>
          </a:p>
          <a:p>
            <a:pPr marL="0" indent="0" algn="just">
              <a:buNone/>
            </a:pPr>
            <a:endParaRPr lang="en-IN" sz="2000" dirty="0"/>
          </a:p>
        </p:txBody>
      </p:sp>
      <p:sp>
        <p:nvSpPr>
          <p:cNvPr id="5" name="TextBox 4">
            <a:extLst>
              <a:ext uri="{FF2B5EF4-FFF2-40B4-BE49-F238E27FC236}">
                <a16:creationId xmlns:a16="http://schemas.microsoft.com/office/drawing/2014/main" id="{BBB73D57-285C-4F01-8F21-3CE375EB5E2A}"/>
              </a:ext>
            </a:extLst>
          </p:cNvPr>
          <p:cNvSpPr txBox="1"/>
          <p:nvPr/>
        </p:nvSpPr>
        <p:spPr>
          <a:xfrm>
            <a:off x="130628" y="112743"/>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TYPES OF MACHINE LEARNING ALGORITHM</a:t>
            </a:r>
            <a:endParaRPr lang="en-IN" dirty="0">
              <a:solidFill>
                <a:schemeClr val="accent3">
                  <a:lumMod val="20000"/>
                  <a:lumOff val="80000"/>
                </a:schemeClr>
              </a:solidFill>
              <a:highlight>
                <a:srgbClr val="000080"/>
              </a:highlight>
            </a:endParaRPr>
          </a:p>
        </p:txBody>
      </p:sp>
      <p:pic>
        <p:nvPicPr>
          <p:cNvPr id="3" name="Picture 2">
            <a:extLst>
              <a:ext uri="{FF2B5EF4-FFF2-40B4-BE49-F238E27FC236}">
                <a16:creationId xmlns:a16="http://schemas.microsoft.com/office/drawing/2014/main" id="{19454438-000E-4264-9299-B15D097C9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411" y="2453952"/>
            <a:ext cx="6182113" cy="2955972"/>
          </a:xfrm>
          <a:prstGeom prst="rect">
            <a:avLst/>
          </a:prstGeom>
        </p:spPr>
      </p:pic>
      <p:pic>
        <p:nvPicPr>
          <p:cNvPr id="6" name="Picture 5">
            <a:extLst>
              <a:ext uri="{FF2B5EF4-FFF2-40B4-BE49-F238E27FC236}">
                <a16:creationId xmlns:a16="http://schemas.microsoft.com/office/drawing/2014/main" id="{C48C520B-255C-4D97-BAB7-FCF0C80B3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020" y="5604668"/>
            <a:ext cx="6267504" cy="422908"/>
          </a:xfrm>
          <a:prstGeom prst="rect">
            <a:avLst/>
          </a:prstGeom>
        </p:spPr>
      </p:pic>
    </p:spTree>
    <p:extLst>
      <p:ext uri="{BB962C8B-B14F-4D97-AF65-F5344CB8AC3E}">
        <p14:creationId xmlns:p14="http://schemas.microsoft.com/office/powerpoint/2010/main" val="2831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EE1AFE-AD09-481E-AF7B-7CDB0C426FCA}"/>
              </a:ext>
            </a:extLst>
          </p:cNvPr>
          <p:cNvSpPr>
            <a:spLocks noGrp="1"/>
          </p:cNvSpPr>
          <p:nvPr>
            <p:ph type="title"/>
          </p:nvPr>
        </p:nvSpPr>
        <p:spPr>
          <a:xfrm>
            <a:off x="278239" y="597158"/>
            <a:ext cx="10562626" cy="450351"/>
          </a:xfrm>
        </p:spPr>
        <p:txBody>
          <a:bodyPr>
            <a:normAutofit/>
          </a:bodyPr>
          <a:lstStyle/>
          <a:p>
            <a:pPr algn="ctr"/>
            <a:r>
              <a:rPr lang="en-US" sz="2400" u="sng" dirty="0"/>
              <a:t>DECISION TREE</a:t>
            </a:r>
            <a:endParaRPr lang="en-IN" sz="2400" u="sng" dirty="0"/>
          </a:p>
        </p:txBody>
      </p:sp>
      <p:sp>
        <p:nvSpPr>
          <p:cNvPr id="8" name="Content Placeholder 7">
            <a:extLst>
              <a:ext uri="{FF2B5EF4-FFF2-40B4-BE49-F238E27FC236}">
                <a16:creationId xmlns:a16="http://schemas.microsoft.com/office/drawing/2014/main" id="{D60977E3-3D5E-4761-BAFD-AF3D5B9E7715}"/>
              </a:ext>
            </a:extLst>
          </p:cNvPr>
          <p:cNvSpPr>
            <a:spLocks noGrp="1"/>
          </p:cNvSpPr>
          <p:nvPr>
            <p:ph idx="1"/>
          </p:nvPr>
        </p:nvSpPr>
        <p:spPr>
          <a:xfrm>
            <a:off x="606490" y="1343608"/>
            <a:ext cx="9937102" cy="4836529"/>
          </a:xfrm>
        </p:spPr>
        <p:txBody>
          <a:bodyPr/>
          <a:lstStyle/>
          <a:p>
            <a:pPr marL="0" indent="0" algn="just">
              <a:buNone/>
            </a:pPr>
            <a:r>
              <a:rPr lang="en-US" sz="2000" dirty="0"/>
              <a:t>Decision Tree is a supervised learning algorithm. </a:t>
            </a:r>
            <a:r>
              <a:rPr lang="en-US" sz="2000" i="0" dirty="0">
                <a:effectLst/>
              </a:rPr>
              <a:t>A decision tree builds upon iteratively asking questions to partition data. </a:t>
            </a:r>
            <a:r>
              <a:rPr lang="en" sz="2000" dirty="0">
                <a:ea typeface="Arial"/>
                <a:cs typeface="Arial"/>
                <a:sym typeface="Arial"/>
              </a:rPr>
              <a:t>Splitting of data depends on the features of datasets. This process is done until the whole data is classified and we find leaf node at each branch</a:t>
            </a:r>
            <a:r>
              <a:rPr lang="en" b="1" dirty="0">
                <a:solidFill>
                  <a:schemeClr val="dk1"/>
                </a:solidFill>
                <a:latin typeface="Arial"/>
                <a:ea typeface="Arial"/>
                <a:cs typeface="Arial"/>
                <a:sym typeface="Arial"/>
              </a:rPr>
              <a:t>. </a:t>
            </a:r>
          </a:p>
          <a:p>
            <a:pPr marL="0" indent="0" algn="just">
              <a:buNone/>
            </a:pPr>
            <a:r>
              <a:rPr lang="en-US" sz="1800" u="sng" dirty="0"/>
              <a:t>Program and output</a:t>
            </a:r>
            <a:r>
              <a:rPr lang="en" sz="1800" u="sng" dirty="0">
                <a:cs typeface="Arial"/>
                <a:sym typeface="Arial"/>
              </a:rPr>
              <a:t>: </a:t>
            </a:r>
            <a:endParaRPr lang="en-IN" sz="1800" dirty="0"/>
          </a:p>
          <a:p>
            <a:pPr marL="0" indent="0" algn="just">
              <a:buNone/>
            </a:pPr>
            <a:endParaRPr lang="en-IN" dirty="0"/>
          </a:p>
        </p:txBody>
      </p:sp>
      <p:sp>
        <p:nvSpPr>
          <p:cNvPr id="5" name="TextBox 4">
            <a:extLst>
              <a:ext uri="{FF2B5EF4-FFF2-40B4-BE49-F238E27FC236}">
                <a16:creationId xmlns:a16="http://schemas.microsoft.com/office/drawing/2014/main" id="{BBB73D57-285C-4F01-8F21-3CE375EB5E2A}"/>
              </a:ext>
            </a:extLst>
          </p:cNvPr>
          <p:cNvSpPr txBox="1"/>
          <p:nvPr/>
        </p:nvSpPr>
        <p:spPr>
          <a:xfrm>
            <a:off x="130628" y="112743"/>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TYPES OF MACHINE LEARNING ALGORITHM</a:t>
            </a:r>
            <a:endParaRPr lang="en-IN" dirty="0">
              <a:solidFill>
                <a:schemeClr val="accent3">
                  <a:lumMod val="20000"/>
                  <a:lumOff val="80000"/>
                </a:schemeClr>
              </a:solidFill>
              <a:highlight>
                <a:srgbClr val="000080"/>
              </a:highlight>
            </a:endParaRPr>
          </a:p>
        </p:txBody>
      </p:sp>
      <p:pic>
        <p:nvPicPr>
          <p:cNvPr id="3" name="Picture 2">
            <a:extLst>
              <a:ext uri="{FF2B5EF4-FFF2-40B4-BE49-F238E27FC236}">
                <a16:creationId xmlns:a16="http://schemas.microsoft.com/office/drawing/2014/main" id="{F4842B35-C253-47FC-A2B3-C340C4E33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221" y="2757952"/>
            <a:ext cx="6272449" cy="2429868"/>
          </a:xfrm>
          <a:prstGeom prst="rect">
            <a:avLst/>
          </a:prstGeom>
        </p:spPr>
      </p:pic>
      <p:pic>
        <p:nvPicPr>
          <p:cNvPr id="6" name="Picture 5">
            <a:extLst>
              <a:ext uri="{FF2B5EF4-FFF2-40B4-BE49-F238E27FC236}">
                <a16:creationId xmlns:a16="http://schemas.microsoft.com/office/drawing/2014/main" id="{94F2F8D6-410E-400B-96F1-10AEC3881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768" y="5285270"/>
            <a:ext cx="6415416" cy="458244"/>
          </a:xfrm>
          <a:prstGeom prst="rect">
            <a:avLst/>
          </a:prstGeom>
        </p:spPr>
      </p:pic>
    </p:spTree>
    <p:extLst>
      <p:ext uri="{BB962C8B-B14F-4D97-AF65-F5344CB8AC3E}">
        <p14:creationId xmlns:p14="http://schemas.microsoft.com/office/powerpoint/2010/main" val="228505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6D8C16-9925-457A-AEFB-96D92438E07D}"/>
              </a:ext>
            </a:extLst>
          </p:cNvPr>
          <p:cNvSpPr>
            <a:spLocks noGrp="1"/>
          </p:cNvSpPr>
          <p:nvPr>
            <p:ph type="title"/>
          </p:nvPr>
        </p:nvSpPr>
        <p:spPr>
          <a:xfrm>
            <a:off x="1121914" y="30792"/>
            <a:ext cx="9418320" cy="643811"/>
          </a:xfrm>
        </p:spPr>
        <p:txBody>
          <a:bodyPr>
            <a:normAutofit/>
          </a:bodyPr>
          <a:lstStyle/>
          <a:p>
            <a:pPr algn="ctr"/>
            <a:r>
              <a:rPr lang="en-US" sz="3600" b="1" dirty="0"/>
              <a:t>CONTENTS</a:t>
            </a:r>
            <a:endParaRPr lang="en-IN" sz="3600" b="1" dirty="0"/>
          </a:p>
        </p:txBody>
      </p:sp>
      <p:sp>
        <p:nvSpPr>
          <p:cNvPr id="4" name="Text Placeholder 3">
            <a:extLst>
              <a:ext uri="{FF2B5EF4-FFF2-40B4-BE49-F238E27FC236}">
                <a16:creationId xmlns:a16="http://schemas.microsoft.com/office/drawing/2014/main" id="{6BE4973F-48DE-4F95-AEA4-E646E6068E43}"/>
              </a:ext>
            </a:extLst>
          </p:cNvPr>
          <p:cNvSpPr>
            <a:spLocks noGrp="1"/>
          </p:cNvSpPr>
          <p:nvPr>
            <p:ph type="body" idx="1"/>
          </p:nvPr>
        </p:nvSpPr>
        <p:spPr>
          <a:xfrm>
            <a:off x="1047269" y="902269"/>
            <a:ext cx="9418320" cy="5663682"/>
          </a:xfrm>
        </p:spPr>
        <p:txBody>
          <a:bodyPr>
            <a:noAutofit/>
          </a:bodyPr>
          <a:lstStyle/>
          <a:p>
            <a:pPr marL="342900" indent="-342900">
              <a:buFont typeface="Arial" panose="020B0604020202020204" pitchFamily="34" charset="0"/>
              <a:buChar char="•"/>
            </a:pPr>
            <a:r>
              <a:rPr lang="en-US" sz="2000" dirty="0">
                <a:solidFill>
                  <a:schemeClr val="tx1"/>
                </a:solidFill>
              </a:rPr>
              <a:t>Introduction to Artificial Intelligence</a:t>
            </a:r>
          </a:p>
          <a:p>
            <a:pPr marL="342900" indent="-342900">
              <a:buFont typeface="Arial" panose="020B0604020202020204" pitchFamily="34" charset="0"/>
              <a:buChar char="•"/>
            </a:pPr>
            <a:r>
              <a:rPr lang="en-US" sz="2000" dirty="0">
                <a:solidFill>
                  <a:schemeClr val="tx1"/>
                </a:solidFill>
              </a:rPr>
              <a:t>Introduction to Machine Learning</a:t>
            </a:r>
          </a:p>
          <a:p>
            <a:pPr marL="342900" indent="-342900">
              <a:buFont typeface="Arial" panose="020B0604020202020204" pitchFamily="34" charset="0"/>
              <a:buChar char="•"/>
            </a:pPr>
            <a:r>
              <a:rPr lang="en-US" sz="2000" dirty="0">
                <a:solidFill>
                  <a:schemeClr val="tx1"/>
                </a:solidFill>
              </a:rPr>
              <a:t>Introduction to Data Warehousing and Data Mining</a:t>
            </a:r>
          </a:p>
          <a:p>
            <a:pPr marL="342900" indent="-342900">
              <a:buFont typeface="Arial" panose="020B0604020202020204" pitchFamily="34" charset="0"/>
              <a:buChar char="•"/>
            </a:pPr>
            <a:r>
              <a:rPr lang="en-US" sz="2000" dirty="0">
                <a:solidFill>
                  <a:schemeClr val="tx1"/>
                </a:solidFill>
              </a:rPr>
              <a:t>Classification of Machine Learning</a:t>
            </a:r>
          </a:p>
          <a:p>
            <a:pPr marL="1257300" lvl="2" indent="-342900">
              <a:buFont typeface="Arial" panose="020B0604020202020204" pitchFamily="34" charset="0"/>
              <a:buChar char="•"/>
            </a:pPr>
            <a:r>
              <a:rPr lang="en-US" sz="1400" dirty="0">
                <a:solidFill>
                  <a:schemeClr val="tx1"/>
                </a:solidFill>
              </a:rPr>
              <a:t>Supervised Learning</a:t>
            </a:r>
          </a:p>
          <a:p>
            <a:pPr marL="1257300" lvl="2" indent="-342900">
              <a:buFont typeface="Arial" panose="020B0604020202020204" pitchFamily="34" charset="0"/>
              <a:buChar char="•"/>
            </a:pPr>
            <a:r>
              <a:rPr lang="en-US" sz="1400" dirty="0">
                <a:solidFill>
                  <a:schemeClr val="tx1"/>
                </a:solidFill>
              </a:rPr>
              <a:t>Unsupervised Learning</a:t>
            </a:r>
          </a:p>
          <a:p>
            <a:pPr marL="1257300" lvl="2" indent="-342900">
              <a:buFont typeface="Arial" panose="020B0604020202020204" pitchFamily="34" charset="0"/>
              <a:buChar char="•"/>
            </a:pPr>
            <a:r>
              <a:rPr lang="en-US" sz="1400" dirty="0">
                <a:solidFill>
                  <a:schemeClr val="tx1"/>
                </a:solidFill>
              </a:rPr>
              <a:t>Reinforcement Learning</a:t>
            </a:r>
          </a:p>
          <a:p>
            <a:pPr marL="342900" indent="-342900">
              <a:buFont typeface="Arial" panose="020B0604020202020204" pitchFamily="34" charset="0"/>
              <a:buChar char="•"/>
            </a:pPr>
            <a:r>
              <a:rPr lang="en-US" sz="2000" dirty="0">
                <a:solidFill>
                  <a:schemeClr val="tx1"/>
                </a:solidFill>
              </a:rPr>
              <a:t>Types of Machine Learning Algorithms</a:t>
            </a:r>
          </a:p>
          <a:p>
            <a:pPr marL="1257300" lvl="2" indent="-342900">
              <a:buFont typeface="Arial" panose="020B0604020202020204" pitchFamily="34" charset="0"/>
              <a:buChar char="•"/>
            </a:pPr>
            <a:r>
              <a:rPr lang="en-US" sz="1400" b="0" i="0" dirty="0">
                <a:solidFill>
                  <a:schemeClr val="tx1"/>
                </a:solidFill>
                <a:effectLst/>
              </a:rPr>
              <a:t>Linear Regression </a:t>
            </a:r>
          </a:p>
          <a:p>
            <a:pPr marL="1257300" lvl="2" indent="-342900">
              <a:buFont typeface="Arial" panose="020B0604020202020204" pitchFamily="34" charset="0"/>
              <a:buChar char="•"/>
            </a:pPr>
            <a:r>
              <a:rPr lang="en-US" sz="1400" b="0" i="0" dirty="0">
                <a:solidFill>
                  <a:schemeClr val="tx1"/>
                </a:solidFill>
                <a:effectLst/>
              </a:rPr>
              <a:t>Logistic Regression </a:t>
            </a:r>
          </a:p>
          <a:p>
            <a:pPr marL="1257300" lvl="2" indent="-342900">
              <a:buFont typeface="Arial" panose="020B0604020202020204" pitchFamily="34" charset="0"/>
              <a:buChar char="•"/>
            </a:pPr>
            <a:r>
              <a:rPr lang="en-US" sz="1400" b="0" i="0" dirty="0">
                <a:solidFill>
                  <a:schemeClr val="tx1"/>
                </a:solidFill>
                <a:effectLst/>
              </a:rPr>
              <a:t>Support Vector Machine</a:t>
            </a:r>
          </a:p>
          <a:p>
            <a:pPr marL="1257300" lvl="2" indent="-342900">
              <a:buFont typeface="Arial" panose="020B0604020202020204" pitchFamily="34" charset="0"/>
              <a:buChar char="•"/>
            </a:pPr>
            <a:r>
              <a:rPr lang="en-US" sz="1400" b="0" i="0" dirty="0">
                <a:solidFill>
                  <a:schemeClr val="tx1"/>
                </a:solidFill>
                <a:effectLst/>
              </a:rPr>
              <a:t>Decision Tree </a:t>
            </a:r>
          </a:p>
          <a:p>
            <a:pPr marL="1257300" lvl="2" indent="-342900">
              <a:buFont typeface="Arial" panose="020B0604020202020204" pitchFamily="34" charset="0"/>
              <a:buChar char="•"/>
            </a:pPr>
            <a:r>
              <a:rPr lang="en-US" sz="1400" b="0" i="0" dirty="0">
                <a:solidFill>
                  <a:schemeClr val="tx1"/>
                </a:solidFill>
                <a:effectLst/>
              </a:rPr>
              <a:t>Random Forest </a:t>
            </a:r>
          </a:p>
          <a:p>
            <a:pPr marL="1257300" lvl="2" indent="-342900">
              <a:buFont typeface="Arial" panose="020B0604020202020204" pitchFamily="34" charset="0"/>
              <a:buChar char="•"/>
            </a:pPr>
            <a:r>
              <a:rPr lang="en-US" sz="1400" dirty="0">
                <a:solidFill>
                  <a:schemeClr val="tx1"/>
                </a:solidFill>
              </a:rPr>
              <a:t>K </a:t>
            </a:r>
            <a:r>
              <a:rPr lang="en-US" sz="1400" b="0" i="0" dirty="0">
                <a:solidFill>
                  <a:schemeClr val="tx1"/>
                </a:solidFill>
                <a:effectLst/>
              </a:rPr>
              <a:t>Nearest Neighbors</a:t>
            </a:r>
          </a:p>
          <a:p>
            <a:pPr marL="342900" indent="-342900">
              <a:buFont typeface="Arial" panose="020B0604020202020204" pitchFamily="34" charset="0"/>
              <a:buChar char="•"/>
            </a:pPr>
            <a:r>
              <a:rPr lang="en-US" sz="2000" dirty="0">
                <a:solidFill>
                  <a:schemeClr val="tx1"/>
                </a:solidFill>
              </a:rPr>
              <a:t>Applications of Machine Learning</a:t>
            </a:r>
          </a:p>
          <a:p>
            <a:pPr marL="342900" indent="-342900">
              <a:buFont typeface="Arial" panose="020B0604020202020204" pitchFamily="34" charset="0"/>
              <a:buChar char="•"/>
            </a:pPr>
            <a:r>
              <a:rPr lang="en-US" sz="2000" dirty="0">
                <a:solidFill>
                  <a:schemeClr val="tx1"/>
                </a:solidFill>
              </a:rPr>
              <a:t>References</a:t>
            </a:r>
            <a:endParaRPr lang="en-IN" sz="2000" dirty="0">
              <a:solidFill>
                <a:schemeClr val="tx1"/>
              </a:solidFill>
            </a:endParaRPr>
          </a:p>
        </p:txBody>
      </p:sp>
    </p:spTree>
    <p:extLst>
      <p:ext uri="{BB962C8B-B14F-4D97-AF65-F5344CB8AC3E}">
        <p14:creationId xmlns:p14="http://schemas.microsoft.com/office/powerpoint/2010/main" val="142841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EE1AFE-AD09-481E-AF7B-7CDB0C426FCA}"/>
              </a:ext>
            </a:extLst>
          </p:cNvPr>
          <p:cNvSpPr>
            <a:spLocks noGrp="1"/>
          </p:cNvSpPr>
          <p:nvPr>
            <p:ph type="title"/>
          </p:nvPr>
        </p:nvSpPr>
        <p:spPr>
          <a:xfrm>
            <a:off x="522515" y="677863"/>
            <a:ext cx="10366683" cy="459681"/>
          </a:xfrm>
        </p:spPr>
        <p:txBody>
          <a:bodyPr>
            <a:normAutofit/>
          </a:bodyPr>
          <a:lstStyle/>
          <a:p>
            <a:pPr algn="ctr"/>
            <a:r>
              <a:rPr lang="en-US" sz="2400" u="sng" dirty="0"/>
              <a:t>RANDOM FOREST</a:t>
            </a:r>
            <a:endParaRPr lang="en-IN" sz="2400" u="sng" dirty="0"/>
          </a:p>
        </p:txBody>
      </p:sp>
      <p:sp>
        <p:nvSpPr>
          <p:cNvPr id="8" name="Content Placeholder 7">
            <a:extLst>
              <a:ext uri="{FF2B5EF4-FFF2-40B4-BE49-F238E27FC236}">
                <a16:creationId xmlns:a16="http://schemas.microsoft.com/office/drawing/2014/main" id="{D60977E3-3D5E-4761-BAFD-AF3D5B9E7715}"/>
              </a:ext>
            </a:extLst>
          </p:cNvPr>
          <p:cNvSpPr>
            <a:spLocks noGrp="1"/>
          </p:cNvSpPr>
          <p:nvPr>
            <p:ph idx="1"/>
          </p:nvPr>
        </p:nvSpPr>
        <p:spPr>
          <a:xfrm>
            <a:off x="643812" y="1446246"/>
            <a:ext cx="9787812" cy="4733892"/>
          </a:xfrm>
        </p:spPr>
        <p:txBody>
          <a:bodyPr>
            <a:normAutofit/>
          </a:bodyPr>
          <a:lstStyle/>
          <a:p>
            <a:pPr marL="0" indent="0" algn="just">
              <a:buNone/>
            </a:pPr>
            <a:r>
              <a:rPr lang="en" sz="2000" dirty="0">
                <a:ea typeface="Arial"/>
                <a:cs typeface="Arial"/>
                <a:sym typeface="Arial"/>
              </a:rPr>
              <a:t>Random forest is a supervised classification algorithm. Multiple number of decision trees taken together forms a random forest algorithm. </a:t>
            </a:r>
            <a:r>
              <a:rPr lang="en-US" sz="2000" i="0" dirty="0">
                <a:effectLst/>
              </a:rPr>
              <a:t>If used for a classification problem, the result is based on majority vote of the results received from each decision tree. Random forest regression takes mean value of the results from decision trees.</a:t>
            </a:r>
          </a:p>
          <a:p>
            <a:pPr marL="0" indent="0" algn="just">
              <a:buNone/>
            </a:pPr>
            <a:r>
              <a:rPr lang="en-US" sz="2000" u="sng" dirty="0"/>
              <a:t>Program and output</a:t>
            </a:r>
            <a:r>
              <a:rPr lang="en" sz="2000" u="sng" dirty="0">
                <a:cs typeface="Arial"/>
                <a:sym typeface="Arial"/>
              </a:rPr>
              <a:t>: </a:t>
            </a:r>
            <a:endParaRPr lang="en-IN" sz="2000" dirty="0"/>
          </a:p>
          <a:p>
            <a:pPr marL="0" indent="0" algn="just">
              <a:buNone/>
            </a:pPr>
            <a:endParaRPr lang="en-IN" sz="2000" dirty="0"/>
          </a:p>
        </p:txBody>
      </p:sp>
      <p:sp>
        <p:nvSpPr>
          <p:cNvPr id="5" name="TextBox 4">
            <a:extLst>
              <a:ext uri="{FF2B5EF4-FFF2-40B4-BE49-F238E27FC236}">
                <a16:creationId xmlns:a16="http://schemas.microsoft.com/office/drawing/2014/main" id="{BBB73D57-285C-4F01-8F21-3CE375EB5E2A}"/>
              </a:ext>
            </a:extLst>
          </p:cNvPr>
          <p:cNvSpPr txBox="1"/>
          <p:nvPr/>
        </p:nvSpPr>
        <p:spPr>
          <a:xfrm>
            <a:off x="130628" y="112743"/>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TYPES OF MACHINE LEARNING ALGORITHM</a:t>
            </a:r>
            <a:endParaRPr lang="en-IN" dirty="0">
              <a:solidFill>
                <a:schemeClr val="accent3">
                  <a:lumMod val="20000"/>
                  <a:lumOff val="80000"/>
                </a:schemeClr>
              </a:solidFill>
              <a:highlight>
                <a:srgbClr val="000080"/>
              </a:highlight>
            </a:endParaRPr>
          </a:p>
        </p:txBody>
      </p:sp>
      <p:pic>
        <p:nvPicPr>
          <p:cNvPr id="3" name="Picture 2">
            <a:extLst>
              <a:ext uri="{FF2B5EF4-FFF2-40B4-BE49-F238E27FC236}">
                <a16:creationId xmlns:a16="http://schemas.microsoft.com/office/drawing/2014/main" id="{61A27BD4-94CD-472D-976B-4209E672E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134" y="3156039"/>
            <a:ext cx="7041490" cy="2255715"/>
          </a:xfrm>
          <a:prstGeom prst="rect">
            <a:avLst/>
          </a:prstGeom>
        </p:spPr>
      </p:pic>
      <p:pic>
        <p:nvPicPr>
          <p:cNvPr id="6" name="Picture 5">
            <a:extLst>
              <a:ext uri="{FF2B5EF4-FFF2-40B4-BE49-F238E27FC236}">
                <a16:creationId xmlns:a16="http://schemas.microsoft.com/office/drawing/2014/main" id="{2A873FDF-0E2D-4939-BC6D-23D718DBC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134" y="5518508"/>
            <a:ext cx="7041490" cy="516181"/>
          </a:xfrm>
          <a:prstGeom prst="rect">
            <a:avLst/>
          </a:prstGeom>
        </p:spPr>
      </p:pic>
    </p:spTree>
    <p:extLst>
      <p:ext uri="{BB962C8B-B14F-4D97-AF65-F5344CB8AC3E}">
        <p14:creationId xmlns:p14="http://schemas.microsoft.com/office/powerpoint/2010/main" val="414400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EE1AFE-AD09-481E-AF7B-7CDB0C426FCA}"/>
              </a:ext>
            </a:extLst>
          </p:cNvPr>
          <p:cNvSpPr>
            <a:spLocks noGrp="1"/>
          </p:cNvSpPr>
          <p:nvPr>
            <p:ph type="title"/>
          </p:nvPr>
        </p:nvSpPr>
        <p:spPr>
          <a:xfrm>
            <a:off x="282904" y="621111"/>
            <a:ext cx="10553296" cy="534326"/>
          </a:xfrm>
        </p:spPr>
        <p:txBody>
          <a:bodyPr>
            <a:normAutofit/>
          </a:bodyPr>
          <a:lstStyle/>
          <a:p>
            <a:pPr algn="ctr"/>
            <a:r>
              <a:rPr lang="en-US" sz="2400" u="sng" dirty="0"/>
              <a:t>K NEARNEST NEIGHBORS</a:t>
            </a:r>
            <a:endParaRPr lang="en-IN" sz="2400" u="sng" dirty="0"/>
          </a:p>
        </p:txBody>
      </p:sp>
      <p:sp>
        <p:nvSpPr>
          <p:cNvPr id="8" name="Content Placeholder 7">
            <a:extLst>
              <a:ext uri="{FF2B5EF4-FFF2-40B4-BE49-F238E27FC236}">
                <a16:creationId xmlns:a16="http://schemas.microsoft.com/office/drawing/2014/main" id="{D60977E3-3D5E-4761-BAFD-AF3D5B9E7715}"/>
              </a:ext>
            </a:extLst>
          </p:cNvPr>
          <p:cNvSpPr>
            <a:spLocks noGrp="1"/>
          </p:cNvSpPr>
          <p:nvPr>
            <p:ph idx="1"/>
          </p:nvPr>
        </p:nvSpPr>
        <p:spPr>
          <a:xfrm>
            <a:off x="709127" y="1390262"/>
            <a:ext cx="9741159" cy="4789876"/>
          </a:xfrm>
        </p:spPr>
        <p:txBody>
          <a:bodyPr/>
          <a:lstStyle/>
          <a:p>
            <a:pPr marL="0" indent="0" algn="just">
              <a:buNone/>
            </a:pPr>
            <a:r>
              <a:rPr lang="en-US" sz="2000" i="0" dirty="0">
                <a:effectLst/>
              </a:rPr>
              <a:t>K-nearest neighbors (</a:t>
            </a:r>
            <a:r>
              <a:rPr lang="en-US" sz="2000" dirty="0"/>
              <a:t>K</a:t>
            </a:r>
            <a:r>
              <a:rPr lang="en-US" sz="2000" i="0" dirty="0">
                <a:effectLst/>
              </a:rPr>
              <a:t>NN) is a supervised learning algorithm that can be used to solve both classification and regression tasks. The main idea behind KNN is that the value or class of a data point is determined by the data points around it.</a:t>
            </a:r>
            <a:endParaRPr lang="en-US" sz="2000" u="sng" dirty="0"/>
          </a:p>
          <a:p>
            <a:pPr marL="0" indent="0">
              <a:buNone/>
            </a:pPr>
            <a:r>
              <a:rPr lang="en-US" sz="1800" u="sng" dirty="0"/>
              <a:t>Program and output</a:t>
            </a:r>
            <a:r>
              <a:rPr lang="en" sz="1800" u="sng" dirty="0">
                <a:cs typeface="Arial"/>
                <a:sym typeface="Arial"/>
              </a:rPr>
              <a:t>: </a:t>
            </a:r>
            <a:endParaRPr lang="en-IN" sz="1800" dirty="0"/>
          </a:p>
          <a:p>
            <a:pPr marL="0" indent="0">
              <a:buNone/>
            </a:pPr>
            <a:endParaRPr lang="en-IN" dirty="0"/>
          </a:p>
        </p:txBody>
      </p:sp>
      <p:sp>
        <p:nvSpPr>
          <p:cNvPr id="5" name="TextBox 4">
            <a:extLst>
              <a:ext uri="{FF2B5EF4-FFF2-40B4-BE49-F238E27FC236}">
                <a16:creationId xmlns:a16="http://schemas.microsoft.com/office/drawing/2014/main" id="{BBB73D57-285C-4F01-8F21-3CE375EB5E2A}"/>
              </a:ext>
            </a:extLst>
          </p:cNvPr>
          <p:cNvSpPr txBox="1"/>
          <p:nvPr/>
        </p:nvSpPr>
        <p:spPr>
          <a:xfrm>
            <a:off x="130628" y="112743"/>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TYPES OF MACHINE LEARNING ALGORITHM</a:t>
            </a:r>
            <a:endParaRPr lang="en-IN" dirty="0">
              <a:solidFill>
                <a:schemeClr val="accent3">
                  <a:lumMod val="20000"/>
                  <a:lumOff val="80000"/>
                </a:schemeClr>
              </a:solidFill>
              <a:highlight>
                <a:srgbClr val="000080"/>
              </a:highlight>
            </a:endParaRPr>
          </a:p>
        </p:txBody>
      </p:sp>
      <p:pic>
        <p:nvPicPr>
          <p:cNvPr id="3" name="Picture 2">
            <a:extLst>
              <a:ext uri="{FF2B5EF4-FFF2-40B4-BE49-F238E27FC236}">
                <a16:creationId xmlns:a16="http://schemas.microsoft.com/office/drawing/2014/main" id="{2C7E85A5-A61B-4CAC-80C9-6CF849B4A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273" y="2741055"/>
            <a:ext cx="5883150" cy="2850127"/>
          </a:xfrm>
          <a:prstGeom prst="rect">
            <a:avLst/>
          </a:prstGeom>
        </p:spPr>
      </p:pic>
      <p:pic>
        <p:nvPicPr>
          <p:cNvPr id="6" name="Picture 5">
            <a:extLst>
              <a:ext uri="{FF2B5EF4-FFF2-40B4-BE49-F238E27FC236}">
                <a16:creationId xmlns:a16="http://schemas.microsoft.com/office/drawing/2014/main" id="{CF23DF26-7531-49B5-993D-B94C14036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889" y="5691332"/>
            <a:ext cx="5848533" cy="410283"/>
          </a:xfrm>
          <a:prstGeom prst="rect">
            <a:avLst/>
          </a:prstGeom>
        </p:spPr>
      </p:pic>
    </p:spTree>
    <p:extLst>
      <p:ext uri="{BB962C8B-B14F-4D97-AF65-F5344CB8AC3E}">
        <p14:creationId xmlns:p14="http://schemas.microsoft.com/office/powerpoint/2010/main" val="171293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95F7C-0370-4D20-A5CC-E70F29AE8C18}"/>
              </a:ext>
            </a:extLst>
          </p:cNvPr>
          <p:cNvSpPr>
            <a:spLocks noGrp="1"/>
          </p:cNvSpPr>
          <p:nvPr>
            <p:ph type="title"/>
          </p:nvPr>
        </p:nvSpPr>
        <p:spPr>
          <a:xfrm>
            <a:off x="974489" y="365760"/>
            <a:ext cx="9993086" cy="629816"/>
          </a:xfrm>
        </p:spPr>
        <p:txBody>
          <a:bodyPr>
            <a:normAutofit/>
          </a:bodyPr>
          <a:lstStyle/>
          <a:p>
            <a:pPr algn="ctr"/>
            <a:r>
              <a:rPr lang="en-US" sz="3600" dirty="0"/>
              <a:t>APPLICATIONS OF MACHINE LEARNING</a:t>
            </a:r>
            <a:endParaRPr lang="en-IN" sz="3600" dirty="0"/>
          </a:p>
        </p:txBody>
      </p:sp>
      <p:pic>
        <p:nvPicPr>
          <p:cNvPr id="7" name="Picture 6">
            <a:extLst>
              <a:ext uri="{FF2B5EF4-FFF2-40B4-BE49-F238E27FC236}">
                <a16:creationId xmlns:a16="http://schemas.microsoft.com/office/drawing/2014/main" id="{0A751FF8-DA02-4186-BAE7-42ECB3594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110" y="1224642"/>
            <a:ext cx="6851780" cy="5138835"/>
          </a:xfrm>
          <a:prstGeom prst="rect">
            <a:avLst/>
          </a:prstGeom>
        </p:spPr>
      </p:pic>
    </p:spTree>
    <p:extLst>
      <p:ext uri="{BB962C8B-B14F-4D97-AF65-F5344CB8AC3E}">
        <p14:creationId xmlns:p14="http://schemas.microsoft.com/office/powerpoint/2010/main" val="368215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77951F-CF0C-4158-898E-51D1AC24E389}"/>
              </a:ext>
            </a:extLst>
          </p:cNvPr>
          <p:cNvSpPr>
            <a:spLocks noGrp="1"/>
          </p:cNvSpPr>
          <p:nvPr>
            <p:ph sz="half" idx="1"/>
          </p:nvPr>
        </p:nvSpPr>
        <p:spPr>
          <a:xfrm>
            <a:off x="615820" y="1231641"/>
            <a:ext cx="5126612" cy="4948496"/>
          </a:xfrm>
        </p:spPr>
        <p:txBody>
          <a:bodyPr>
            <a:normAutofit/>
          </a:bodyPr>
          <a:lstStyle/>
          <a:p>
            <a:pPr marL="0" indent="0">
              <a:buNone/>
            </a:pPr>
            <a:r>
              <a:rPr lang="en-US" sz="2000" dirty="0"/>
              <a:t>Applications is healthcare:</a:t>
            </a:r>
          </a:p>
          <a:p>
            <a:pPr lvl="1"/>
            <a:r>
              <a:rPr lang="en-US" sz="2000" dirty="0">
                <a:solidFill>
                  <a:schemeClr val="tx1"/>
                </a:solidFill>
              </a:rPr>
              <a:t>Drug discovery</a:t>
            </a:r>
          </a:p>
          <a:p>
            <a:pPr lvl="1"/>
            <a:r>
              <a:rPr lang="en-US" sz="2000" dirty="0">
                <a:solidFill>
                  <a:schemeClr val="tx1"/>
                </a:solidFill>
              </a:rPr>
              <a:t>Personalized Medicine</a:t>
            </a:r>
          </a:p>
          <a:p>
            <a:pPr lvl="1"/>
            <a:r>
              <a:rPr lang="en-US" sz="2000" dirty="0">
                <a:solidFill>
                  <a:schemeClr val="tx1"/>
                </a:solidFill>
              </a:rPr>
              <a:t>Smart health records</a:t>
            </a:r>
          </a:p>
          <a:p>
            <a:pPr lvl="1"/>
            <a:r>
              <a:rPr lang="en-IN" sz="2000" dirty="0">
                <a:solidFill>
                  <a:schemeClr val="tx1"/>
                </a:solidFill>
              </a:rPr>
              <a:t>Disease diagnosis </a:t>
            </a:r>
          </a:p>
          <a:p>
            <a:pPr marL="274320" lvl="1" indent="0">
              <a:buNone/>
            </a:pPr>
            <a:endParaRPr lang="en-IN" sz="2000" dirty="0">
              <a:solidFill>
                <a:schemeClr val="tx1"/>
              </a:solidFill>
            </a:endParaRPr>
          </a:p>
          <a:p>
            <a:pPr marL="0" indent="0">
              <a:buNone/>
            </a:pPr>
            <a:r>
              <a:rPr lang="en-IN" sz="2000" dirty="0"/>
              <a:t>Applications in farming:</a:t>
            </a:r>
          </a:p>
          <a:p>
            <a:pPr lvl="1"/>
            <a:r>
              <a:rPr lang="en-IN" sz="2000" dirty="0">
                <a:solidFill>
                  <a:schemeClr val="tx1"/>
                </a:solidFill>
              </a:rPr>
              <a:t>Crop Yield Prediction</a:t>
            </a:r>
          </a:p>
          <a:p>
            <a:pPr lvl="1"/>
            <a:r>
              <a:rPr lang="en-IN" sz="2000" dirty="0">
                <a:solidFill>
                  <a:schemeClr val="tx1"/>
                </a:solidFill>
              </a:rPr>
              <a:t>Smart irrigation systems</a:t>
            </a:r>
          </a:p>
          <a:p>
            <a:pPr lvl="1"/>
            <a:r>
              <a:rPr lang="en-IN" sz="2000" dirty="0">
                <a:solidFill>
                  <a:schemeClr val="tx1"/>
                </a:solidFill>
              </a:rPr>
              <a:t>Soil monitoring</a:t>
            </a:r>
          </a:p>
          <a:p>
            <a:pPr lvl="1"/>
            <a:r>
              <a:rPr lang="en-IN" sz="2000" dirty="0">
                <a:solidFill>
                  <a:schemeClr val="tx1"/>
                </a:solidFill>
              </a:rPr>
              <a:t>Weather monitoring</a:t>
            </a:r>
          </a:p>
          <a:p>
            <a:pPr marL="0" indent="0">
              <a:buNone/>
            </a:pPr>
            <a:endParaRPr lang="en-IN" dirty="0"/>
          </a:p>
        </p:txBody>
      </p:sp>
      <p:sp>
        <p:nvSpPr>
          <p:cNvPr id="9" name="Content Placeholder 8">
            <a:extLst>
              <a:ext uri="{FF2B5EF4-FFF2-40B4-BE49-F238E27FC236}">
                <a16:creationId xmlns:a16="http://schemas.microsoft.com/office/drawing/2014/main" id="{3E3AD4E1-9C09-49D6-8C41-6F16491179BE}"/>
              </a:ext>
            </a:extLst>
          </p:cNvPr>
          <p:cNvSpPr>
            <a:spLocks noGrp="1"/>
          </p:cNvSpPr>
          <p:nvPr>
            <p:ph sz="half" idx="2"/>
          </p:nvPr>
        </p:nvSpPr>
        <p:spPr>
          <a:xfrm>
            <a:off x="5452436" y="1231641"/>
            <a:ext cx="5126612" cy="5247076"/>
          </a:xfrm>
        </p:spPr>
        <p:txBody>
          <a:bodyPr>
            <a:normAutofit/>
          </a:bodyPr>
          <a:lstStyle/>
          <a:p>
            <a:pPr marL="0" indent="0">
              <a:buNone/>
            </a:pPr>
            <a:r>
              <a:rPr lang="en-IN" sz="2000" dirty="0"/>
              <a:t>Applications in Telecom:</a:t>
            </a:r>
          </a:p>
          <a:p>
            <a:pPr lvl="1"/>
            <a:r>
              <a:rPr lang="en-IN" sz="2000" dirty="0">
                <a:solidFill>
                  <a:schemeClr val="tx1"/>
                </a:solidFill>
              </a:rPr>
              <a:t>Performance Monitoring</a:t>
            </a:r>
          </a:p>
          <a:p>
            <a:pPr lvl="1"/>
            <a:r>
              <a:rPr lang="en-IN" sz="2000" dirty="0">
                <a:solidFill>
                  <a:schemeClr val="tx1"/>
                </a:solidFill>
              </a:rPr>
              <a:t>Error Detection</a:t>
            </a:r>
          </a:p>
          <a:p>
            <a:pPr lvl="1"/>
            <a:r>
              <a:rPr lang="en-IN" sz="2000" dirty="0">
                <a:solidFill>
                  <a:schemeClr val="tx1"/>
                </a:solidFill>
              </a:rPr>
              <a:t>Chatbot </a:t>
            </a:r>
          </a:p>
          <a:p>
            <a:pPr lvl="1"/>
            <a:r>
              <a:rPr lang="en-IN" sz="2000" dirty="0">
                <a:solidFill>
                  <a:schemeClr val="tx1"/>
                </a:solidFill>
              </a:rPr>
              <a:t>Fraud Detection</a:t>
            </a:r>
          </a:p>
          <a:p>
            <a:pPr marL="274320" lvl="1" indent="0">
              <a:buNone/>
            </a:pPr>
            <a:endParaRPr lang="en-IN" sz="1800" dirty="0">
              <a:solidFill>
                <a:schemeClr val="tx1"/>
              </a:solidFill>
            </a:endParaRPr>
          </a:p>
          <a:p>
            <a:pPr marL="0" indent="0">
              <a:buNone/>
            </a:pPr>
            <a:r>
              <a:rPr lang="en-US" sz="2000" dirty="0"/>
              <a:t>Applications in transport:</a:t>
            </a:r>
          </a:p>
          <a:p>
            <a:pPr lvl="1"/>
            <a:r>
              <a:rPr lang="en-IN" sz="2000" dirty="0">
                <a:solidFill>
                  <a:schemeClr val="tx1"/>
                </a:solidFill>
              </a:rPr>
              <a:t>Self Driving Cars</a:t>
            </a:r>
          </a:p>
          <a:p>
            <a:pPr lvl="1"/>
            <a:r>
              <a:rPr lang="en-IN" sz="2000" dirty="0">
                <a:solidFill>
                  <a:schemeClr val="tx1"/>
                </a:solidFill>
              </a:rPr>
              <a:t>Safety monitoring system</a:t>
            </a:r>
          </a:p>
          <a:p>
            <a:pPr lvl="1"/>
            <a:r>
              <a:rPr lang="en-IN" sz="2000" dirty="0">
                <a:solidFill>
                  <a:schemeClr val="tx1"/>
                </a:solidFill>
              </a:rPr>
              <a:t>Traffic management systems</a:t>
            </a:r>
          </a:p>
          <a:p>
            <a:pPr marL="274320" lvl="1" indent="0">
              <a:buNone/>
            </a:pPr>
            <a:endParaRPr lang="en-IN" sz="2000" dirty="0">
              <a:solidFill>
                <a:schemeClr val="tx1"/>
              </a:solidFill>
            </a:endParaRPr>
          </a:p>
          <a:p>
            <a:pPr marL="0" indent="0">
              <a:buNone/>
            </a:pPr>
            <a:endParaRPr lang="en-IN" dirty="0"/>
          </a:p>
        </p:txBody>
      </p:sp>
      <p:sp>
        <p:nvSpPr>
          <p:cNvPr id="7" name="TextBox 6">
            <a:extLst>
              <a:ext uri="{FF2B5EF4-FFF2-40B4-BE49-F238E27FC236}">
                <a16:creationId xmlns:a16="http://schemas.microsoft.com/office/drawing/2014/main" id="{31455C53-4D81-4FA2-B838-D6D91FF88F05}"/>
              </a:ext>
            </a:extLst>
          </p:cNvPr>
          <p:cNvSpPr txBox="1"/>
          <p:nvPr/>
        </p:nvSpPr>
        <p:spPr>
          <a:xfrm>
            <a:off x="195942" y="112355"/>
            <a:ext cx="6102220" cy="369332"/>
          </a:xfrm>
          <a:prstGeom prst="rect">
            <a:avLst/>
          </a:prstGeom>
          <a:noFill/>
        </p:spPr>
        <p:txBody>
          <a:bodyPr wrap="square">
            <a:spAutoFit/>
          </a:bodyPr>
          <a:lstStyle/>
          <a:p>
            <a:r>
              <a:rPr lang="en-US" sz="1800" dirty="0">
                <a:solidFill>
                  <a:schemeClr val="accent3">
                    <a:lumMod val="20000"/>
                    <a:lumOff val="80000"/>
                  </a:schemeClr>
                </a:solidFill>
                <a:highlight>
                  <a:srgbClr val="000080"/>
                </a:highlight>
              </a:rPr>
              <a:t>APPLICATIONS OF MACHINE LEARNING</a:t>
            </a:r>
            <a:endParaRPr lang="en-IN" dirty="0">
              <a:solidFill>
                <a:schemeClr val="accent3">
                  <a:lumMod val="20000"/>
                  <a:lumOff val="80000"/>
                </a:schemeClr>
              </a:solidFill>
              <a:highlight>
                <a:srgbClr val="000080"/>
              </a:highlight>
            </a:endParaRPr>
          </a:p>
        </p:txBody>
      </p:sp>
    </p:spTree>
    <p:extLst>
      <p:ext uri="{BB962C8B-B14F-4D97-AF65-F5344CB8AC3E}">
        <p14:creationId xmlns:p14="http://schemas.microsoft.com/office/powerpoint/2010/main" val="2133992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EA1B1E-990C-42CA-9D02-3F463DB77548}"/>
              </a:ext>
            </a:extLst>
          </p:cNvPr>
          <p:cNvSpPr>
            <a:spLocks noGrp="1"/>
          </p:cNvSpPr>
          <p:nvPr>
            <p:ph type="title"/>
          </p:nvPr>
        </p:nvSpPr>
        <p:spPr>
          <a:xfrm>
            <a:off x="998376" y="242596"/>
            <a:ext cx="9681816" cy="592494"/>
          </a:xfrm>
        </p:spPr>
        <p:txBody>
          <a:bodyPr>
            <a:normAutofit/>
          </a:bodyPr>
          <a:lstStyle/>
          <a:p>
            <a:pPr algn="ctr"/>
            <a:r>
              <a:rPr lang="en-US" sz="3600" dirty="0"/>
              <a:t>REFERENCES</a:t>
            </a:r>
            <a:endParaRPr lang="en-IN" sz="3600" dirty="0"/>
          </a:p>
        </p:txBody>
      </p:sp>
      <p:sp>
        <p:nvSpPr>
          <p:cNvPr id="6" name="Text Placeholder 5">
            <a:extLst>
              <a:ext uri="{FF2B5EF4-FFF2-40B4-BE49-F238E27FC236}">
                <a16:creationId xmlns:a16="http://schemas.microsoft.com/office/drawing/2014/main" id="{B17D8C20-7DB1-4947-8C84-133EEBDC269F}"/>
              </a:ext>
            </a:extLst>
          </p:cNvPr>
          <p:cNvSpPr>
            <a:spLocks noGrp="1"/>
          </p:cNvSpPr>
          <p:nvPr>
            <p:ph type="body" idx="1"/>
          </p:nvPr>
        </p:nvSpPr>
        <p:spPr>
          <a:xfrm>
            <a:off x="1101012" y="1147665"/>
            <a:ext cx="9579180" cy="5344575"/>
          </a:xfrm>
        </p:spPr>
        <p:txBody>
          <a:bodyPr>
            <a:normAutofit/>
          </a:bodyPr>
          <a:lstStyle/>
          <a:p>
            <a:pPr marL="342900" indent="-342900">
              <a:buFont typeface="Arial" panose="020B0604020202020204" pitchFamily="34" charset="0"/>
              <a:buChar char="•"/>
            </a:pPr>
            <a:r>
              <a:rPr lang="en-IN" sz="2000" dirty="0">
                <a:solidFill>
                  <a:schemeClr val="tx2"/>
                </a:solidFill>
                <a:hlinkClick r:id="rId2">
                  <a:extLst>
                    <a:ext uri="{A12FA001-AC4F-418D-AE19-62706E023703}">
                      <ahyp:hlinkClr xmlns:ahyp="http://schemas.microsoft.com/office/drawing/2018/hyperlinkcolor" val="tx"/>
                    </a:ext>
                  </a:extLst>
                </a:hlinkClick>
              </a:rPr>
              <a:t>https://towardsdatascience.com/11-most-common-machine-learning-algorithms-explained-in-a-nutshell-cc6e98df93be</a:t>
            </a:r>
            <a:endParaRPr lang="en-IN" sz="2000" dirty="0">
              <a:solidFill>
                <a:schemeClr val="tx2"/>
              </a:solidFill>
            </a:endParaRPr>
          </a:p>
          <a:p>
            <a:pPr marL="342900" indent="-342900">
              <a:buFont typeface="Arial" panose="020B0604020202020204" pitchFamily="34" charset="0"/>
              <a:buChar char="•"/>
            </a:pPr>
            <a:r>
              <a:rPr lang="en-IN" sz="2000" dirty="0">
                <a:solidFill>
                  <a:schemeClr val="tx2"/>
                </a:solidFill>
                <a:hlinkClick r:id="rId3">
                  <a:extLst>
                    <a:ext uri="{A12FA001-AC4F-418D-AE19-62706E023703}">
                      <ahyp:hlinkClr xmlns:ahyp="http://schemas.microsoft.com/office/drawing/2018/hyperlinkcolor" val="tx"/>
                    </a:ext>
                  </a:extLst>
                </a:hlinkClick>
              </a:rPr>
              <a:t>https://machinelearning-blog.com/</a:t>
            </a:r>
            <a:endParaRPr lang="en-IN" sz="2000" dirty="0">
              <a:solidFill>
                <a:schemeClr val="tx2"/>
              </a:solidFill>
            </a:endParaRPr>
          </a:p>
          <a:p>
            <a:pPr marL="342900" indent="-342900">
              <a:buFont typeface="Arial" panose="020B0604020202020204" pitchFamily="34" charset="0"/>
              <a:buChar char="•"/>
            </a:pPr>
            <a:r>
              <a:rPr lang="en-IN" sz="2000" dirty="0">
                <a:solidFill>
                  <a:schemeClr val="tx2"/>
                </a:solidFill>
                <a:hlinkClick r:id="rId4">
                  <a:extLst>
                    <a:ext uri="{A12FA001-AC4F-418D-AE19-62706E023703}">
                      <ahyp:hlinkClr xmlns:ahyp="http://schemas.microsoft.com/office/drawing/2018/hyperlinkcolor" val="tx"/>
                    </a:ext>
                  </a:extLst>
                </a:hlinkClick>
              </a:rPr>
              <a:t>https://www.analyticssteps.com/blogs/introduction-machine-learning-supervised-and-unsupervised-learning</a:t>
            </a:r>
            <a:endParaRPr lang="en-IN" sz="2000" dirty="0">
              <a:solidFill>
                <a:schemeClr val="tx2"/>
              </a:solidFill>
            </a:endParaRPr>
          </a:p>
          <a:p>
            <a:pPr marL="342900" indent="-342900">
              <a:buFont typeface="Arial" panose="020B0604020202020204" pitchFamily="34" charset="0"/>
              <a:buChar char="•"/>
            </a:pPr>
            <a:r>
              <a:rPr lang="en-IN" sz="2000" dirty="0">
                <a:solidFill>
                  <a:schemeClr val="tx2"/>
                </a:solidFill>
                <a:hlinkClick r:id="rId5">
                  <a:extLst>
                    <a:ext uri="{A12FA001-AC4F-418D-AE19-62706E023703}">
                      <ahyp:hlinkClr xmlns:ahyp="http://schemas.microsoft.com/office/drawing/2018/hyperlinkcolor" val="tx"/>
                    </a:ext>
                  </a:extLst>
                </a:hlinkClick>
              </a:rPr>
              <a:t>https://training.galaxyproject.org/training-material/topics/statistics/tutorials/classification_regression/tutorial.html</a:t>
            </a:r>
            <a:endParaRPr lang="en-IN" sz="2000" dirty="0">
              <a:solidFill>
                <a:schemeClr val="tx2"/>
              </a:solidFill>
            </a:endParaRPr>
          </a:p>
          <a:p>
            <a:pPr marL="342900" indent="-342900">
              <a:buFont typeface="Arial" panose="020B0604020202020204" pitchFamily="34" charset="0"/>
              <a:buChar char="•"/>
            </a:pPr>
            <a:r>
              <a:rPr lang="en-IN" sz="2000" dirty="0">
                <a:solidFill>
                  <a:schemeClr val="tx2"/>
                </a:solidFill>
                <a:hlinkClick r:id="rId6">
                  <a:extLst>
                    <a:ext uri="{A12FA001-AC4F-418D-AE19-62706E023703}">
                      <ahyp:hlinkClr xmlns:ahyp="http://schemas.microsoft.com/office/drawing/2018/hyperlinkcolor" val="tx"/>
                    </a:ext>
                  </a:extLst>
                </a:hlinkClick>
              </a:rPr>
              <a:t>https://www.guru99.com/unsupervised-machine-learning.html</a:t>
            </a:r>
            <a:endParaRPr lang="en-IN" sz="2000" dirty="0">
              <a:solidFill>
                <a:schemeClr val="tx2"/>
              </a:solidFill>
            </a:endParaRPr>
          </a:p>
          <a:p>
            <a:pPr marL="342900" indent="-342900">
              <a:buFont typeface="Arial" panose="020B0604020202020204" pitchFamily="34" charset="0"/>
              <a:buChar char="•"/>
            </a:pPr>
            <a:r>
              <a:rPr lang="en-IN" sz="2000" dirty="0">
                <a:solidFill>
                  <a:schemeClr val="tx2"/>
                </a:solidFill>
                <a:hlinkClick r:id="rId7">
                  <a:extLst>
                    <a:ext uri="{A12FA001-AC4F-418D-AE19-62706E023703}">
                      <ahyp:hlinkClr xmlns:ahyp="http://schemas.microsoft.com/office/drawing/2018/hyperlinkcolor" val="tx"/>
                    </a:ext>
                  </a:extLst>
                </a:hlinkClick>
              </a:rPr>
              <a:t>https://www.analyticssteps.com/blogs/6-major-branches-artificial-intelligence-ai</a:t>
            </a:r>
            <a:endParaRPr lang="en-IN" sz="2000" dirty="0">
              <a:solidFill>
                <a:schemeClr val="tx2"/>
              </a:solidFill>
            </a:endParaRPr>
          </a:p>
        </p:txBody>
      </p:sp>
    </p:spTree>
    <p:extLst>
      <p:ext uri="{BB962C8B-B14F-4D97-AF65-F5344CB8AC3E}">
        <p14:creationId xmlns:p14="http://schemas.microsoft.com/office/powerpoint/2010/main" val="300850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3B4A-44F1-4F78-9A47-0BF8FAC2E1FC}"/>
              </a:ext>
            </a:extLst>
          </p:cNvPr>
          <p:cNvSpPr>
            <a:spLocks noGrp="1"/>
          </p:cNvSpPr>
          <p:nvPr>
            <p:ph type="title"/>
          </p:nvPr>
        </p:nvSpPr>
        <p:spPr>
          <a:xfrm>
            <a:off x="1261872" y="365760"/>
            <a:ext cx="9418320" cy="640640"/>
          </a:xfrm>
        </p:spPr>
        <p:txBody>
          <a:bodyPr>
            <a:normAutofit/>
          </a:bodyPr>
          <a:lstStyle/>
          <a:p>
            <a:pPr algn="ctr"/>
            <a:r>
              <a:rPr lang="en-US" sz="3600" b="1" dirty="0"/>
              <a:t>ARTIFICIAL INTELLIGENCE</a:t>
            </a:r>
            <a:endParaRPr lang="en-IN" sz="3600" b="1" dirty="0"/>
          </a:p>
        </p:txBody>
      </p:sp>
      <p:sp>
        <p:nvSpPr>
          <p:cNvPr id="3" name="Text Placeholder 2">
            <a:extLst>
              <a:ext uri="{FF2B5EF4-FFF2-40B4-BE49-F238E27FC236}">
                <a16:creationId xmlns:a16="http://schemas.microsoft.com/office/drawing/2014/main" id="{A1BBFA8D-DD59-4B33-9C4F-129A13E55CBE}"/>
              </a:ext>
            </a:extLst>
          </p:cNvPr>
          <p:cNvSpPr>
            <a:spLocks noGrp="1"/>
          </p:cNvSpPr>
          <p:nvPr>
            <p:ph type="body" idx="1"/>
          </p:nvPr>
        </p:nvSpPr>
        <p:spPr>
          <a:xfrm>
            <a:off x="1082349" y="1434372"/>
            <a:ext cx="5243804" cy="4565212"/>
          </a:xfrm>
        </p:spPr>
        <p:txBody>
          <a:bodyPr/>
          <a:lstStyle/>
          <a:p>
            <a:pPr algn="just"/>
            <a:r>
              <a:rPr lang="en-US" sz="2000" b="0" i="0" dirty="0">
                <a:solidFill>
                  <a:srgbClr val="212529"/>
                </a:solidFill>
                <a:effectLst/>
              </a:rPr>
              <a:t>Artificial intelligence is defined as intelligence exhibited by an artificial entity such as a computer. AI is concerned with producing machines to automate tasks requiring intelligent behavior such as pattern recognition, </a:t>
            </a:r>
            <a:r>
              <a:rPr lang="en-IN" sz="2000" dirty="0">
                <a:solidFill>
                  <a:srgbClr val="212529"/>
                </a:solidFill>
              </a:rPr>
              <a:t>n</a:t>
            </a:r>
            <a:r>
              <a:rPr lang="en-IN" sz="2000" b="0" i="0" dirty="0">
                <a:solidFill>
                  <a:srgbClr val="212529"/>
                </a:solidFill>
                <a:effectLst/>
              </a:rPr>
              <a:t>atural language processing, robotics, computer vision etc. </a:t>
            </a:r>
          </a:p>
          <a:p>
            <a:endParaRPr lang="en-IN" dirty="0"/>
          </a:p>
        </p:txBody>
      </p:sp>
      <p:pic>
        <p:nvPicPr>
          <p:cNvPr id="6" name="Picture 5">
            <a:extLst>
              <a:ext uri="{FF2B5EF4-FFF2-40B4-BE49-F238E27FC236}">
                <a16:creationId xmlns:a16="http://schemas.microsoft.com/office/drawing/2014/main" id="{83878155-DEB6-4365-ADBB-2910315A2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687" y="1434372"/>
            <a:ext cx="4717940" cy="2037293"/>
          </a:xfrm>
          <a:prstGeom prst="rect">
            <a:avLst/>
          </a:prstGeom>
        </p:spPr>
      </p:pic>
      <p:pic>
        <p:nvPicPr>
          <p:cNvPr id="7" name="Picture 6">
            <a:extLst>
              <a:ext uri="{FF2B5EF4-FFF2-40B4-BE49-F238E27FC236}">
                <a16:creationId xmlns:a16="http://schemas.microsoft.com/office/drawing/2014/main" id="{10404F38-9632-4C6F-A55D-524B51CF0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68" y="3716978"/>
            <a:ext cx="6007759" cy="2832241"/>
          </a:xfrm>
          <a:prstGeom prst="rect">
            <a:avLst/>
          </a:prstGeom>
        </p:spPr>
      </p:pic>
      <p:pic>
        <p:nvPicPr>
          <p:cNvPr id="8" name="Picture 2" descr="The Convergence of Blockchain &amp; AI: Beginning of a new Era | by BangBit  Technologies | Medium">
            <a:extLst>
              <a:ext uri="{FF2B5EF4-FFF2-40B4-BE49-F238E27FC236}">
                <a16:creationId xmlns:a16="http://schemas.microsoft.com/office/drawing/2014/main" id="{8E1883B3-4394-4E49-B3F4-DA18FAAFF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26" y="4100731"/>
            <a:ext cx="4384208" cy="206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8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2EF49-7067-4BD1-AF78-DFF88F878FFB}"/>
              </a:ext>
            </a:extLst>
          </p:cNvPr>
          <p:cNvSpPr>
            <a:spLocks noGrp="1"/>
          </p:cNvSpPr>
          <p:nvPr>
            <p:ph type="title"/>
          </p:nvPr>
        </p:nvSpPr>
        <p:spPr>
          <a:xfrm>
            <a:off x="1261872" y="444698"/>
            <a:ext cx="9418320" cy="612648"/>
          </a:xfrm>
        </p:spPr>
        <p:txBody>
          <a:bodyPr>
            <a:normAutofit/>
          </a:bodyPr>
          <a:lstStyle/>
          <a:p>
            <a:pPr algn="ctr"/>
            <a:r>
              <a:rPr lang="en-US" sz="3600" b="1" dirty="0"/>
              <a:t>MACHINE LEARNING</a:t>
            </a:r>
            <a:endParaRPr lang="en-IN" sz="3600" b="1" dirty="0"/>
          </a:p>
        </p:txBody>
      </p:sp>
      <p:sp>
        <p:nvSpPr>
          <p:cNvPr id="5" name="Text Placeholder 4">
            <a:extLst>
              <a:ext uri="{FF2B5EF4-FFF2-40B4-BE49-F238E27FC236}">
                <a16:creationId xmlns:a16="http://schemas.microsoft.com/office/drawing/2014/main" id="{FC94D516-8364-419D-98D2-2042763068E2}"/>
              </a:ext>
            </a:extLst>
          </p:cNvPr>
          <p:cNvSpPr>
            <a:spLocks noGrp="1"/>
          </p:cNvSpPr>
          <p:nvPr>
            <p:ph type="body" idx="1"/>
          </p:nvPr>
        </p:nvSpPr>
        <p:spPr>
          <a:xfrm>
            <a:off x="1081232" y="1488233"/>
            <a:ext cx="9598960" cy="1691640"/>
          </a:xfrm>
        </p:spPr>
        <p:txBody>
          <a:bodyPr>
            <a:normAutofit fontScale="92500"/>
          </a:bodyPr>
          <a:lstStyle/>
          <a:p>
            <a:pPr algn="just"/>
            <a:r>
              <a:rPr lang="en-US" b="0" i="0" dirty="0">
                <a:solidFill>
                  <a:srgbClr val="000000"/>
                </a:solidFill>
                <a:effectLst/>
              </a:rPr>
              <a:t>Machine learning allows a specific machine to learn itself automatically without any human interaction.</a:t>
            </a:r>
          </a:p>
          <a:p>
            <a:pPr algn="just"/>
            <a:r>
              <a:rPr lang="en-US" b="0" i="0" dirty="0">
                <a:solidFill>
                  <a:srgbClr val="000000"/>
                </a:solidFill>
                <a:effectLst/>
              </a:rPr>
              <a:t>In machine learning, there are specific algorithms that can get data as input, processing data to build a model and predict the output in acceptable range.</a:t>
            </a:r>
          </a:p>
          <a:p>
            <a:endParaRPr lang="en-IN" dirty="0"/>
          </a:p>
        </p:txBody>
      </p:sp>
      <p:pic>
        <p:nvPicPr>
          <p:cNvPr id="8" name="Picture 7">
            <a:extLst>
              <a:ext uri="{FF2B5EF4-FFF2-40B4-BE49-F238E27FC236}">
                <a16:creationId xmlns:a16="http://schemas.microsoft.com/office/drawing/2014/main" id="{8ADB611D-540F-431E-8EBF-EC05965DE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756" y="3429000"/>
            <a:ext cx="6353912" cy="2208870"/>
          </a:xfrm>
          <a:prstGeom prst="rect">
            <a:avLst/>
          </a:prstGeom>
        </p:spPr>
      </p:pic>
    </p:spTree>
    <p:extLst>
      <p:ext uri="{BB962C8B-B14F-4D97-AF65-F5344CB8AC3E}">
        <p14:creationId xmlns:p14="http://schemas.microsoft.com/office/powerpoint/2010/main" val="347032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95547" y="821094"/>
            <a:ext cx="8595360" cy="4351337"/>
          </a:xfrm>
        </p:spPr>
        <p:txBody>
          <a:bodyPr/>
          <a:lstStyle/>
          <a:p>
            <a:pPr marL="0" indent="0">
              <a:buNone/>
            </a:pPr>
            <a:r>
              <a:rPr lang="en-US" sz="2000" u="sng" dirty="0"/>
              <a:t>MACHINE LEARNING WORKFLOW:</a:t>
            </a: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5334871" cy="475860"/>
          </a:xfrm>
        </p:spPr>
        <p:txBody>
          <a:bodyPr>
            <a:noAutofit/>
          </a:bodyPr>
          <a:lstStyle/>
          <a:p>
            <a:r>
              <a:rPr lang="en-US" sz="2400" b="1" dirty="0">
                <a:solidFill>
                  <a:schemeClr val="accent3">
                    <a:lumMod val="20000"/>
                    <a:lumOff val="80000"/>
                  </a:schemeClr>
                </a:solidFill>
                <a:highlight>
                  <a:srgbClr val="000080"/>
                </a:highlight>
              </a:rPr>
              <a:t>MACHINE LEARNING</a:t>
            </a:r>
            <a:endParaRPr lang="en-IN" sz="2400" dirty="0">
              <a:solidFill>
                <a:schemeClr val="accent3">
                  <a:lumMod val="20000"/>
                  <a:lumOff val="80000"/>
                </a:schemeClr>
              </a:solidFill>
              <a:highlight>
                <a:srgbClr val="000080"/>
              </a:highlight>
            </a:endParaRPr>
          </a:p>
        </p:txBody>
      </p:sp>
      <p:pic>
        <p:nvPicPr>
          <p:cNvPr id="7" name="Picture 6">
            <a:extLst>
              <a:ext uri="{FF2B5EF4-FFF2-40B4-BE49-F238E27FC236}">
                <a16:creationId xmlns:a16="http://schemas.microsoft.com/office/drawing/2014/main" id="{EA0AA2C1-BCAC-40CE-B963-F03AE0B48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01" y="1685569"/>
            <a:ext cx="8596833" cy="3960845"/>
          </a:xfrm>
          <a:prstGeom prst="rect">
            <a:avLst/>
          </a:prstGeom>
        </p:spPr>
      </p:pic>
    </p:spTree>
    <p:extLst>
      <p:ext uri="{BB962C8B-B14F-4D97-AF65-F5344CB8AC3E}">
        <p14:creationId xmlns:p14="http://schemas.microsoft.com/office/powerpoint/2010/main" val="380335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1B738-A3E6-4680-96BC-2FF125564E6D}"/>
              </a:ext>
            </a:extLst>
          </p:cNvPr>
          <p:cNvSpPr>
            <a:spLocks noGrp="1"/>
          </p:cNvSpPr>
          <p:nvPr>
            <p:ph idx="1"/>
          </p:nvPr>
        </p:nvSpPr>
        <p:spPr>
          <a:xfrm>
            <a:off x="95547" y="821094"/>
            <a:ext cx="8595360" cy="4351337"/>
          </a:xfrm>
        </p:spPr>
        <p:txBody>
          <a:bodyPr/>
          <a:lstStyle/>
          <a:p>
            <a:pPr marL="0" indent="0">
              <a:buNone/>
            </a:pPr>
            <a:r>
              <a:rPr lang="en-US" sz="2000" u="sng" dirty="0"/>
              <a:t>MACHINE LEARNING WORKFLOW:</a:t>
            </a:r>
          </a:p>
          <a:p>
            <a:endParaRPr lang="en-IN" dirty="0"/>
          </a:p>
        </p:txBody>
      </p:sp>
      <p:sp>
        <p:nvSpPr>
          <p:cNvPr id="6" name="Title 3">
            <a:extLst>
              <a:ext uri="{FF2B5EF4-FFF2-40B4-BE49-F238E27FC236}">
                <a16:creationId xmlns:a16="http://schemas.microsoft.com/office/drawing/2014/main" id="{03BCFA5A-8EC1-48EB-9459-572E16121486}"/>
              </a:ext>
            </a:extLst>
          </p:cNvPr>
          <p:cNvSpPr>
            <a:spLocks noGrp="1"/>
          </p:cNvSpPr>
          <p:nvPr>
            <p:ph type="title"/>
          </p:nvPr>
        </p:nvSpPr>
        <p:spPr>
          <a:xfrm>
            <a:off x="95547" y="111967"/>
            <a:ext cx="5334871" cy="475860"/>
          </a:xfrm>
        </p:spPr>
        <p:txBody>
          <a:bodyPr>
            <a:noAutofit/>
          </a:bodyPr>
          <a:lstStyle/>
          <a:p>
            <a:r>
              <a:rPr lang="en-US" sz="2400" b="1" dirty="0">
                <a:solidFill>
                  <a:schemeClr val="accent3">
                    <a:lumMod val="20000"/>
                    <a:lumOff val="80000"/>
                  </a:schemeClr>
                </a:solidFill>
                <a:highlight>
                  <a:srgbClr val="000080"/>
                </a:highlight>
              </a:rPr>
              <a:t>MACHINE LEARNING</a:t>
            </a:r>
            <a:endParaRPr lang="en-IN" sz="2400" dirty="0">
              <a:solidFill>
                <a:schemeClr val="accent3">
                  <a:lumMod val="20000"/>
                  <a:lumOff val="80000"/>
                </a:schemeClr>
              </a:solidFill>
              <a:highlight>
                <a:srgbClr val="000080"/>
              </a:highlight>
            </a:endParaRPr>
          </a:p>
        </p:txBody>
      </p:sp>
      <p:sp>
        <p:nvSpPr>
          <p:cNvPr id="8" name="TextBox 7">
            <a:extLst>
              <a:ext uri="{FF2B5EF4-FFF2-40B4-BE49-F238E27FC236}">
                <a16:creationId xmlns:a16="http://schemas.microsoft.com/office/drawing/2014/main" id="{C46E5BA8-8098-4CC6-914E-F3AF3319FFA5}"/>
              </a:ext>
            </a:extLst>
          </p:cNvPr>
          <p:cNvSpPr txBox="1"/>
          <p:nvPr/>
        </p:nvSpPr>
        <p:spPr>
          <a:xfrm>
            <a:off x="587829" y="1199436"/>
            <a:ext cx="10170368" cy="5401479"/>
          </a:xfrm>
          <a:prstGeom prst="rect">
            <a:avLst/>
          </a:prstGeom>
          <a:noFill/>
        </p:spPr>
        <p:txBody>
          <a:bodyPr wrap="square">
            <a:spAutoFit/>
          </a:bodyPr>
          <a:lstStyle/>
          <a:p>
            <a:pPr marL="342900" indent="-342900" algn="just">
              <a:spcBef>
                <a:spcPts val="280"/>
              </a:spcBef>
              <a:spcAft>
                <a:spcPts val="280"/>
              </a:spcAft>
              <a:buFont typeface="Wingdings" panose="05000000000000000000" pitchFamily="2" charset="2"/>
              <a:buChar char="§"/>
            </a:pPr>
            <a:r>
              <a:rPr lang="en-IN" sz="2000" b="1" dirty="0"/>
              <a:t>Gather data:</a:t>
            </a:r>
          </a:p>
          <a:p>
            <a:pPr lvl="1" algn="just">
              <a:spcBef>
                <a:spcPts val="280"/>
              </a:spcBef>
              <a:spcAft>
                <a:spcPts val="280"/>
              </a:spcAft>
            </a:pPr>
            <a:r>
              <a:rPr lang="en-IN" sz="2000" dirty="0"/>
              <a:t>Gathering data involves identifying the </a:t>
            </a:r>
            <a:r>
              <a:rPr lang="en-US" sz="2000" b="0" i="0" dirty="0">
                <a:solidFill>
                  <a:srgbClr val="3A3A3A"/>
                </a:solidFill>
                <a:effectLst/>
              </a:rPr>
              <a:t>sources and aggregate data from those sources into a single dataset.</a:t>
            </a:r>
            <a:endParaRPr lang="en-IN" sz="2000" dirty="0"/>
          </a:p>
          <a:p>
            <a:pPr marL="342900" indent="-342900" algn="just">
              <a:spcBef>
                <a:spcPts val="280"/>
              </a:spcBef>
              <a:spcAft>
                <a:spcPts val="280"/>
              </a:spcAft>
              <a:buFont typeface="Wingdings" panose="05000000000000000000" pitchFamily="2" charset="2"/>
              <a:buChar char="§"/>
            </a:pPr>
            <a:r>
              <a:rPr lang="en-IN" sz="2000" b="1" dirty="0"/>
              <a:t>Data pre-processing:</a:t>
            </a:r>
          </a:p>
          <a:p>
            <a:pPr lvl="1" algn="just">
              <a:spcBef>
                <a:spcPts val="280"/>
              </a:spcBef>
              <a:spcAft>
                <a:spcPts val="280"/>
              </a:spcAft>
            </a:pPr>
            <a:r>
              <a:rPr lang="en-US" sz="2000" b="0" i="0" dirty="0">
                <a:solidFill>
                  <a:srgbClr val="3A3A3A"/>
                </a:solidFill>
                <a:effectLst/>
              </a:rPr>
              <a:t>Pre-processing involves cleaning, verifying, and formatting data into a usable dataset.</a:t>
            </a:r>
            <a:r>
              <a:rPr lang="en-IN" sz="2000" i="0" dirty="0">
                <a:solidFill>
                  <a:srgbClr val="3A3A3A"/>
                </a:solidFill>
                <a:effectLst/>
              </a:rPr>
              <a:t> The pre-processed data is broken into data sets.</a:t>
            </a:r>
            <a:endParaRPr lang="en-IN" sz="2000" dirty="0"/>
          </a:p>
          <a:p>
            <a:pPr marL="342900" indent="-342900" algn="just">
              <a:spcBef>
                <a:spcPts val="280"/>
              </a:spcBef>
              <a:spcAft>
                <a:spcPts val="280"/>
              </a:spcAft>
              <a:buFont typeface="Wingdings" panose="05000000000000000000" pitchFamily="2" charset="2"/>
              <a:buChar char="§"/>
            </a:pPr>
            <a:r>
              <a:rPr lang="en-IN" sz="2000" b="1" dirty="0"/>
              <a:t>Training the model:</a:t>
            </a:r>
          </a:p>
          <a:p>
            <a:pPr lvl="1" algn="just">
              <a:spcBef>
                <a:spcPts val="280"/>
              </a:spcBef>
              <a:spcAft>
                <a:spcPts val="280"/>
              </a:spcAft>
            </a:pPr>
            <a:r>
              <a:rPr lang="en-IN" sz="2000" dirty="0"/>
              <a:t>Training </a:t>
            </a:r>
            <a:r>
              <a:rPr lang="en-US" sz="2000" b="0" i="0" dirty="0">
                <a:solidFill>
                  <a:srgbClr val="3A3A3A"/>
                </a:solidFill>
                <a:effectLst/>
              </a:rPr>
              <a:t> involves feeding the training set to </a:t>
            </a:r>
            <a:r>
              <a:rPr lang="en-US" sz="2000" dirty="0">
                <a:solidFill>
                  <a:srgbClr val="3A3A3A"/>
                </a:solidFill>
              </a:rPr>
              <a:t>the </a:t>
            </a:r>
            <a:r>
              <a:rPr lang="en-US" sz="2000" b="0" i="0" dirty="0">
                <a:solidFill>
                  <a:srgbClr val="3A3A3A"/>
                </a:solidFill>
                <a:effectLst/>
              </a:rPr>
              <a:t>algorithm so that it can learn appropriate parameters and features. </a:t>
            </a:r>
            <a:endParaRPr lang="en-IN" sz="2000" dirty="0"/>
          </a:p>
          <a:p>
            <a:pPr marL="342900" indent="-342900" algn="just">
              <a:spcBef>
                <a:spcPts val="280"/>
              </a:spcBef>
              <a:spcAft>
                <a:spcPts val="280"/>
              </a:spcAft>
              <a:buFont typeface="Wingdings" panose="05000000000000000000" pitchFamily="2" charset="2"/>
              <a:buChar char="§"/>
            </a:pPr>
            <a:r>
              <a:rPr lang="en-IN" sz="2000" b="1" dirty="0"/>
              <a:t>Testing: </a:t>
            </a:r>
          </a:p>
          <a:p>
            <a:pPr lvl="1" algn="just">
              <a:spcBef>
                <a:spcPts val="280"/>
              </a:spcBef>
              <a:spcAft>
                <a:spcPts val="280"/>
              </a:spcAft>
            </a:pPr>
            <a:r>
              <a:rPr lang="en-IN" sz="2000" dirty="0"/>
              <a:t>Testing involves working with the test set which is </a:t>
            </a:r>
            <a:r>
              <a:rPr lang="en-US" sz="2000" b="0" i="0" dirty="0">
                <a:solidFill>
                  <a:srgbClr val="3A3A3A"/>
                </a:solidFill>
                <a:effectLst/>
              </a:rPr>
              <a:t>used to assess the accuracy and performance of the models. </a:t>
            </a:r>
            <a:endParaRPr lang="en-IN" sz="2000" dirty="0"/>
          </a:p>
          <a:p>
            <a:pPr marL="342900" indent="-342900" algn="just">
              <a:spcBef>
                <a:spcPts val="280"/>
              </a:spcBef>
              <a:spcAft>
                <a:spcPts val="280"/>
              </a:spcAft>
              <a:buFont typeface="Wingdings" panose="05000000000000000000" pitchFamily="2" charset="2"/>
              <a:buChar char="§"/>
            </a:pPr>
            <a:r>
              <a:rPr lang="en-IN" sz="2000" b="1" dirty="0"/>
              <a:t>Refinement: </a:t>
            </a:r>
          </a:p>
          <a:p>
            <a:pPr lvl="1" algn="just">
              <a:spcBef>
                <a:spcPts val="280"/>
              </a:spcBef>
              <a:spcAft>
                <a:spcPts val="280"/>
              </a:spcAft>
            </a:pPr>
            <a:r>
              <a:rPr lang="en-IN" sz="2000" dirty="0"/>
              <a:t>Based on testing, the model can be returned </a:t>
            </a:r>
            <a:r>
              <a:rPr lang="en-US" sz="2000" b="0" i="0" dirty="0">
                <a:solidFill>
                  <a:srgbClr val="3A3A3A"/>
                </a:solidFill>
                <a:effectLst/>
              </a:rPr>
              <a:t>to improve accuracy, adjust output settings, or deploy the model as needed.</a:t>
            </a:r>
            <a:endParaRPr lang="en-IN" sz="2000" dirty="0"/>
          </a:p>
        </p:txBody>
      </p:sp>
    </p:spTree>
    <p:extLst>
      <p:ext uri="{BB962C8B-B14F-4D97-AF65-F5344CB8AC3E}">
        <p14:creationId xmlns:p14="http://schemas.microsoft.com/office/powerpoint/2010/main" val="31406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0B35B-CC59-4BCF-B522-1987F9C2C931}"/>
              </a:ext>
            </a:extLst>
          </p:cNvPr>
          <p:cNvSpPr>
            <a:spLocks noGrp="1"/>
          </p:cNvSpPr>
          <p:nvPr>
            <p:ph type="title"/>
          </p:nvPr>
        </p:nvSpPr>
        <p:spPr>
          <a:xfrm>
            <a:off x="1082350" y="130628"/>
            <a:ext cx="9849768" cy="1054359"/>
          </a:xfrm>
        </p:spPr>
        <p:txBody>
          <a:bodyPr>
            <a:normAutofit/>
          </a:bodyPr>
          <a:lstStyle/>
          <a:p>
            <a:pPr algn="ctr"/>
            <a:r>
              <a:rPr lang="en-US" sz="3200" dirty="0"/>
              <a:t>INTRODUCTION TO DATA WAREHOUSING AND DATA MINING</a:t>
            </a:r>
            <a:endParaRPr lang="en-IN" sz="3200" dirty="0"/>
          </a:p>
        </p:txBody>
      </p:sp>
      <p:sp>
        <p:nvSpPr>
          <p:cNvPr id="5" name="Text Placeholder 4">
            <a:extLst>
              <a:ext uri="{FF2B5EF4-FFF2-40B4-BE49-F238E27FC236}">
                <a16:creationId xmlns:a16="http://schemas.microsoft.com/office/drawing/2014/main" id="{017964BC-B355-4F9F-91D1-814C049D1D14}"/>
              </a:ext>
            </a:extLst>
          </p:cNvPr>
          <p:cNvSpPr>
            <a:spLocks noGrp="1"/>
          </p:cNvSpPr>
          <p:nvPr>
            <p:ph type="body" idx="1"/>
          </p:nvPr>
        </p:nvSpPr>
        <p:spPr>
          <a:xfrm>
            <a:off x="1261872" y="1306286"/>
            <a:ext cx="9418320" cy="5185954"/>
          </a:xfrm>
        </p:spPr>
        <p:txBody>
          <a:bodyPr/>
          <a:lstStyle/>
          <a:p>
            <a:pPr algn="ctr"/>
            <a:r>
              <a:rPr lang="en-US" u="sng" dirty="0">
                <a:solidFill>
                  <a:schemeClr val="tx1"/>
                </a:solidFill>
              </a:rPr>
              <a:t>DATA WAREHOUSING:</a:t>
            </a:r>
          </a:p>
          <a:p>
            <a:pPr algn="just"/>
            <a:r>
              <a:rPr lang="en-US" sz="2000" i="0" dirty="0">
                <a:solidFill>
                  <a:schemeClr val="tx1"/>
                </a:solidFill>
                <a:effectLst/>
              </a:rPr>
              <a:t>Data warehousing is a process used to collect and manage data from multiple sources which are used to make decisions. </a:t>
            </a:r>
          </a:p>
          <a:p>
            <a:pPr algn="just"/>
            <a:r>
              <a:rPr lang="en-US" sz="2000" b="0" i="0" dirty="0">
                <a:solidFill>
                  <a:schemeClr val="tx1"/>
                </a:solidFill>
                <a:effectLst/>
              </a:rPr>
              <a:t>Data warehouse combines data from numerous sources which ensure the data quality, accuracy, and consistency. </a:t>
            </a:r>
            <a:r>
              <a:rPr lang="en-US" sz="2000" dirty="0">
                <a:solidFill>
                  <a:schemeClr val="tx1"/>
                </a:solidFill>
              </a:rPr>
              <a:t>T</a:t>
            </a:r>
            <a:r>
              <a:rPr lang="en-US" sz="2000" b="0" i="0" dirty="0">
                <a:solidFill>
                  <a:schemeClr val="tx1"/>
                </a:solidFill>
                <a:effectLst/>
              </a:rPr>
              <a:t>hen, the data goes through formatting and import processes to store all the data in a common format. The data warehouse stores this processed data so it’s ready for decision makers to access. </a:t>
            </a:r>
            <a:endParaRPr lang="en-IN" sz="2000" dirty="0">
              <a:solidFill>
                <a:schemeClr val="tx1"/>
              </a:solidFill>
            </a:endParaRPr>
          </a:p>
        </p:txBody>
      </p:sp>
      <p:pic>
        <p:nvPicPr>
          <p:cNvPr id="7" name="Picture 6">
            <a:extLst>
              <a:ext uri="{FF2B5EF4-FFF2-40B4-BE49-F238E27FC236}">
                <a16:creationId xmlns:a16="http://schemas.microsoft.com/office/drawing/2014/main" id="{EF8706A8-08F9-49C3-8800-79122F8B5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614" y="4212673"/>
            <a:ext cx="5455240" cy="2279567"/>
          </a:xfrm>
          <a:prstGeom prst="rect">
            <a:avLst/>
          </a:prstGeom>
        </p:spPr>
      </p:pic>
    </p:spTree>
    <p:extLst>
      <p:ext uri="{BB962C8B-B14F-4D97-AF65-F5344CB8AC3E}">
        <p14:creationId xmlns:p14="http://schemas.microsoft.com/office/powerpoint/2010/main" val="150429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0B35B-CC59-4BCF-B522-1987F9C2C931}"/>
              </a:ext>
            </a:extLst>
          </p:cNvPr>
          <p:cNvSpPr>
            <a:spLocks noGrp="1"/>
          </p:cNvSpPr>
          <p:nvPr>
            <p:ph type="title"/>
          </p:nvPr>
        </p:nvSpPr>
        <p:spPr>
          <a:xfrm>
            <a:off x="1082350" y="130628"/>
            <a:ext cx="9849768" cy="1054359"/>
          </a:xfrm>
        </p:spPr>
        <p:txBody>
          <a:bodyPr>
            <a:normAutofit/>
          </a:bodyPr>
          <a:lstStyle/>
          <a:p>
            <a:pPr algn="ctr"/>
            <a:r>
              <a:rPr lang="en-US" sz="3200" dirty="0"/>
              <a:t>INTRODUCTION TO DATA WAREHOUSING AND DATA MINING</a:t>
            </a:r>
            <a:endParaRPr lang="en-IN" sz="3200" dirty="0"/>
          </a:p>
        </p:txBody>
      </p:sp>
      <p:sp>
        <p:nvSpPr>
          <p:cNvPr id="5" name="Text Placeholder 4">
            <a:extLst>
              <a:ext uri="{FF2B5EF4-FFF2-40B4-BE49-F238E27FC236}">
                <a16:creationId xmlns:a16="http://schemas.microsoft.com/office/drawing/2014/main" id="{017964BC-B355-4F9F-91D1-814C049D1D14}"/>
              </a:ext>
            </a:extLst>
          </p:cNvPr>
          <p:cNvSpPr>
            <a:spLocks noGrp="1"/>
          </p:cNvSpPr>
          <p:nvPr>
            <p:ph type="body" idx="1"/>
          </p:nvPr>
        </p:nvSpPr>
        <p:spPr>
          <a:xfrm>
            <a:off x="1261872" y="1306286"/>
            <a:ext cx="9418320" cy="5185954"/>
          </a:xfrm>
        </p:spPr>
        <p:txBody>
          <a:bodyPr/>
          <a:lstStyle/>
          <a:p>
            <a:pPr algn="ctr"/>
            <a:r>
              <a:rPr lang="en-US" u="sng" dirty="0">
                <a:solidFill>
                  <a:schemeClr val="tx1"/>
                </a:solidFill>
              </a:rPr>
              <a:t>DATA MINING:</a:t>
            </a:r>
          </a:p>
          <a:p>
            <a:pPr algn="just"/>
            <a:r>
              <a:rPr lang="en-US" sz="2000" i="0" dirty="0">
                <a:solidFill>
                  <a:schemeClr val="tx1"/>
                </a:solidFill>
                <a:effectLst/>
              </a:rPr>
              <a:t>Data mining is the process of analyzing massive volumes of data.</a:t>
            </a:r>
          </a:p>
          <a:p>
            <a:pPr algn="just"/>
            <a:r>
              <a:rPr lang="en-US" sz="2000" i="0" dirty="0">
                <a:solidFill>
                  <a:schemeClr val="tx1"/>
                </a:solidFill>
                <a:effectLst/>
              </a:rPr>
              <a:t>Using a range of statistical techniques to analyze data in different ways, users can identify patterns, trends and relationships. They can apply these findings to predict what is likely to happen in the future and take required actions. </a:t>
            </a:r>
            <a:endParaRPr lang="en-IN" sz="2000" dirty="0">
              <a:solidFill>
                <a:schemeClr val="tx1"/>
              </a:solidFill>
            </a:endParaRPr>
          </a:p>
        </p:txBody>
      </p:sp>
      <p:pic>
        <p:nvPicPr>
          <p:cNvPr id="3" name="Picture 2">
            <a:extLst>
              <a:ext uri="{FF2B5EF4-FFF2-40B4-BE49-F238E27FC236}">
                <a16:creationId xmlns:a16="http://schemas.microsoft.com/office/drawing/2014/main" id="{05562EF8-7F44-451B-9109-0BC02A2587CF}"/>
              </a:ext>
            </a:extLst>
          </p:cNvPr>
          <p:cNvPicPr>
            <a:picLocks noChangeAspect="1"/>
          </p:cNvPicPr>
          <p:nvPr/>
        </p:nvPicPr>
        <p:blipFill rotWithShape="1">
          <a:blip r:embed="rId2">
            <a:extLst>
              <a:ext uri="{28A0092B-C50C-407E-A947-70E740481C1C}">
                <a14:useLocalDpi xmlns:a14="http://schemas.microsoft.com/office/drawing/2010/main" val="0"/>
              </a:ext>
            </a:extLst>
          </a:blip>
          <a:srcRect t="4374" b="4696"/>
          <a:stretch/>
        </p:blipFill>
        <p:spPr>
          <a:xfrm>
            <a:off x="3428439" y="3531785"/>
            <a:ext cx="5085185" cy="2869917"/>
          </a:xfrm>
          <a:prstGeom prst="rect">
            <a:avLst/>
          </a:prstGeom>
        </p:spPr>
      </p:pic>
    </p:spTree>
    <p:extLst>
      <p:ext uri="{BB962C8B-B14F-4D97-AF65-F5344CB8AC3E}">
        <p14:creationId xmlns:p14="http://schemas.microsoft.com/office/powerpoint/2010/main" val="276875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683AA-BDD4-4F79-A95C-BA874A188A3E}"/>
              </a:ext>
            </a:extLst>
          </p:cNvPr>
          <p:cNvSpPr>
            <a:spLocks noGrp="1"/>
          </p:cNvSpPr>
          <p:nvPr>
            <p:ph type="title"/>
          </p:nvPr>
        </p:nvSpPr>
        <p:spPr>
          <a:xfrm>
            <a:off x="1175780" y="365760"/>
            <a:ext cx="9840437" cy="565995"/>
          </a:xfrm>
        </p:spPr>
        <p:txBody>
          <a:bodyPr>
            <a:normAutofit/>
          </a:bodyPr>
          <a:lstStyle/>
          <a:p>
            <a:pPr algn="ctr"/>
            <a:r>
              <a:rPr lang="en-US" sz="3200" b="1" dirty="0"/>
              <a:t>CLASSIFICATION OF MACHINE LEARNING</a:t>
            </a:r>
            <a:endParaRPr lang="en-IN" sz="3200" b="1" dirty="0"/>
          </a:p>
        </p:txBody>
      </p:sp>
      <p:sp>
        <p:nvSpPr>
          <p:cNvPr id="5" name="Text Placeholder 4">
            <a:extLst>
              <a:ext uri="{FF2B5EF4-FFF2-40B4-BE49-F238E27FC236}">
                <a16:creationId xmlns:a16="http://schemas.microsoft.com/office/drawing/2014/main" id="{945649E1-9F17-4102-8B9C-73F301DB7A92}"/>
              </a:ext>
            </a:extLst>
          </p:cNvPr>
          <p:cNvSpPr>
            <a:spLocks noGrp="1"/>
          </p:cNvSpPr>
          <p:nvPr>
            <p:ph type="body" idx="1"/>
          </p:nvPr>
        </p:nvSpPr>
        <p:spPr>
          <a:xfrm>
            <a:off x="1175781" y="1287624"/>
            <a:ext cx="9573084" cy="5204616"/>
          </a:xfrm>
        </p:spPr>
        <p:txBody>
          <a:bodyPr/>
          <a:lstStyle/>
          <a:p>
            <a:r>
              <a:rPr lang="en-US" sz="2000" b="0" i="0" dirty="0">
                <a:solidFill>
                  <a:schemeClr val="bg1">
                    <a:lumMod val="10000"/>
                  </a:schemeClr>
                </a:solidFill>
                <a:effectLst/>
              </a:rPr>
              <a:t>ML is completely depended on its algorithms. These algorithms can be divided into three classes of learning:</a:t>
            </a:r>
            <a:endParaRPr lang="en-US" sz="2000" u="sng" dirty="0">
              <a:solidFill>
                <a:schemeClr val="bg1">
                  <a:lumMod val="10000"/>
                </a:schemeClr>
              </a:solidFill>
            </a:endParaRPr>
          </a:p>
          <a:p>
            <a:pPr marL="285750" indent="-285750">
              <a:buFont typeface="Wingdings" panose="05000000000000000000" pitchFamily="2" charset="2"/>
              <a:buChar char="§"/>
            </a:pPr>
            <a:r>
              <a:rPr lang="en-IN" sz="2000" dirty="0">
                <a:solidFill>
                  <a:schemeClr val="bg1">
                    <a:lumMod val="10000"/>
                  </a:schemeClr>
                </a:solidFill>
              </a:rPr>
              <a:t>Supervised Learning</a:t>
            </a:r>
          </a:p>
          <a:p>
            <a:pPr marL="285750" indent="-285750">
              <a:buFont typeface="Wingdings" panose="05000000000000000000" pitchFamily="2" charset="2"/>
              <a:buChar char="§"/>
            </a:pPr>
            <a:r>
              <a:rPr lang="en-IN" sz="2000" dirty="0">
                <a:solidFill>
                  <a:schemeClr val="bg1">
                    <a:lumMod val="10000"/>
                  </a:schemeClr>
                </a:solidFill>
              </a:rPr>
              <a:t>Unsupervised Learning</a:t>
            </a:r>
          </a:p>
          <a:p>
            <a:pPr marL="285750" indent="-285750">
              <a:buFont typeface="Wingdings" panose="05000000000000000000" pitchFamily="2" charset="2"/>
              <a:buChar char="§"/>
            </a:pPr>
            <a:r>
              <a:rPr lang="en-IN" sz="2000" dirty="0">
                <a:solidFill>
                  <a:schemeClr val="bg1">
                    <a:lumMod val="10000"/>
                  </a:schemeClr>
                </a:solidFill>
              </a:rPr>
              <a:t>Reinforcement Learning</a:t>
            </a:r>
          </a:p>
          <a:p>
            <a:endParaRPr lang="en-IN" dirty="0"/>
          </a:p>
        </p:txBody>
      </p:sp>
      <p:pic>
        <p:nvPicPr>
          <p:cNvPr id="7" name="Picture 6">
            <a:extLst>
              <a:ext uri="{FF2B5EF4-FFF2-40B4-BE49-F238E27FC236}">
                <a16:creationId xmlns:a16="http://schemas.microsoft.com/office/drawing/2014/main" id="{020FA977-2820-4AF1-A691-92C2DCABC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60" y="3655104"/>
            <a:ext cx="8852879" cy="2167198"/>
          </a:xfrm>
          <a:prstGeom prst="rect">
            <a:avLst/>
          </a:prstGeom>
        </p:spPr>
      </p:pic>
    </p:spTree>
    <p:extLst>
      <p:ext uri="{BB962C8B-B14F-4D97-AF65-F5344CB8AC3E}">
        <p14:creationId xmlns:p14="http://schemas.microsoft.com/office/powerpoint/2010/main" val="1984659307"/>
      </p:ext>
    </p:extLst>
  </p:cSld>
  <p:clrMapOvr>
    <a:masterClrMapping/>
  </p:clrMapOvr>
</p:sld>
</file>

<file path=ppt/theme/theme1.xml><?xml version="1.0" encoding="utf-8"?>
<a:theme xmlns:a="http://schemas.openxmlformats.org/drawingml/2006/main" name="View">
  <a:themeElements>
    <a:clrScheme name="Custom 19">
      <a:dk1>
        <a:srgbClr val="242852"/>
      </a:dk1>
      <a:lt1>
        <a:srgbClr val="E5EFF9"/>
      </a:lt1>
      <a:dk2>
        <a:srgbClr val="242852"/>
      </a:dk2>
      <a:lt2>
        <a:srgbClr val="ACCBF9"/>
      </a:lt2>
      <a:accent1>
        <a:srgbClr val="4A66AC"/>
      </a:accent1>
      <a:accent2>
        <a:srgbClr val="0E57C4"/>
      </a:accent2>
      <a:accent3>
        <a:srgbClr val="297FD5"/>
      </a:accent3>
      <a:accent4>
        <a:srgbClr val="7F8FA9"/>
      </a:accent4>
      <a:accent5>
        <a:srgbClr val="7EB2E6"/>
      </a:accent5>
      <a:accent6>
        <a:srgbClr val="7EB2E6"/>
      </a:accent6>
      <a:hlink>
        <a:srgbClr val="D4BAE7"/>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324</TotalTime>
  <Words>1334</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Schoolbook</vt:lpstr>
      <vt:lpstr>Wingdings</vt:lpstr>
      <vt:lpstr>Wingdings 2</vt:lpstr>
      <vt:lpstr>View</vt:lpstr>
      <vt:lpstr>MACHINE LEARNING -ASSIGNMENT 1     Google Colab Link: https://colab.research.google.com/drive/1q94dreHO3hRhdrzIrbMCtp_BvvxPnM5U?usp=sharing</vt:lpstr>
      <vt:lpstr>CONTENTS</vt:lpstr>
      <vt:lpstr>ARTIFICIAL INTELLIGENCE</vt:lpstr>
      <vt:lpstr>MACHINE LEARNING</vt:lpstr>
      <vt:lpstr>MACHINE LEARNING</vt:lpstr>
      <vt:lpstr>MACHINE LEARNING</vt:lpstr>
      <vt:lpstr>INTRODUCTION TO DATA WAREHOUSING AND DATA MINING</vt:lpstr>
      <vt:lpstr>INTRODUCTION TO DATA WAREHOUSING AND DATA MINING</vt:lpstr>
      <vt:lpstr>CLASSIFICATION OF MACHINE LEARNING</vt:lpstr>
      <vt:lpstr>CLASSIFICATION OF MACHINE LEARNING</vt:lpstr>
      <vt:lpstr>CLASSIFICATION OF MACHINE LEARNING</vt:lpstr>
      <vt:lpstr>CLASSIFICATION OF MACHINE LEARNING</vt:lpstr>
      <vt:lpstr>CLASSIFICATION OF MACHINE LEARNING</vt:lpstr>
      <vt:lpstr>CLASSIFICATION OF MACHINE LEARNING</vt:lpstr>
      <vt:lpstr>TYPES OF MACHINE LEARNING ALGORITHM </vt:lpstr>
      <vt:lpstr>LINEAR REGRESSION</vt:lpstr>
      <vt:lpstr>LOGISTIC REGRESSION</vt:lpstr>
      <vt:lpstr>SUPPORT VECTOR MACHINE </vt:lpstr>
      <vt:lpstr>DECISION TREE</vt:lpstr>
      <vt:lpstr>RANDOM FOREST</vt:lpstr>
      <vt:lpstr>K NEARNEST NEIGHBORS</vt:lpstr>
      <vt:lpstr>APPLICATIONS OF MACHINE LEARNING</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pavitra.ankesh@gmail.com</dc:creator>
  <cp:lastModifiedBy>pavitra.ankesh@gmail.com</cp:lastModifiedBy>
  <cp:revision>11</cp:revision>
  <dcterms:created xsi:type="dcterms:W3CDTF">2021-08-26T08:30:44Z</dcterms:created>
  <dcterms:modified xsi:type="dcterms:W3CDTF">2021-08-29T12:17:27Z</dcterms:modified>
</cp:coreProperties>
</file>