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57" r:id="rId4"/>
    <p:sldId id="260" r:id="rId5"/>
    <p:sldId id="258" r:id="rId6"/>
    <p:sldId id="261" r:id="rId7"/>
    <p:sldId id="269" r:id="rId8"/>
    <p:sldId id="259" r:id="rId9"/>
    <p:sldId id="266" r:id="rId10"/>
    <p:sldId id="270" r:id="rId11"/>
    <p:sldId id="264" r:id="rId12"/>
    <p:sldId id="267" r:id="rId13"/>
    <p:sldId id="265"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34605" autoAdjust="0"/>
    <p:restoredTop sz="86358" autoAdjust="0"/>
  </p:normalViewPr>
  <p:slideViewPr>
    <p:cSldViewPr>
      <p:cViewPr varScale="1">
        <p:scale>
          <a:sx n="69" d="100"/>
          <a:sy n="69" d="100"/>
        </p:scale>
        <p:origin x="-928" y="-68"/>
      </p:cViewPr>
      <p:guideLst>
        <p:guide orient="horz" pos="2160"/>
        <p:guide pos="2880"/>
      </p:guideLst>
    </p:cSldViewPr>
  </p:slideViewPr>
  <p:outlineViewPr>
    <p:cViewPr>
      <p:scale>
        <a:sx n="33" d="100"/>
        <a:sy n="33" d="100"/>
      </p:scale>
      <p:origin x="240" y="4174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64" y="-6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FDB9A8-55C2-490D-9560-67B1F722B4A8}"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F5B3E0-C1B2-41CD-95D6-7F18F23930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F5B3E0-C1B2-41CD-95D6-7F18F239307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7F5B3E0-C1B2-41CD-95D6-7F18F239307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F5B3E0-C1B2-41CD-95D6-7F18F239307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F5B3E0-C1B2-41CD-95D6-7F18F2393079}"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avitrak8/GetAlo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smtClean="0"/>
              <a:t>UE19CS204 – Web Technologies</a:t>
            </a:r>
            <a:br>
              <a:rPr lang="en-US" sz="3200" dirty="0" smtClean="0"/>
            </a:br>
            <a:r>
              <a:rPr lang="en-US" sz="3200" dirty="0" smtClean="0"/>
              <a:t>Mini Project</a:t>
            </a:r>
            <a:endParaRPr lang="en-GB" sz="3200" dirty="0"/>
          </a:p>
        </p:txBody>
      </p:sp>
      <p:sp>
        <p:nvSpPr>
          <p:cNvPr id="3" name="Subtitle 2"/>
          <p:cNvSpPr>
            <a:spLocks noGrp="1"/>
          </p:cNvSpPr>
          <p:nvPr>
            <p:ph type="subTitle" idx="1"/>
          </p:nvPr>
        </p:nvSpPr>
        <p:spPr>
          <a:xfrm>
            <a:off x="990600" y="4038600"/>
            <a:ext cx="7086600" cy="1981200"/>
          </a:xfrm>
        </p:spPr>
        <p:txBody>
          <a:bodyPr>
            <a:normAutofit fontScale="92500"/>
          </a:bodyPr>
          <a:lstStyle/>
          <a:p>
            <a:r>
              <a:rPr lang="en-US" sz="2800" dirty="0" smtClean="0">
                <a:solidFill>
                  <a:schemeClr val="tx1"/>
                </a:solidFill>
              </a:rPr>
              <a:t>Section - E</a:t>
            </a:r>
          </a:p>
          <a:p>
            <a:pPr algn="l"/>
            <a:r>
              <a:rPr lang="en-GB" sz="2400" i="1" u="sng" dirty="0" smtClean="0">
                <a:solidFill>
                  <a:schemeClr val="tx1"/>
                </a:solidFill>
                <a:latin typeface="Arial" pitchFamily="34" charset="0"/>
                <a:cs typeface="Arial" pitchFamily="34" charset="0"/>
              </a:rPr>
              <a:t>Team</a:t>
            </a:r>
            <a:r>
              <a:rPr lang="en-GB" sz="2400" i="1" dirty="0" smtClean="0">
                <a:solidFill>
                  <a:schemeClr val="tx1"/>
                </a:solidFill>
                <a:latin typeface="Arial" pitchFamily="34" charset="0"/>
                <a:cs typeface="Arial" pitchFamily="34" charset="0"/>
              </a:rPr>
              <a:t> </a:t>
            </a:r>
            <a:r>
              <a:rPr lang="en-GB" sz="2400" i="1" u="sng" dirty="0" smtClean="0">
                <a:solidFill>
                  <a:schemeClr val="tx1"/>
                </a:solidFill>
                <a:latin typeface="Arial" pitchFamily="34" charset="0"/>
                <a:cs typeface="Arial" pitchFamily="34" charset="0"/>
              </a:rPr>
              <a:t>Members</a:t>
            </a:r>
            <a:r>
              <a:rPr lang="en-GB" sz="2400" i="1" dirty="0" smtClean="0">
                <a:solidFill>
                  <a:schemeClr val="tx1"/>
                </a:solidFill>
                <a:latin typeface="Arial" pitchFamily="34" charset="0"/>
                <a:cs typeface="Arial" pitchFamily="34" charset="0"/>
              </a:rPr>
              <a:t> – </a:t>
            </a:r>
          </a:p>
          <a:p>
            <a:pPr lvl="1" algn="l">
              <a:buFont typeface="Wingdings" pitchFamily="2" charset="2"/>
              <a:buChar char="Ø"/>
            </a:pPr>
            <a:r>
              <a:rPr lang="en-GB" sz="2000" i="1" u="dbl" dirty="0" smtClean="0">
                <a:solidFill>
                  <a:schemeClr val="tx1"/>
                </a:solidFill>
                <a:latin typeface="Arial" pitchFamily="34" charset="0"/>
                <a:cs typeface="Arial" pitchFamily="34" charset="0"/>
              </a:rPr>
              <a:t>Name</a:t>
            </a:r>
            <a:r>
              <a:rPr lang="en-GB" sz="2000" i="1" dirty="0" smtClean="0">
                <a:solidFill>
                  <a:schemeClr val="tx1"/>
                </a:solidFill>
                <a:latin typeface="Arial" pitchFamily="34" charset="0"/>
                <a:cs typeface="Arial" pitchFamily="34" charset="0"/>
              </a:rPr>
              <a:t> – P. </a:t>
            </a:r>
            <a:r>
              <a:rPr lang="en-GB" sz="2000" i="1" dirty="0" err="1" smtClean="0">
                <a:solidFill>
                  <a:schemeClr val="tx1"/>
                </a:solidFill>
                <a:latin typeface="Arial" pitchFamily="34" charset="0"/>
                <a:cs typeface="Arial" pitchFamily="34" charset="0"/>
              </a:rPr>
              <a:t>Aftab</a:t>
            </a:r>
            <a:r>
              <a:rPr lang="en-GB" sz="2000" i="1" dirty="0" smtClean="0">
                <a:solidFill>
                  <a:schemeClr val="tx1"/>
                </a:solidFill>
                <a:latin typeface="Arial" pitchFamily="34" charset="0"/>
                <a:cs typeface="Arial" pitchFamily="34" charset="0"/>
              </a:rPr>
              <a:t> </a:t>
            </a:r>
            <a:r>
              <a:rPr lang="en-GB" sz="2000" i="1" dirty="0" err="1" smtClean="0">
                <a:solidFill>
                  <a:schemeClr val="tx1"/>
                </a:solidFill>
                <a:latin typeface="Arial" pitchFamily="34" charset="0"/>
                <a:cs typeface="Arial" pitchFamily="34" charset="0"/>
              </a:rPr>
              <a:t>Hussain</a:t>
            </a:r>
            <a:r>
              <a:rPr lang="en-GB" sz="2000" i="1" dirty="0" smtClean="0">
                <a:solidFill>
                  <a:schemeClr val="tx1"/>
                </a:solidFill>
                <a:latin typeface="Arial" pitchFamily="34" charset="0"/>
                <a:cs typeface="Arial" pitchFamily="34" charset="0"/>
              </a:rPr>
              <a:t>	       </a:t>
            </a:r>
            <a:r>
              <a:rPr lang="en-GB" sz="2000" i="1" u="dbl" dirty="0" smtClean="0">
                <a:solidFill>
                  <a:schemeClr val="tx1"/>
                </a:solidFill>
                <a:latin typeface="Arial" pitchFamily="34" charset="0"/>
                <a:cs typeface="Arial" pitchFamily="34" charset="0"/>
              </a:rPr>
              <a:t>SRN</a:t>
            </a:r>
            <a:r>
              <a:rPr lang="en-GB" sz="2000" i="1" dirty="0" smtClean="0">
                <a:solidFill>
                  <a:schemeClr val="tx1"/>
                </a:solidFill>
                <a:latin typeface="Arial" pitchFamily="34" charset="0"/>
                <a:cs typeface="Arial" pitchFamily="34" charset="0"/>
              </a:rPr>
              <a:t> – PES2UG19CS271</a:t>
            </a:r>
          </a:p>
          <a:p>
            <a:pPr lvl="1" algn="l">
              <a:buFont typeface="Wingdings" pitchFamily="2" charset="2"/>
              <a:buChar char="Ø"/>
            </a:pPr>
            <a:r>
              <a:rPr lang="en-GB" sz="2000" i="1" u="dbl" dirty="0" smtClean="0">
                <a:solidFill>
                  <a:schemeClr val="tx1"/>
                </a:solidFill>
                <a:latin typeface="Arial" pitchFamily="34" charset="0"/>
                <a:cs typeface="Arial" pitchFamily="34" charset="0"/>
              </a:rPr>
              <a:t>Name</a:t>
            </a:r>
            <a:r>
              <a:rPr lang="en-GB" sz="2000" i="1" dirty="0" smtClean="0">
                <a:solidFill>
                  <a:schemeClr val="tx1"/>
                </a:solidFill>
                <a:latin typeface="Arial" pitchFamily="34" charset="0"/>
                <a:cs typeface="Arial" pitchFamily="34" charset="0"/>
              </a:rPr>
              <a:t> – </a:t>
            </a:r>
            <a:r>
              <a:rPr lang="en-GB" sz="2000" i="1" dirty="0" err="1" smtClean="0">
                <a:solidFill>
                  <a:schemeClr val="tx1"/>
                </a:solidFill>
                <a:latin typeface="Arial" pitchFamily="34" charset="0"/>
                <a:cs typeface="Arial" pitchFamily="34" charset="0"/>
              </a:rPr>
              <a:t>Pavitra</a:t>
            </a:r>
            <a:r>
              <a:rPr lang="en-GB" sz="2000" i="1" dirty="0" smtClean="0">
                <a:solidFill>
                  <a:schemeClr val="tx1"/>
                </a:solidFill>
                <a:latin typeface="Arial" pitchFamily="34" charset="0"/>
                <a:cs typeface="Arial" pitchFamily="34" charset="0"/>
              </a:rPr>
              <a:t> K.		       </a:t>
            </a:r>
            <a:r>
              <a:rPr lang="en-GB" sz="2000" i="1" u="dbl" dirty="0" smtClean="0">
                <a:solidFill>
                  <a:schemeClr val="tx1"/>
                </a:solidFill>
                <a:latin typeface="Arial" pitchFamily="34" charset="0"/>
                <a:cs typeface="Arial" pitchFamily="34" charset="0"/>
              </a:rPr>
              <a:t>SRN</a:t>
            </a:r>
            <a:r>
              <a:rPr lang="en-GB" sz="2000" i="1" dirty="0" smtClean="0">
                <a:solidFill>
                  <a:schemeClr val="tx1"/>
                </a:solidFill>
                <a:latin typeface="Arial" pitchFamily="34" charset="0"/>
                <a:cs typeface="Arial" pitchFamily="34" charset="0"/>
              </a:rPr>
              <a:t> – PES2UG19CS279</a:t>
            </a:r>
          </a:p>
          <a:p>
            <a:pPr lvl="1" algn="l">
              <a:buFont typeface="Wingdings" pitchFamily="2" charset="2"/>
              <a:buChar char="Ø"/>
            </a:pPr>
            <a:r>
              <a:rPr lang="en-GB" sz="2000" i="1" u="dbl" dirty="0" smtClean="0">
                <a:solidFill>
                  <a:schemeClr val="tx1"/>
                </a:solidFill>
                <a:latin typeface="Arial" pitchFamily="34" charset="0"/>
                <a:cs typeface="Arial" pitchFamily="34" charset="0"/>
              </a:rPr>
              <a:t>Name</a:t>
            </a:r>
            <a:r>
              <a:rPr lang="en-GB" sz="2000" i="1" dirty="0" smtClean="0">
                <a:solidFill>
                  <a:schemeClr val="tx1"/>
                </a:solidFill>
                <a:latin typeface="Arial" pitchFamily="34" charset="0"/>
                <a:cs typeface="Arial" pitchFamily="34" charset="0"/>
              </a:rPr>
              <a:t> – Ravi </a:t>
            </a:r>
            <a:r>
              <a:rPr lang="en-GB" sz="2000" i="1" dirty="0" err="1" smtClean="0">
                <a:solidFill>
                  <a:schemeClr val="tx1"/>
                </a:solidFill>
                <a:latin typeface="Arial" pitchFamily="34" charset="0"/>
                <a:cs typeface="Arial" pitchFamily="34" charset="0"/>
              </a:rPr>
              <a:t>Aishwarya</a:t>
            </a:r>
            <a:r>
              <a:rPr lang="en-GB" sz="2000" i="1" dirty="0" smtClean="0">
                <a:solidFill>
                  <a:schemeClr val="tx1"/>
                </a:solidFill>
                <a:latin typeface="Arial" pitchFamily="34" charset="0"/>
                <a:cs typeface="Arial" pitchFamily="34" charset="0"/>
              </a:rPr>
              <a:t> 	       </a:t>
            </a:r>
            <a:r>
              <a:rPr lang="en-GB" sz="2000" i="1" u="dbl" dirty="0" smtClean="0">
                <a:solidFill>
                  <a:schemeClr val="tx1"/>
                </a:solidFill>
                <a:latin typeface="Arial" pitchFamily="34" charset="0"/>
                <a:cs typeface="Arial" pitchFamily="34" charset="0"/>
              </a:rPr>
              <a:t>SRN</a:t>
            </a:r>
            <a:r>
              <a:rPr lang="en-GB" sz="2000" i="1" dirty="0" smtClean="0">
                <a:solidFill>
                  <a:schemeClr val="tx1"/>
                </a:solidFill>
                <a:latin typeface="Arial" pitchFamily="34" charset="0"/>
                <a:cs typeface="Arial" pitchFamily="34" charset="0"/>
              </a:rPr>
              <a:t> – PES2UG19CS322</a:t>
            </a:r>
          </a:p>
          <a:p>
            <a:pPr lvl="1" algn="l"/>
            <a:endParaRPr lang="en-GB" sz="2400" i="1" dirty="0" smtClean="0">
              <a:solidFill>
                <a:schemeClr val="tx1"/>
              </a:solidFill>
              <a:latin typeface="Arial" pitchFamily="34" charset="0"/>
              <a:cs typeface="Arial" pitchFamily="34" charset="0"/>
            </a:endParaRPr>
          </a:p>
          <a:p>
            <a:pPr algn="l"/>
            <a:endParaRPr lang="en-GB" sz="2800" i="1" dirty="0">
              <a:solidFill>
                <a:schemeClr val="tx1"/>
              </a:solidFill>
              <a:latin typeface="Arial" pitchFamily="34" charset="0"/>
              <a:cs typeface="Arial" pitchFamily="34" charset="0"/>
            </a:endParaRP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3"/>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800" b="0" i="0" u="none" strike="noStrike" kern="1200" cap="none" spc="0" normalizeH="0" baseline="0" noProof="0" dirty="0" smtClean="0">
              <a:ln>
                <a:noFill/>
              </a:ln>
              <a:effectLst/>
              <a:uLnTx/>
              <a:uFillTx/>
              <a:latin typeface="+mn-lt"/>
              <a:ea typeface="+mn-ea"/>
              <a:cs typeface="+mn-cs"/>
            </a:endParaRPr>
          </a:p>
        </p:txBody>
      </p:sp>
      <p:sp>
        <p:nvSpPr>
          <p:cNvPr id="9" name="Title 1"/>
          <p:cNvSpPr txBox="1">
            <a:spLocks/>
          </p:cNvSpPr>
          <p:nvPr/>
        </p:nvSpPr>
        <p:spPr>
          <a:xfrm>
            <a:off x="685800" y="2895600"/>
            <a:ext cx="7772400" cy="1219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sng" strike="noStrike" kern="1200" cap="none" spc="0" normalizeH="0" baseline="0" noProof="0" dirty="0" smtClean="0">
                <a:ln>
                  <a:noFill/>
                </a:ln>
                <a:solidFill>
                  <a:schemeClr val="tx1"/>
                </a:solidFill>
                <a:effectLst/>
                <a:uLnTx/>
                <a:uFillTx/>
                <a:latin typeface="+mj-lt"/>
                <a:ea typeface="+mj-ea"/>
                <a:cs typeface="+mj-cs"/>
              </a:rPr>
              <a:t>Project</a:t>
            </a:r>
            <a:r>
              <a:rPr kumimoji="0" lang="en-US" sz="3200" b="0" i="0" u="none" strike="noStrike" kern="1200" cap="none" spc="0" normalizeH="0" noProof="0" dirty="0" smtClean="0">
                <a:ln>
                  <a:noFill/>
                </a:ln>
                <a:solidFill>
                  <a:schemeClr val="tx1"/>
                </a:solidFill>
                <a:effectLst/>
                <a:uLnTx/>
                <a:uFillTx/>
                <a:latin typeface="+mj-lt"/>
                <a:ea typeface="+mj-ea"/>
                <a:cs typeface="+mj-cs"/>
              </a:rPr>
              <a:t> </a:t>
            </a:r>
            <a:r>
              <a:rPr kumimoji="0" lang="en-US" sz="3200" b="0" i="0" u="sng" strike="noStrike" kern="1200" cap="none" spc="0" normalizeH="0" noProof="0" dirty="0" smtClean="0">
                <a:ln>
                  <a:noFill/>
                </a:ln>
                <a:solidFill>
                  <a:schemeClr val="tx1"/>
                </a:solidFill>
                <a:effectLst/>
                <a:uLnTx/>
                <a:uFillTx/>
                <a:latin typeface="+mj-lt"/>
                <a:ea typeface="+mj-ea"/>
                <a:cs typeface="+mj-cs"/>
              </a:rPr>
              <a:t>Title</a:t>
            </a:r>
            <a:r>
              <a:rPr kumimoji="0" lang="en-US" sz="3200" b="0" i="0" u="none" strike="noStrike" kern="1200" cap="none" spc="0" normalizeH="0" noProof="0" dirty="0" smtClean="0">
                <a:ln>
                  <a:noFill/>
                </a:ln>
                <a:solidFill>
                  <a:schemeClr val="tx1"/>
                </a:solidFill>
                <a:effectLst/>
                <a:uLnTx/>
                <a:uFillTx/>
                <a:latin typeface="+mj-lt"/>
                <a:ea typeface="+mj-ea"/>
                <a:cs typeface="+mj-cs"/>
              </a:rPr>
              <a:t> – </a:t>
            </a:r>
            <a:r>
              <a:rPr kumimoji="0" lang="en-US" sz="3200" b="1" i="1" u="none" strike="noStrike" kern="1200" cap="none" spc="0" normalizeH="0" noProof="0" dirty="0" err="1" smtClean="0">
                <a:ln>
                  <a:noFill/>
                </a:ln>
                <a:solidFill>
                  <a:schemeClr val="tx1"/>
                </a:solidFill>
                <a:effectLst/>
                <a:uLnTx/>
                <a:uFillTx/>
                <a:latin typeface="+mj-lt"/>
                <a:ea typeface="+mj-ea"/>
                <a:cs typeface="+mj-cs"/>
              </a:rPr>
              <a:t>GetAlong</a:t>
            </a:r>
            <a:endParaRPr kumimoji="0" lang="en-US" sz="3200" b="1" i="1" u="none" strike="noStrike" kern="1200" cap="none" spc="0" normalizeH="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i="1" dirty="0" smtClean="0">
                <a:ea typeface="+mj-ea"/>
                <a:cs typeface="+mj-cs"/>
              </a:rPr>
              <a:t>(Social Media App)</a:t>
            </a:r>
            <a:r>
              <a:rPr kumimoji="0" lang="en-US" sz="2000" b="0" i="1" u="none" strike="noStrike" kern="1200" cap="none" spc="0" normalizeH="0" noProof="0" dirty="0" smtClean="0">
                <a:ln>
                  <a:noFill/>
                </a:ln>
                <a:solidFill>
                  <a:schemeClr val="tx1"/>
                </a:solidFill>
                <a:effectLst/>
                <a:uLnTx/>
                <a:uFillTx/>
                <a:latin typeface="+mj-lt"/>
                <a:ea typeface="+mj-ea"/>
                <a:cs typeface="+mj-cs"/>
              </a:rPr>
              <a:t> </a:t>
            </a:r>
            <a:endParaRPr kumimoji="0" lang="en-GB" sz="2000" b="0" i="1"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US" sz="1900" u="dbl" dirty="0" smtClean="0"/>
              <a:t>Reducers</a:t>
            </a:r>
            <a:r>
              <a:rPr lang="en-US" sz="1900" dirty="0" smtClean="0"/>
              <a:t> – </a:t>
            </a:r>
          </a:p>
          <a:p>
            <a:pPr>
              <a:buNone/>
            </a:pPr>
            <a:r>
              <a:rPr lang="en-US" sz="1900" dirty="0" smtClean="0"/>
              <a:t>		Reducers are functions that take the current state and an action as arguments, and return a new state result.</a:t>
            </a:r>
          </a:p>
          <a:p>
            <a:pPr>
              <a:buNone/>
            </a:pPr>
            <a:r>
              <a:rPr lang="en-US" sz="1900" dirty="0" smtClean="0"/>
              <a:t>		Initially the state is declared as “</a:t>
            </a:r>
            <a:r>
              <a:rPr lang="en-US" sz="1900" b="1" dirty="0" smtClean="0"/>
              <a:t>null</a:t>
            </a:r>
            <a:r>
              <a:rPr lang="en-US" sz="1900" dirty="0" smtClean="0"/>
              <a:t>” indicating that there is no details of the user in the app. Depending on the </a:t>
            </a:r>
            <a:r>
              <a:rPr lang="en-US" sz="1900" dirty="0" err="1" smtClean="0"/>
              <a:t>action.type</a:t>
            </a:r>
            <a:r>
              <a:rPr lang="en-US" sz="1900" dirty="0" smtClean="0"/>
              <a:t>, different operations are performed.</a:t>
            </a:r>
          </a:p>
          <a:p>
            <a:pPr>
              <a:buNone/>
            </a:pPr>
            <a:r>
              <a:rPr lang="en-US" sz="1900" dirty="0" smtClean="0"/>
              <a:t>		When the </a:t>
            </a:r>
            <a:r>
              <a:rPr lang="en-US" sz="1900" dirty="0" err="1" smtClean="0"/>
              <a:t>action.type</a:t>
            </a:r>
            <a:r>
              <a:rPr lang="en-US" sz="1900" dirty="0" smtClean="0"/>
              <a:t> is:</a:t>
            </a:r>
          </a:p>
          <a:p>
            <a:pPr lvl="3">
              <a:buFont typeface="Wingdings" pitchFamily="2" charset="2"/>
              <a:buChar char="Ø"/>
            </a:pPr>
            <a:r>
              <a:rPr lang="en-US" sz="1900" dirty="0" smtClean="0"/>
              <a:t>USER : returns </a:t>
            </a:r>
            <a:r>
              <a:rPr lang="en-US" sz="1900" dirty="0" err="1" smtClean="0"/>
              <a:t>action.payload</a:t>
            </a:r>
            <a:r>
              <a:rPr lang="en-US" sz="1900" dirty="0" smtClean="0"/>
              <a:t> , </a:t>
            </a:r>
            <a:r>
              <a:rPr lang="en-US" sz="1900" dirty="0" err="1" smtClean="0"/>
              <a:t>wher</a:t>
            </a:r>
            <a:r>
              <a:rPr lang="en-US" sz="1900" dirty="0" smtClean="0"/>
              <a:t> payload contains the details 		of the user.</a:t>
            </a:r>
          </a:p>
          <a:p>
            <a:pPr lvl="3">
              <a:buFont typeface="Wingdings" pitchFamily="2" charset="2"/>
              <a:buChar char="Ø"/>
            </a:pPr>
            <a:r>
              <a:rPr lang="en-US" sz="1900" dirty="0" smtClean="0"/>
              <a:t>CLEAR : clears the details of the user(when logged out).</a:t>
            </a:r>
          </a:p>
          <a:p>
            <a:pPr lvl="3">
              <a:buFont typeface="Wingdings" pitchFamily="2" charset="2"/>
              <a:buChar char="Ø"/>
            </a:pPr>
            <a:r>
              <a:rPr lang="en-US" sz="1900" dirty="0" smtClean="0"/>
              <a:t>UPDATE : spreads the state and updates the followers and the 		following.</a:t>
            </a:r>
          </a:p>
          <a:p>
            <a:pPr lvl="3">
              <a:buFont typeface="Wingdings" pitchFamily="2" charset="2"/>
              <a:buChar char="Ø"/>
            </a:pPr>
            <a:r>
              <a:rPr lang="en-US" sz="1900" dirty="0" smtClean="0"/>
              <a:t>UPDATEPIC : spreads the state and updates the profile </a:t>
            </a:r>
            <a:r>
              <a:rPr lang="en-US" sz="1900" dirty="0" err="1" smtClean="0"/>
              <a:t>pic</a:t>
            </a:r>
            <a:r>
              <a:rPr lang="en-US" sz="19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buFont typeface="Wingdings" pitchFamily="2" charset="2"/>
              <a:buChar char="Ø"/>
            </a:pPr>
            <a:r>
              <a:rPr lang="en-GB" sz="2800" b="1" i="1" u="sng" dirty="0" smtClean="0"/>
              <a:t>P. </a:t>
            </a:r>
            <a:r>
              <a:rPr lang="en-GB" sz="2800" b="1" i="1" u="sng" dirty="0" err="1" smtClean="0"/>
              <a:t>Aftab</a:t>
            </a:r>
            <a:r>
              <a:rPr lang="en-GB" sz="2800" b="1" i="1" u="sng" dirty="0" smtClean="0"/>
              <a:t> </a:t>
            </a:r>
            <a:r>
              <a:rPr lang="en-GB" sz="2800" b="1" i="1" u="sng" dirty="0" err="1" smtClean="0"/>
              <a:t>Hussain</a:t>
            </a:r>
            <a:r>
              <a:rPr lang="en-GB" sz="2800" b="1" i="1" dirty="0" smtClean="0"/>
              <a:t> –</a:t>
            </a:r>
            <a:endParaRPr lang="en-GB" sz="2200" b="1" i="1" dirty="0" smtClean="0"/>
          </a:p>
          <a:p>
            <a:pPr>
              <a:buNone/>
            </a:pPr>
            <a:r>
              <a:rPr lang="en-GB" sz="2200" b="1" i="1" dirty="0" smtClean="0"/>
              <a:t>		</a:t>
            </a:r>
            <a:r>
              <a:rPr lang="en-GB" sz="1900" dirty="0" smtClean="0"/>
              <a:t>All the below pages can be accessed only when the user is logged in to </a:t>
            </a:r>
            <a:r>
              <a:rPr lang="en-GB" sz="1900" dirty="0" err="1" smtClean="0"/>
              <a:t>GetAlong</a:t>
            </a:r>
            <a:r>
              <a:rPr lang="en-GB" sz="1900" dirty="0" smtClean="0"/>
              <a:t> app.</a:t>
            </a:r>
          </a:p>
          <a:p>
            <a:pPr lvl="1">
              <a:buFont typeface="Arial" pitchFamily="34" charset="0"/>
              <a:buChar char="•"/>
            </a:pPr>
            <a:r>
              <a:rPr lang="en-GB" sz="1900" u="dbl" dirty="0" smtClean="0"/>
              <a:t>Home</a:t>
            </a:r>
            <a:r>
              <a:rPr lang="en-GB" sz="1900" dirty="0" smtClean="0"/>
              <a:t> </a:t>
            </a:r>
            <a:r>
              <a:rPr lang="en-GB" sz="1900" u="dbl" dirty="0" smtClean="0"/>
              <a:t>Page</a:t>
            </a:r>
            <a:r>
              <a:rPr lang="en-GB" sz="1900" dirty="0" smtClean="0"/>
              <a:t> – </a:t>
            </a:r>
          </a:p>
          <a:p>
            <a:pPr lvl="1">
              <a:buNone/>
            </a:pPr>
            <a:r>
              <a:rPr lang="en-GB" sz="1900" dirty="0" smtClean="0"/>
              <a:t>		   Home page shows all the posts of users the user follows. The latest posts are always shown on the top. The posts are displayed in a card format. It contains the delete icon in the right corner of the post on clicking which the post can be deleted from the </a:t>
            </a:r>
            <a:r>
              <a:rPr lang="en-GB" sz="1900" dirty="0" err="1" smtClean="0"/>
              <a:t>cloudinary</a:t>
            </a:r>
            <a:r>
              <a:rPr lang="en-GB" sz="1900" dirty="0" smtClean="0"/>
              <a:t> as well as database. On deleting the post, all the information related to the post is also deleted. </a:t>
            </a:r>
          </a:p>
          <a:p>
            <a:pPr lvl="1">
              <a:buFont typeface="Arial" pitchFamily="34" charset="0"/>
              <a:buChar char="•"/>
            </a:pPr>
            <a:r>
              <a:rPr lang="en-GB" sz="1900" u="dbl" dirty="0" smtClean="0"/>
              <a:t>Explore</a:t>
            </a:r>
            <a:r>
              <a:rPr lang="en-GB" sz="1900" dirty="0" smtClean="0"/>
              <a:t>  </a:t>
            </a:r>
            <a:r>
              <a:rPr lang="en-GB" sz="1900" u="dbl" dirty="0" smtClean="0"/>
              <a:t>Page</a:t>
            </a:r>
            <a:r>
              <a:rPr lang="en-GB" sz="1900" dirty="0" smtClean="0"/>
              <a:t> – </a:t>
            </a:r>
          </a:p>
          <a:p>
            <a:pPr lvl="1">
              <a:buNone/>
            </a:pPr>
            <a:r>
              <a:rPr lang="en-GB" sz="1900" dirty="0" smtClean="0"/>
              <a:t>		     Explore page is similar to Home page. The user can view all the posts present in the database. The latest posts are again showed on the top. The user can also view the posts posted by him in this page from where he can delete it, like and unlike it, make a comment on it. The posts are formatted in the similar way as in Home page. The logged in user can navigate to that user’s profile by clicking the user name on the username.</a:t>
            </a:r>
          </a:p>
          <a:p>
            <a:pPr lvl="1">
              <a:buNone/>
            </a:pPr>
            <a:endParaRPr lang="en-GB" sz="19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lvl="1">
              <a:buFont typeface="Arial" pitchFamily="34" charset="0"/>
              <a:buChar char="•"/>
            </a:pPr>
            <a:r>
              <a:rPr lang="en-US" sz="1900" u="dbl" dirty="0" smtClean="0"/>
              <a:t>Liking</a:t>
            </a:r>
            <a:r>
              <a:rPr lang="en-US" sz="1900" dirty="0" smtClean="0"/>
              <a:t> </a:t>
            </a:r>
            <a:r>
              <a:rPr lang="en-US" sz="1900" u="dbl" dirty="0" smtClean="0"/>
              <a:t>a</a:t>
            </a:r>
            <a:r>
              <a:rPr lang="en-US" sz="1900" dirty="0" smtClean="0"/>
              <a:t> </a:t>
            </a:r>
            <a:r>
              <a:rPr lang="en-US" sz="1900" u="dbl" dirty="0" smtClean="0"/>
              <a:t>post</a:t>
            </a:r>
            <a:r>
              <a:rPr lang="en-US" sz="1900" dirty="0" smtClean="0"/>
              <a:t> –</a:t>
            </a:r>
          </a:p>
          <a:p>
            <a:pPr lvl="1">
              <a:buNone/>
            </a:pPr>
            <a:r>
              <a:rPr lang="en-US" sz="1900" dirty="0" smtClean="0"/>
              <a:t>		     There is a like (thumbs up) icon below the picture posted. On clicking this icon, the user can like that post. This icon is dynamic in nature ,</a:t>
            </a:r>
            <a:r>
              <a:rPr lang="en-US" sz="1900" dirty="0" err="1" smtClean="0"/>
              <a:t>i.e</a:t>
            </a:r>
            <a:r>
              <a:rPr lang="en-US" sz="1900" dirty="0" smtClean="0"/>
              <a:t>, once the user likes the post, the like(thumbs up) icon changes to the </a:t>
            </a:r>
            <a:r>
              <a:rPr lang="en-US" sz="1900" dirty="0" err="1" smtClean="0"/>
              <a:t>the</a:t>
            </a:r>
            <a:r>
              <a:rPr lang="en-US" sz="1900" dirty="0" smtClean="0"/>
              <a:t> unlike(thumbs down) icon. Simultaneously, depending on whether a post is liked or </a:t>
            </a:r>
            <a:r>
              <a:rPr lang="en-US" sz="1900" dirty="0" err="1" smtClean="0"/>
              <a:t>unliked</a:t>
            </a:r>
            <a:r>
              <a:rPr lang="en-US" sz="1900" dirty="0" smtClean="0"/>
              <a:t>, the number of likes is calculated and number of likes is posted below that post. There can only be one like from a single user.</a:t>
            </a:r>
          </a:p>
          <a:p>
            <a:pPr lvl="1">
              <a:buFont typeface="Arial" pitchFamily="34" charset="0"/>
              <a:buChar char="•"/>
            </a:pPr>
            <a:r>
              <a:rPr lang="en-US" sz="1900" u="dbl" dirty="0" err="1" smtClean="0"/>
              <a:t>Unliking</a:t>
            </a:r>
            <a:r>
              <a:rPr lang="en-US" sz="1900" dirty="0" smtClean="0"/>
              <a:t> </a:t>
            </a:r>
            <a:r>
              <a:rPr lang="en-US" sz="1900" u="dbl" dirty="0" smtClean="0"/>
              <a:t>a</a:t>
            </a:r>
            <a:r>
              <a:rPr lang="en-US" sz="1900" dirty="0" smtClean="0"/>
              <a:t> </a:t>
            </a:r>
            <a:r>
              <a:rPr lang="en-US" sz="1900" u="dbl" dirty="0" smtClean="0"/>
              <a:t>post</a:t>
            </a:r>
            <a:r>
              <a:rPr lang="en-US" sz="1900" dirty="0" smtClean="0"/>
              <a:t> –</a:t>
            </a:r>
          </a:p>
          <a:p>
            <a:pPr lvl="1">
              <a:buNone/>
            </a:pPr>
            <a:r>
              <a:rPr lang="en-US" sz="1900" dirty="0" smtClean="0"/>
              <a:t>		       Once the user likes a post, the user can dislike it if he wishes. This can be done by clicking the unlike(thumbs down) button which is displayed below the post only once the user likes the post.</a:t>
            </a:r>
          </a:p>
          <a:p>
            <a:pPr lvl="1">
              <a:buNone/>
            </a:pPr>
            <a:r>
              <a:rPr lang="en-US" sz="1900" dirty="0" smtClean="0"/>
              <a:t>		      The details of the user who likes the post is stored in array in database. Once the user </a:t>
            </a:r>
            <a:r>
              <a:rPr lang="en-US" sz="1900" dirty="0" err="1" smtClean="0"/>
              <a:t>unlikes</a:t>
            </a:r>
            <a:r>
              <a:rPr lang="en-US" sz="1900" dirty="0" smtClean="0"/>
              <a:t> the post, the user is removed the likes array in the database.  </a:t>
            </a:r>
          </a:p>
          <a:p>
            <a:pPr lvl="1">
              <a:buFont typeface="Arial" pitchFamily="34" charset="0"/>
              <a:buChar char="•"/>
            </a:pPr>
            <a:r>
              <a:rPr lang="en-US" sz="1900" u="dbl" dirty="0" smtClean="0"/>
              <a:t>Making</a:t>
            </a:r>
            <a:r>
              <a:rPr lang="en-US" sz="1900" dirty="0" smtClean="0"/>
              <a:t> </a:t>
            </a:r>
            <a:r>
              <a:rPr lang="en-US" sz="1900" u="dbl" dirty="0" smtClean="0"/>
              <a:t>a</a:t>
            </a:r>
            <a:r>
              <a:rPr lang="en-US" sz="1900" dirty="0" smtClean="0"/>
              <a:t> </a:t>
            </a:r>
            <a:r>
              <a:rPr lang="en-US" sz="1900" u="dbl" dirty="0" smtClean="0"/>
              <a:t>comment</a:t>
            </a:r>
            <a:r>
              <a:rPr lang="en-US" sz="1900" dirty="0" smtClean="0"/>
              <a:t> </a:t>
            </a:r>
            <a:r>
              <a:rPr lang="en-US" sz="1900" u="dbl" dirty="0" smtClean="0"/>
              <a:t>on</a:t>
            </a:r>
            <a:r>
              <a:rPr lang="en-US" sz="1900" dirty="0" smtClean="0"/>
              <a:t> </a:t>
            </a:r>
            <a:r>
              <a:rPr lang="en-US" sz="1900" u="dbl" dirty="0" smtClean="0"/>
              <a:t>a</a:t>
            </a:r>
            <a:r>
              <a:rPr lang="en-US" sz="1900" dirty="0" smtClean="0"/>
              <a:t> </a:t>
            </a:r>
            <a:r>
              <a:rPr lang="en-US" sz="1900" u="dbl" dirty="0" smtClean="0"/>
              <a:t>post</a:t>
            </a:r>
            <a:r>
              <a:rPr lang="en-US" sz="1900" dirty="0" smtClean="0"/>
              <a:t> – </a:t>
            </a:r>
          </a:p>
          <a:p>
            <a:pPr lvl="1">
              <a:buNone/>
            </a:pPr>
            <a:r>
              <a:rPr lang="en-US" sz="1900" dirty="0" smtClean="0"/>
              <a:t>		      There is an option to make a comment on the posts. The user can make multiple comments. These comments are displayed as username of the user who commented followed by the comment below the post. All these comments and the user id who commented is pushed into comments array in the </a:t>
            </a:r>
            <a:r>
              <a:rPr lang="en-US" sz="1900" dirty="0" err="1" smtClean="0"/>
              <a:t>databse</a:t>
            </a:r>
            <a:r>
              <a:rPr lang="en-US" sz="1900" dirty="0" smtClean="0"/>
              <a:t>.</a:t>
            </a:r>
          </a:p>
          <a:p>
            <a:pPr lvl="1">
              <a:buNone/>
            </a:pP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pPr>
              <a:buFont typeface="Wingdings" pitchFamily="2" charset="2"/>
              <a:buChar char="Ø"/>
            </a:pPr>
            <a:r>
              <a:rPr lang="en-GB" b="1" i="1" u="sng" dirty="0" smtClean="0"/>
              <a:t>Ravi </a:t>
            </a:r>
            <a:r>
              <a:rPr lang="en-GB" b="1" i="1" u="sng" dirty="0" err="1" smtClean="0"/>
              <a:t>Aishwarya</a:t>
            </a:r>
            <a:r>
              <a:rPr lang="en-US" b="1" i="1" dirty="0" smtClean="0"/>
              <a:t> –</a:t>
            </a:r>
          </a:p>
          <a:p>
            <a:pPr>
              <a:buNone/>
            </a:pPr>
            <a:r>
              <a:rPr lang="en-GB" sz="2400" dirty="0" smtClean="0"/>
              <a:t>		</a:t>
            </a:r>
            <a:r>
              <a:rPr lang="en-GB" sz="1900" dirty="0" smtClean="0"/>
              <a:t>All the below pages can be accessed only when the user is logged in to </a:t>
            </a:r>
            <a:r>
              <a:rPr lang="en-GB" sz="1900" dirty="0" err="1" smtClean="0"/>
              <a:t>GetAlong</a:t>
            </a:r>
            <a:r>
              <a:rPr lang="en-GB" sz="1900" dirty="0" smtClean="0"/>
              <a:t> app.</a:t>
            </a:r>
            <a:endParaRPr lang="en-US" sz="1900" dirty="0" smtClean="0"/>
          </a:p>
          <a:p>
            <a:pPr lvl="1">
              <a:buFont typeface="Arial" pitchFamily="34" charset="0"/>
              <a:buChar char="•"/>
            </a:pPr>
            <a:r>
              <a:rPr lang="en-US" sz="1900" u="dbl" dirty="0" smtClean="0"/>
              <a:t>Formatting</a:t>
            </a:r>
            <a:r>
              <a:rPr lang="en-US" sz="1900" dirty="0" smtClean="0"/>
              <a:t> </a:t>
            </a:r>
            <a:r>
              <a:rPr lang="en-US" sz="1900" u="dbl" dirty="0" smtClean="0"/>
              <a:t>Profile</a:t>
            </a:r>
            <a:r>
              <a:rPr lang="en-US" sz="1900" dirty="0" smtClean="0"/>
              <a:t> </a:t>
            </a:r>
            <a:r>
              <a:rPr lang="en-US" sz="1900" u="dbl" dirty="0" smtClean="0"/>
              <a:t>page</a:t>
            </a:r>
            <a:r>
              <a:rPr lang="en-US" sz="1900" dirty="0" smtClean="0"/>
              <a:t> – </a:t>
            </a:r>
          </a:p>
          <a:p>
            <a:pPr lvl="1">
              <a:buNone/>
            </a:pPr>
            <a:r>
              <a:rPr lang="en-US" sz="1900" dirty="0" smtClean="0"/>
              <a:t>		     Once the user logs into </a:t>
            </a:r>
            <a:r>
              <a:rPr lang="en-US" sz="1900" dirty="0" err="1" smtClean="0"/>
              <a:t>GetAlong</a:t>
            </a:r>
            <a:r>
              <a:rPr lang="en-US" sz="1900" dirty="0" smtClean="0"/>
              <a:t> app, the user can view their own profile by clicking the Profile tab. The profile page is formatted such that the profile </a:t>
            </a:r>
            <a:r>
              <a:rPr lang="en-US" sz="1900" dirty="0" err="1" smtClean="0"/>
              <a:t>pic</a:t>
            </a:r>
            <a:r>
              <a:rPr lang="en-US" sz="1900" dirty="0" smtClean="0"/>
              <a:t> is displayed in the top left corner. The right part of the profile contains the number of posts posted by the user, number of followers the user has and number of following user users.</a:t>
            </a:r>
          </a:p>
          <a:p>
            <a:pPr lvl="1">
              <a:buFont typeface="Arial" pitchFamily="34" charset="0"/>
              <a:buChar char="•"/>
            </a:pPr>
            <a:r>
              <a:rPr lang="en-US" sz="1900" u="dbl" dirty="0" smtClean="0"/>
              <a:t>Updating</a:t>
            </a:r>
            <a:r>
              <a:rPr lang="en-US" sz="1900" dirty="0" smtClean="0"/>
              <a:t> </a:t>
            </a:r>
            <a:r>
              <a:rPr lang="en-US" sz="1900" u="dbl" dirty="0" smtClean="0"/>
              <a:t>Profile</a:t>
            </a:r>
            <a:r>
              <a:rPr lang="en-US" sz="1900" dirty="0" smtClean="0"/>
              <a:t> </a:t>
            </a:r>
            <a:r>
              <a:rPr lang="en-US" sz="1900" u="dbl" dirty="0" err="1" smtClean="0"/>
              <a:t>Pic</a:t>
            </a:r>
            <a:r>
              <a:rPr lang="en-US" sz="1900" dirty="0" smtClean="0"/>
              <a:t> – </a:t>
            </a:r>
          </a:p>
          <a:p>
            <a:pPr lvl="1">
              <a:buNone/>
            </a:pPr>
            <a:r>
              <a:rPr lang="en-US" sz="1900" dirty="0" smtClean="0"/>
              <a:t>		     There is an option for updating the profile </a:t>
            </a:r>
            <a:r>
              <a:rPr lang="en-US" sz="1900" dirty="0" err="1" smtClean="0"/>
              <a:t>pic</a:t>
            </a:r>
            <a:r>
              <a:rPr lang="en-US" sz="1900" dirty="0" smtClean="0"/>
              <a:t> in the profile page of only the logged in user. The user can click this button and select the image to be uploaded as their profile </a:t>
            </a:r>
            <a:r>
              <a:rPr lang="en-US" sz="1900" dirty="0" err="1" smtClean="0"/>
              <a:t>pic</a:t>
            </a:r>
            <a:r>
              <a:rPr lang="en-US" sz="1900" dirty="0" smtClean="0"/>
              <a:t> and click the upload image. By doing so, the profile </a:t>
            </a:r>
            <a:r>
              <a:rPr lang="en-US" sz="1900" dirty="0" err="1" smtClean="0"/>
              <a:t>pic</a:t>
            </a:r>
            <a:r>
              <a:rPr lang="en-US" sz="1900" dirty="0" smtClean="0"/>
              <a:t> of the user is updated which can be viewed in the profile page. The updated profile </a:t>
            </a:r>
            <a:r>
              <a:rPr lang="en-US" sz="1900" dirty="0" err="1" smtClean="0"/>
              <a:t>pic</a:t>
            </a:r>
            <a:r>
              <a:rPr lang="en-US" sz="1900" dirty="0" smtClean="0"/>
              <a:t> is stored in the </a:t>
            </a:r>
            <a:r>
              <a:rPr lang="en-US" sz="1900" dirty="0" err="1" smtClean="0"/>
              <a:t>cloudinary</a:t>
            </a:r>
            <a:r>
              <a:rPr lang="en-US" sz="1900" dirty="0" smtClean="0"/>
              <a:t>. </a:t>
            </a:r>
          </a:p>
          <a:p>
            <a:pPr lvl="1">
              <a:buNone/>
            </a:pPr>
            <a:endParaRPr lang="en-GB" sz="19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257800"/>
          </a:xfrm>
        </p:spPr>
        <p:txBody>
          <a:bodyPr>
            <a:normAutofit lnSpcReduction="10000"/>
          </a:bodyPr>
          <a:lstStyle/>
          <a:p>
            <a:pPr>
              <a:buNone/>
            </a:pPr>
            <a:r>
              <a:rPr lang="en-US" sz="1900" dirty="0" smtClean="0"/>
              <a:t>		The user can navigate to other user’s profile by searching users  in the search tab and also by clicking the username above the posts posted. When the user does so, the profile of that user is similar to the profile of the logged in user. But there is no option for updating profile </a:t>
            </a:r>
            <a:r>
              <a:rPr lang="en-US" sz="1900" dirty="0" err="1" smtClean="0"/>
              <a:t>pic</a:t>
            </a:r>
            <a:r>
              <a:rPr lang="en-US" sz="1900" dirty="0" smtClean="0"/>
              <a:t>. Along with this, there is a dynamic button to follow and </a:t>
            </a:r>
            <a:r>
              <a:rPr lang="en-US" sz="1900" dirty="0" err="1" smtClean="0"/>
              <a:t>unfollow</a:t>
            </a:r>
            <a:r>
              <a:rPr lang="en-US" sz="1900" dirty="0" smtClean="0"/>
              <a:t> the user.</a:t>
            </a:r>
          </a:p>
          <a:p>
            <a:pPr lvl="1">
              <a:buFont typeface="Arial" pitchFamily="34" charset="0"/>
              <a:buChar char="•"/>
            </a:pPr>
            <a:r>
              <a:rPr lang="en-US" sz="1900" u="dbl" dirty="0" smtClean="0"/>
              <a:t>Following</a:t>
            </a:r>
            <a:r>
              <a:rPr lang="en-US" sz="1900" dirty="0" smtClean="0"/>
              <a:t> </a:t>
            </a:r>
            <a:r>
              <a:rPr lang="en-US" sz="1900" u="dbl" dirty="0" smtClean="0"/>
              <a:t>other</a:t>
            </a:r>
            <a:r>
              <a:rPr lang="en-US" sz="1900" dirty="0" smtClean="0"/>
              <a:t> </a:t>
            </a:r>
            <a:r>
              <a:rPr lang="en-US" sz="1900" u="dbl" dirty="0" smtClean="0"/>
              <a:t>user</a:t>
            </a:r>
            <a:r>
              <a:rPr lang="en-US" sz="1900" dirty="0" smtClean="0"/>
              <a:t> – </a:t>
            </a:r>
          </a:p>
          <a:p>
            <a:pPr lvl="1">
              <a:buNone/>
            </a:pPr>
            <a:r>
              <a:rPr lang="en-US" sz="1900" dirty="0" smtClean="0"/>
              <a:t>		        The user can follow by clicking the follow button. Once the user does so, the number of followers increases by 1 and the follow button is changed to </a:t>
            </a:r>
            <a:r>
              <a:rPr lang="en-US" sz="1900" dirty="0" err="1" smtClean="0"/>
              <a:t>unfollow</a:t>
            </a:r>
            <a:r>
              <a:rPr lang="en-US" sz="1900" dirty="0" smtClean="0"/>
              <a:t> button. The user can follow another user only once. The followers and following users id is stored in arrays </a:t>
            </a:r>
            <a:r>
              <a:rPr lang="en-US" sz="1900" dirty="0" err="1" smtClean="0"/>
              <a:t>follwers</a:t>
            </a:r>
            <a:r>
              <a:rPr lang="en-US" sz="1900" dirty="0" smtClean="0"/>
              <a:t> and following in the database which helps in counting the number of followers and following.  </a:t>
            </a:r>
          </a:p>
          <a:p>
            <a:pPr lvl="1">
              <a:buFont typeface="Arial" pitchFamily="34" charset="0"/>
              <a:buChar char="•"/>
            </a:pPr>
            <a:r>
              <a:rPr lang="en-US" sz="1900" u="dbl" dirty="0" err="1" smtClean="0"/>
              <a:t>Unfollowing</a:t>
            </a:r>
            <a:r>
              <a:rPr lang="en-US" sz="1900" dirty="0" smtClean="0"/>
              <a:t> </a:t>
            </a:r>
            <a:r>
              <a:rPr lang="en-US" sz="1900" u="dbl" dirty="0" smtClean="0"/>
              <a:t>other</a:t>
            </a:r>
            <a:r>
              <a:rPr lang="en-US" sz="1900" dirty="0" smtClean="0"/>
              <a:t> </a:t>
            </a:r>
            <a:r>
              <a:rPr lang="en-US" sz="1900" u="dbl" dirty="0" smtClean="0"/>
              <a:t>user</a:t>
            </a:r>
            <a:r>
              <a:rPr lang="en-US" sz="1900" dirty="0" smtClean="0"/>
              <a:t> – </a:t>
            </a:r>
          </a:p>
          <a:p>
            <a:pPr lvl="1">
              <a:buNone/>
            </a:pPr>
            <a:r>
              <a:rPr lang="en-US" sz="1900" dirty="0" smtClean="0"/>
              <a:t>		       Once the user follows another user, the user can see the </a:t>
            </a:r>
            <a:r>
              <a:rPr lang="en-US" sz="1900" dirty="0" err="1" smtClean="0"/>
              <a:t>unfollow</a:t>
            </a:r>
            <a:r>
              <a:rPr lang="en-US" sz="1900" dirty="0" smtClean="0"/>
              <a:t> button instead of follow button when that user’s profile is visited. Once the user clicks the </a:t>
            </a:r>
            <a:r>
              <a:rPr lang="en-US" sz="1900" dirty="0" err="1" smtClean="0"/>
              <a:t>unfollow</a:t>
            </a:r>
            <a:r>
              <a:rPr lang="en-US" sz="1900" dirty="0" smtClean="0"/>
              <a:t> button the user is removed from the following array and number of followers of that users is decreased by 1 and the user cannot view their post in Home page.</a:t>
            </a:r>
          </a:p>
          <a:p>
            <a:pPr>
              <a:buNone/>
            </a:pP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2514600"/>
          </a:xfrm>
        </p:spPr>
        <p:txBody>
          <a:bodyPr>
            <a:normAutofit/>
          </a:bodyPr>
          <a:lstStyle/>
          <a:p>
            <a:r>
              <a:rPr lang="en-US" sz="8000" dirty="0" smtClean="0">
                <a:latin typeface="Algerian" pitchFamily="82" charset="0"/>
              </a:rPr>
              <a:t>THANK YOU</a:t>
            </a:r>
            <a:endParaRPr lang="en-US" sz="8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Project Title – </a:t>
            </a:r>
            <a:r>
              <a:rPr lang="en-US" sz="3600" dirty="0" err="1" smtClean="0"/>
              <a:t>GetAlong</a:t>
            </a:r>
            <a:r>
              <a:rPr lang="en-US" sz="3600" dirty="0" smtClean="0"/>
              <a:t/>
            </a:r>
            <a:br>
              <a:rPr lang="en-US" sz="3600" dirty="0" smtClean="0"/>
            </a:br>
            <a:r>
              <a:rPr lang="en-US" sz="2800" dirty="0" smtClean="0"/>
              <a:t>(Social Media App) </a:t>
            </a:r>
            <a:endParaRPr lang="en-US" sz="3600" dirty="0"/>
          </a:p>
        </p:txBody>
      </p:sp>
      <p:sp>
        <p:nvSpPr>
          <p:cNvPr id="3" name="Content Placeholder 2"/>
          <p:cNvSpPr>
            <a:spLocks noGrp="1"/>
          </p:cNvSpPr>
          <p:nvPr>
            <p:ph idx="1"/>
          </p:nvPr>
        </p:nvSpPr>
        <p:spPr/>
        <p:txBody>
          <a:bodyPr/>
          <a:lstStyle/>
          <a:p>
            <a:pPr lvl="0">
              <a:buNone/>
            </a:pPr>
            <a:r>
              <a:rPr lang="en-US" u="sng" dirty="0" smtClean="0"/>
              <a:t>GITHUB</a:t>
            </a:r>
            <a:r>
              <a:rPr lang="en-US" dirty="0" smtClean="0"/>
              <a:t> </a:t>
            </a:r>
            <a:r>
              <a:rPr lang="en-US" u="sng" dirty="0" smtClean="0"/>
              <a:t>Link</a:t>
            </a:r>
            <a:r>
              <a:rPr lang="en-US" dirty="0" smtClean="0"/>
              <a:t> </a:t>
            </a:r>
            <a:r>
              <a:rPr lang="en-US" dirty="0" smtClean="0"/>
              <a:t>–</a:t>
            </a:r>
          </a:p>
          <a:p>
            <a:pPr lvl="0">
              <a:buNone/>
            </a:pPr>
            <a:endParaRPr lang="en-GB" dirty="0" smtClean="0"/>
          </a:p>
          <a:p>
            <a:pPr>
              <a:buNone/>
            </a:pPr>
            <a:r>
              <a:rPr lang="en-US" dirty="0" smtClean="0"/>
              <a:t>		</a:t>
            </a:r>
            <a:r>
              <a:rPr lang="en-US" dirty="0" smtClean="0">
                <a:hlinkClick r:id="rId3"/>
              </a:rPr>
              <a:t>https://github.com/pavitrak8/GetAlong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Abstract</a:t>
            </a:r>
            <a:endParaRPr lang="en-GB" dirty="0"/>
          </a:p>
        </p:txBody>
      </p:sp>
      <p:sp>
        <p:nvSpPr>
          <p:cNvPr id="3" name="Content Placeholder 2"/>
          <p:cNvSpPr>
            <a:spLocks noGrp="1"/>
          </p:cNvSpPr>
          <p:nvPr>
            <p:ph idx="1"/>
          </p:nvPr>
        </p:nvSpPr>
        <p:spPr>
          <a:xfrm>
            <a:off x="457200" y="1066800"/>
            <a:ext cx="8382000" cy="5486400"/>
          </a:xfrm>
        </p:spPr>
        <p:txBody>
          <a:bodyPr>
            <a:normAutofit fontScale="92500" lnSpcReduction="20000"/>
          </a:bodyPr>
          <a:lstStyle/>
          <a:p>
            <a:pPr>
              <a:buNone/>
            </a:pPr>
            <a:r>
              <a:rPr lang="en-GB" sz="2400" dirty="0" smtClean="0">
                <a:cs typeface="Times New Roman" pitchFamily="18" charset="0"/>
              </a:rPr>
              <a:t>		</a:t>
            </a:r>
            <a:r>
              <a:rPr lang="en-GB" sz="2400" dirty="0" err="1" smtClean="0">
                <a:cs typeface="Times New Roman" pitchFamily="18" charset="0"/>
              </a:rPr>
              <a:t>GetAlong</a:t>
            </a:r>
            <a:r>
              <a:rPr lang="en-GB" sz="2400" dirty="0" smtClean="0">
                <a:cs typeface="Times New Roman" pitchFamily="18" charset="0"/>
              </a:rPr>
              <a:t> is a social media app. It allows all the existing users of the app to </a:t>
            </a:r>
            <a:r>
              <a:rPr lang="en-GB" sz="2400" dirty="0" err="1" smtClean="0">
                <a:cs typeface="Times New Roman" pitchFamily="18" charset="0"/>
              </a:rPr>
              <a:t>signin</a:t>
            </a:r>
            <a:r>
              <a:rPr lang="en-GB" sz="2400" dirty="0" smtClean="0">
                <a:cs typeface="Times New Roman" pitchFamily="18" charset="0"/>
              </a:rPr>
              <a:t> with the username and the password. A new user can signup to this app by entering email id, username and password. There can only be one user with a particular username and password. </a:t>
            </a:r>
          </a:p>
          <a:p>
            <a:pPr>
              <a:buNone/>
            </a:pPr>
            <a:r>
              <a:rPr lang="en-GB" sz="2400" dirty="0" smtClean="0">
                <a:cs typeface="Times New Roman" pitchFamily="18" charset="0"/>
              </a:rPr>
              <a:t>		There are links – logo(</a:t>
            </a:r>
            <a:r>
              <a:rPr lang="en-GB" sz="2400" dirty="0" err="1" smtClean="0">
                <a:cs typeface="Times New Roman" pitchFamily="18" charset="0"/>
              </a:rPr>
              <a:t>GetAlong</a:t>
            </a:r>
            <a:r>
              <a:rPr lang="en-GB" sz="2400" dirty="0" smtClean="0">
                <a:cs typeface="Times New Roman" pitchFamily="18" charset="0"/>
              </a:rPr>
              <a:t>-on clicking which user moves to the </a:t>
            </a:r>
            <a:r>
              <a:rPr lang="en-GB" sz="2400" dirty="0" err="1" smtClean="0">
                <a:cs typeface="Times New Roman" pitchFamily="18" charset="0"/>
              </a:rPr>
              <a:t>signin</a:t>
            </a:r>
            <a:r>
              <a:rPr lang="en-GB" sz="2400" dirty="0" smtClean="0">
                <a:cs typeface="Times New Roman" pitchFamily="18" charset="0"/>
              </a:rPr>
              <a:t> page), </a:t>
            </a:r>
            <a:r>
              <a:rPr lang="en-GB" sz="2400" dirty="0" err="1" smtClean="0">
                <a:cs typeface="Times New Roman" pitchFamily="18" charset="0"/>
              </a:rPr>
              <a:t>SignIn</a:t>
            </a:r>
            <a:r>
              <a:rPr lang="en-GB" sz="2400" dirty="0" smtClean="0">
                <a:cs typeface="Times New Roman" pitchFamily="18" charset="0"/>
              </a:rPr>
              <a:t>, </a:t>
            </a:r>
            <a:r>
              <a:rPr lang="en-GB" sz="2400" dirty="0" err="1" smtClean="0">
                <a:cs typeface="Times New Roman" pitchFamily="18" charset="0"/>
              </a:rPr>
              <a:t>SignUp</a:t>
            </a:r>
            <a:r>
              <a:rPr lang="en-GB" sz="2400" dirty="0" smtClean="0">
                <a:cs typeface="Times New Roman" pitchFamily="18" charset="0"/>
              </a:rPr>
              <a:t>. Once a new user signs up, the user is navigated to </a:t>
            </a:r>
            <a:r>
              <a:rPr lang="en-GB" sz="2400" dirty="0" err="1" smtClean="0">
                <a:cs typeface="Times New Roman" pitchFamily="18" charset="0"/>
              </a:rPr>
              <a:t>signin</a:t>
            </a:r>
            <a:r>
              <a:rPr lang="en-GB" sz="2400" dirty="0" smtClean="0">
                <a:cs typeface="Times New Roman" pitchFamily="18" charset="0"/>
              </a:rPr>
              <a:t> page. Once the user is signed in, the user navigates to the Home page. There are many links available here – Explore, Profile, logo(</a:t>
            </a:r>
            <a:r>
              <a:rPr lang="en-GB" sz="2400" dirty="0" err="1" smtClean="0">
                <a:cs typeface="Times New Roman" pitchFamily="18" charset="0"/>
              </a:rPr>
              <a:t>GetAlong</a:t>
            </a:r>
            <a:r>
              <a:rPr lang="en-GB" sz="2400" dirty="0" smtClean="0">
                <a:cs typeface="Times New Roman" pitchFamily="18" charset="0"/>
              </a:rPr>
              <a:t>-on clicking which the user moves to the home page) and logout button.</a:t>
            </a:r>
          </a:p>
          <a:p>
            <a:pPr>
              <a:buNone/>
            </a:pPr>
            <a:r>
              <a:rPr lang="en-GB" sz="2400" dirty="0" smtClean="0">
                <a:cs typeface="Times New Roman" pitchFamily="18" charset="0"/>
              </a:rPr>
              <a:t>		The user can post pictures, follow other users. Logged in user can view the posts of following users in the Home page. They can view the posts of all the users using this app in the Explore page. The user can like, unlike a post once and even make multiple comments on a post. The user can create a post and a post can be deleted only by the user who created it and that user must be logged in to delete a post.</a:t>
            </a:r>
          </a:p>
          <a:p>
            <a:pPr>
              <a:buNone/>
            </a:pPr>
            <a:r>
              <a:rPr lang="en-GB" sz="2400" dirty="0" smtClean="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Abstract</a:t>
            </a:r>
            <a:endParaRPr lang="en-US" dirty="0"/>
          </a:p>
        </p:txBody>
      </p:sp>
      <p:sp>
        <p:nvSpPr>
          <p:cNvPr id="3" name="Content Placeholder 2"/>
          <p:cNvSpPr>
            <a:spLocks noGrp="1"/>
          </p:cNvSpPr>
          <p:nvPr>
            <p:ph idx="1"/>
          </p:nvPr>
        </p:nvSpPr>
        <p:spPr>
          <a:xfrm>
            <a:off x="457200" y="1066800"/>
            <a:ext cx="8229600" cy="5334000"/>
          </a:xfrm>
        </p:spPr>
        <p:txBody>
          <a:bodyPr>
            <a:normAutofit fontScale="25000" lnSpcReduction="20000"/>
          </a:bodyPr>
          <a:lstStyle/>
          <a:p>
            <a:pPr>
              <a:buNone/>
            </a:pPr>
            <a:r>
              <a:rPr lang="en-US" dirty="0" smtClean="0"/>
              <a:t>		</a:t>
            </a:r>
            <a:r>
              <a:rPr lang="en-US" sz="8800" dirty="0" smtClean="0"/>
              <a:t>The profile page of the user is formatted such that it shows the number of posts by the users, number of followers and number of following users. There is a follow/</a:t>
            </a:r>
            <a:r>
              <a:rPr lang="en-US" sz="8800" dirty="0" err="1" smtClean="0"/>
              <a:t>unfollow</a:t>
            </a:r>
            <a:r>
              <a:rPr lang="en-US" sz="8800" dirty="0" smtClean="0"/>
              <a:t> button depending on whether the logged in user is following the user or not. If the logged in user moves to his own profile, the follow/</a:t>
            </a:r>
            <a:r>
              <a:rPr lang="en-US" sz="8800" dirty="0" err="1" smtClean="0"/>
              <a:t>unfollow</a:t>
            </a:r>
            <a:r>
              <a:rPr lang="en-US" sz="8800" dirty="0" smtClean="0"/>
              <a:t> button is not seen. All the posts of the user can be seen in this page but the user cannot view the enlarged post, like and unlike the posts in this page. It can be done only in the Home and Explore page.</a:t>
            </a:r>
          </a:p>
          <a:p>
            <a:pPr>
              <a:buNone/>
            </a:pPr>
            <a:r>
              <a:rPr lang="en-US" sz="8800" dirty="0" smtClean="0">
                <a:cs typeface="Times New Roman" pitchFamily="18" charset="0"/>
              </a:rPr>
              <a:t>		</a:t>
            </a:r>
            <a:r>
              <a:rPr lang="en-GB" sz="8800" dirty="0" smtClean="0">
                <a:cs typeface="Times New Roman" pitchFamily="18" charset="0"/>
              </a:rPr>
              <a:t>The user logged in can also search for other users in the search tab available in the app at the top. While entering the name in this search tab, it drops down a list of users with the given name. On clicking the user, the app will redirect the user to the profile of the user searched. The user can also visit to profile of other users by clicking the username at the top of the post posted by them which is available in the Home an Explore page.</a:t>
            </a:r>
          </a:p>
          <a:p>
            <a:pPr>
              <a:buNone/>
            </a:pPr>
            <a:r>
              <a:rPr lang="en-GB" sz="8800" dirty="0" smtClean="0">
                <a:cs typeface="Times New Roman" pitchFamily="18" charset="0"/>
              </a:rPr>
              <a:t>		The user can logout of the app by clicking the logout button available at the top right corner. This navigates the user back to </a:t>
            </a:r>
            <a:r>
              <a:rPr lang="en-GB" sz="8800" dirty="0" err="1" smtClean="0">
                <a:cs typeface="Times New Roman" pitchFamily="18" charset="0"/>
              </a:rPr>
              <a:t>SignIn</a:t>
            </a:r>
            <a:r>
              <a:rPr lang="en-GB" sz="8800" dirty="0" smtClean="0">
                <a:cs typeface="Times New Roman" pitchFamily="18" charset="0"/>
              </a:rPr>
              <a:t> page.</a:t>
            </a:r>
            <a:endParaRPr lang="en-US" sz="8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Technologies Used</a:t>
            </a:r>
            <a:endParaRPr lang="en-GB" dirty="0"/>
          </a:p>
        </p:txBody>
      </p:sp>
      <p:sp>
        <p:nvSpPr>
          <p:cNvPr id="3" name="Content Placeholder 2"/>
          <p:cNvSpPr>
            <a:spLocks noGrp="1"/>
          </p:cNvSpPr>
          <p:nvPr>
            <p:ph idx="1"/>
          </p:nvPr>
        </p:nvSpPr>
        <p:spPr>
          <a:xfrm>
            <a:off x="304800" y="1143000"/>
            <a:ext cx="8382000" cy="5486400"/>
          </a:xfrm>
        </p:spPr>
        <p:txBody>
          <a:bodyPr>
            <a:normAutofit fontScale="92500" lnSpcReduction="10000"/>
          </a:bodyPr>
          <a:lstStyle/>
          <a:p>
            <a:r>
              <a:rPr lang="en-US" sz="2200" b="1" i="1" u="sng" dirty="0" smtClean="0"/>
              <a:t>server</a:t>
            </a:r>
            <a:r>
              <a:rPr lang="en-US" sz="2200" b="1" i="1" dirty="0" smtClean="0"/>
              <a:t>-</a:t>
            </a:r>
          </a:p>
          <a:p>
            <a:pPr>
              <a:buNone/>
            </a:pPr>
            <a:r>
              <a:rPr lang="en-US" sz="2200" dirty="0" smtClean="0"/>
              <a:t>		</a:t>
            </a:r>
            <a:r>
              <a:rPr lang="en-US" sz="2200" b="1" dirty="0" smtClean="0"/>
              <a:t> </a:t>
            </a:r>
            <a:r>
              <a:rPr lang="en-US" sz="2200" b="1" dirty="0" err="1" smtClean="0"/>
              <a:t>npm</a:t>
            </a:r>
            <a:r>
              <a:rPr lang="en-US" sz="2200" b="1" dirty="0" smtClean="0"/>
              <a:t> init </a:t>
            </a:r>
            <a:r>
              <a:rPr lang="en-US" sz="2200" dirty="0" smtClean="0"/>
              <a:t>is used to set up </a:t>
            </a:r>
            <a:r>
              <a:rPr lang="en-US" sz="2200" dirty="0" err="1" smtClean="0"/>
              <a:t>npm</a:t>
            </a:r>
            <a:r>
              <a:rPr lang="en-US" sz="2200" smtClean="0"/>
              <a:t> package.</a:t>
            </a:r>
            <a:endParaRPr lang="en-US" sz="2200" dirty="0" smtClean="0"/>
          </a:p>
          <a:p>
            <a:pPr>
              <a:buNone/>
            </a:pPr>
            <a:r>
              <a:rPr lang="en-US" sz="2200" dirty="0" smtClean="0"/>
              <a:t>		It is mainly responsible for the back end development of the app. We have used </a:t>
            </a:r>
            <a:r>
              <a:rPr lang="en-US" sz="2200" b="1" dirty="0" smtClean="0"/>
              <a:t>express</a:t>
            </a:r>
            <a:r>
              <a:rPr lang="en-US" sz="2200" dirty="0" smtClean="0"/>
              <a:t> which is installed using:                                           			</a:t>
            </a:r>
            <a:r>
              <a:rPr lang="en-US" sz="2200" b="1" dirty="0" smtClean="0"/>
              <a:t> </a:t>
            </a:r>
            <a:r>
              <a:rPr lang="en-US" sz="2200" b="1" dirty="0" err="1" smtClean="0"/>
              <a:t>npm</a:t>
            </a:r>
            <a:r>
              <a:rPr lang="en-US" sz="2200" b="1" dirty="0" smtClean="0"/>
              <a:t> install express</a:t>
            </a:r>
            <a:endParaRPr lang="en-US" sz="2200" dirty="0" smtClean="0"/>
          </a:p>
          <a:p>
            <a:pPr>
              <a:buNone/>
            </a:pPr>
            <a:r>
              <a:rPr lang="en-US" sz="2200" dirty="0" smtClean="0"/>
              <a:t>		Apart from this, the following additional functionalities is used in server side:</a:t>
            </a:r>
          </a:p>
          <a:p>
            <a:pPr lvl="1">
              <a:buFont typeface="Wingdings" pitchFamily="2" charset="2"/>
              <a:buChar char="Ø"/>
            </a:pPr>
            <a:r>
              <a:rPr lang="en-US" sz="2200" b="1" u="dbl" dirty="0" err="1" smtClean="0"/>
              <a:t>bcryptjs</a:t>
            </a:r>
            <a:r>
              <a:rPr lang="en-US" sz="2200" dirty="0" smtClean="0"/>
              <a:t> – Installed using:  </a:t>
            </a:r>
            <a:r>
              <a:rPr lang="en-US" sz="2200" b="1" dirty="0" err="1" smtClean="0"/>
              <a:t>npm</a:t>
            </a:r>
            <a:r>
              <a:rPr lang="en-US" sz="2200" b="1" dirty="0" smtClean="0"/>
              <a:t> install </a:t>
            </a:r>
            <a:r>
              <a:rPr lang="en-US" sz="2200" b="1" dirty="0" err="1" smtClean="0"/>
              <a:t>bcryptjs</a:t>
            </a:r>
            <a:endParaRPr lang="en-US" sz="2200" b="1" dirty="0" smtClean="0"/>
          </a:p>
          <a:p>
            <a:pPr lvl="1">
              <a:buNone/>
            </a:pPr>
            <a:r>
              <a:rPr lang="en-US" sz="2200" b="1" dirty="0" smtClean="0"/>
              <a:t>			</a:t>
            </a:r>
            <a:r>
              <a:rPr lang="en-US" sz="2200" dirty="0" smtClean="0"/>
              <a:t>hash() is used to hash the password so that password is protected.</a:t>
            </a:r>
            <a:endParaRPr lang="en-US" sz="1800" b="1" dirty="0" smtClean="0"/>
          </a:p>
          <a:p>
            <a:pPr lvl="1">
              <a:buFont typeface="Wingdings" pitchFamily="2" charset="2"/>
              <a:buChar char="Ø"/>
            </a:pPr>
            <a:r>
              <a:rPr lang="en-US" sz="2200" b="1" u="dbl" dirty="0" err="1" smtClean="0"/>
              <a:t>jsonwebtoken</a:t>
            </a:r>
            <a:r>
              <a:rPr lang="en-US" sz="2200" dirty="0" smtClean="0"/>
              <a:t> – Installed using: </a:t>
            </a:r>
            <a:r>
              <a:rPr lang="en-US" sz="2200" b="1" dirty="0" err="1" smtClean="0"/>
              <a:t>npm</a:t>
            </a:r>
            <a:r>
              <a:rPr lang="en-US" sz="2200" b="1" dirty="0" smtClean="0"/>
              <a:t> install </a:t>
            </a:r>
            <a:r>
              <a:rPr lang="en-US" sz="2200" b="1" dirty="0" err="1" smtClean="0"/>
              <a:t>jsonwebtoken</a:t>
            </a:r>
            <a:endParaRPr lang="en-US" sz="2200" b="1" dirty="0" smtClean="0"/>
          </a:p>
          <a:p>
            <a:pPr lvl="1">
              <a:buNone/>
            </a:pPr>
            <a:r>
              <a:rPr lang="en-US" sz="2200" b="1" dirty="0" smtClean="0"/>
              <a:t>			</a:t>
            </a:r>
            <a:r>
              <a:rPr lang="en-US" sz="2200" dirty="0" smtClean="0"/>
              <a:t>To generate a token which is given to user when they </a:t>
            </a:r>
            <a:r>
              <a:rPr lang="en-US" sz="2200" dirty="0" err="1" smtClean="0"/>
              <a:t>signin</a:t>
            </a:r>
            <a:r>
              <a:rPr lang="en-US" sz="2200" dirty="0" smtClean="0"/>
              <a:t> so that they can access the protected resources.</a:t>
            </a:r>
          </a:p>
          <a:p>
            <a:pPr lvl="1">
              <a:buFont typeface="Wingdings" pitchFamily="2" charset="2"/>
              <a:buChar char="Ø"/>
            </a:pPr>
            <a:r>
              <a:rPr lang="en-US" sz="2200" b="1" u="dbl" dirty="0" smtClean="0"/>
              <a:t>mongoose</a:t>
            </a:r>
            <a:r>
              <a:rPr lang="en-US" sz="2200" dirty="0" smtClean="0"/>
              <a:t> – Installed using: </a:t>
            </a:r>
            <a:r>
              <a:rPr lang="en-US" sz="2200" b="1" dirty="0" err="1" smtClean="0"/>
              <a:t>npm</a:t>
            </a:r>
            <a:r>
              <a:rPr lang="en-US" sz="2200" b="1" dirty="0" smtClean="0"/>
              <a:t> install mongoose</a:t>
            </a:r>
          </a:p>
          <a:p>
            <a:pPr lvl="1">
              <a:buNone/>
            </a:pPr>
            <a:r>
              <a:rPr lang="en-US" sz="2200" dirty="0" smtClean="0"/>
              <a:t>			It is used to communicate with </a:t>
            </a:r>
            <a:r>
              <a:rPr lang="en-US" sz="2200" dirty="0" err="1" smtClean="0"/>
              <a:t>MongoDB</a:t>
            </a:r>
            <a:r>
              <a:rPr lang="en-US" sz="2200" dirty="0" smtClean="0"/>
              <a:t> and it also helps in creating schema – User, Post schema</a:t>
            </a:r>
            <a:endParaRPr lang="en-US" sz="2200" b="1" dirty="0" smtClean="0"/>
          </a:p>
          <a:p>
            <a:pPr lvl="1">
              <a:buNone/>
            </a:pPr>
            <a:endParaRPr lang="en-US" sz="1800" dirty="0" smtClean="0"/>
          </a:p>
          <a:p>
            <a:pPr>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Technologies Used</a:t>
            </a:r>
            <a:endParaRPr lang="en-US" dirty="0"/>
          </a:p>
        </p:txBody>
      </p:sp>
      <p:sp>
        <p:nvSpPr>
          <p:cNvPr id="3" name="Content Placeholder 2"/>
          <p:cNvSpPr>
            <a:spLocks noGrp="1"/>
          </p:cNvSpPr>
          <p:nvPr>
            <p:ph idx="1"/>
          </p:nvPr>
        </p:nvSpPr>
        <p:spPr>
          <a:xfrm>
            <a:off x="381000" y="1143000"/>
            <a:ext cx="8305800" cy="5257800"/>
          </a:xfrm>
        </p:spPr>
        <p:txBody>
          <a:bodyPr>
            <a:normAutofit fontScale="92500" lnSpcReduction="10000"/>
          </a:bodyPr>
          <a:lstStyle/>
          <a:p>
            <a:r>
              <a:rPr lang="en-US" sz="2200" b="1" i="1" u="sng" dirty="0" smtClean="0"/>
              <a:t>client</a:t>
            </a:r>
            <a:r>
              <a:rPr lang="en-US" sz="2200" b="1" i="1" dirty="0" smtClean="0"/>
              <a:t>-</a:t>
            </a:r>
          </a:p>
          <a:p>
            <a:pPr>
              <a:buNone/>
            </a:pPr>
            <a:r>
              <a:rPr lang="en-US" sz="2200" dirty="0" smtClean="0"/>
              <a:t>		It is mainly responsible for the front end development of the app. </a:t>
            </a:r>
            <a:r>
              <a:rPr lang="en-US" sz="2200" b="1" dirty="0" smtClean="0"/>
              <a:t>client</a:t>
            </a:r>
            <a:r>
              <a:rPr lang="en-US" sz="2200" dirty="0" smtClean="0"/>
              <a:t> is a react app. It is created using                                                         		</a:t>
            </a:r>
            <a:r>
              <a:rPr lang="en-US" sz="2200" b="1" dirty="0" err="1" smtClean="0"/>
              <a:t>npx</a:t>
            </a:r>
            <a:r>
              <a:rPr lang="en-US" sz="2200" b="1" dirty="0" smtClean="0"/>
              <a:t> create-react-app client</a:t>
            </a:r>
            <a:r>
              <a:rPr lang="en-US" sz="2200" dirty="0" smtClean="0"/>
              <a:t>.                                                             All the dependencies are installed by this.</a:t>
            </a:r>
          </a:p>
          <a:p>
            <a:pPr>
              <a:buNone/>
            </a:pPr>
            <a:r>
              <a:rPr lang="en-US" sz="2200" dirty="0" smtClean="0"/>
              <a:t>		Apart from this, the following additional functionality is used in client side:</a:t>
            </a:r>
          </a:p>
          <a:p>
            <a:pPr lvl="1">
              <a:buFont typeface="Wingdings" pitchFamily="2" charset="2"/>
              <a:buChar char="Ø"/>
            </a:pPr>
            <a:r>
              <a:rPr lang="en-US" sz="1900" b="1" u="dbl" dirty="0" smtClean="0"/>
              <a:t>materialize-</a:t>
            </a:r>
            <a:r>
              <a:rPr lang="en-US" sz="1900" b="1" u="dbl" dirty="0" err="1" smtClean="0"/>
              <a:t>css</a:t>
            </a:r>
            <a:r>
              <a:rPr lang="en-US" sz="1900" dirty="0" smtClean="0"/>
              <a:t> – Installed using </a:t>
            </a:r>
            <a:r>
              <a:rPr lang="en-US" sz="1900" b="1" dirty="0" err="1" smtClean="0"/>
              <a:t>npm</a:t>
            </a:r>
            <a:r>
              <a:rPr lang="en-US" sz="1900" b="1" dirty="0" smtClean="0"/>
              <a:t> install materialize-</a:t>
            </a:r>
            <a:r>
              <a:rPr lang="en-US" sz="1900" b="1" dirty="0" err="1" smtClean="0"/>
              <a:t>css@next</a:t>
            </a:r>
            <a:endParaRPr lang="en-US" sz="1900" dirty="0" smtClean="0"/>
          </a:p>
          <a:p>
            <a:pPr lvl="1">
              <a:buNone/>
            </a:pPr>
            <a:r>
              <a:rPr lang="en-US" sz="1800" dirty="0" smtClean="0"/>
              <a:t>			</a:t>
            </a:r>
            <a:r>
              <a:rPr lang="en-US" sz="2200" dirty="0" smtClean="0"/>
              <a:t>It is used for functionalities – toast, Modal. Toasts are used to send the messages – errors and signed in and signed up successfully messages to the users. Modal is used in formatting the  search tab which will allow the user to search for other users and close the search tab whenever the user wills.</a:t>
            </a:r>
          </a:p>
          <a:p>
            <a:pPr lvl="1">
              <a:buFont typeface="Wingdings" pitchFamily="2" charset="2"/>
              <a:buChar char="Ø"/>
            </a:pPr>
            <a:r>
              <a:rPr lang="en-US" sz="2200" dirty="0" err="1" smtClean="0"/>
              <a:t>useParams</a:t>
            </a:r>
            <a:r>
              <a:rPr lang="en-US" sz="2200" dirty="0" smtClean="0"/>
              <a:t>(), Link, </a:t>
            </a:r>
            <a:r>
              <a:rPr lang="en-US" sz="2200" dirty="0" err="1" smtClean="0"/>
              <a:t>useHistory</a:t>
            </a:r>
            <a:r>
              <a:rPr lang="en-US" sz="2200" dirty="0" smtClean="0"/>
              <a:t>(), Switch, Route, </a:t>
            </a:r>
            <a:r>
              <a:rPr lang="en-US" sz="2200" dirty="0" err="1" smtClean="0"/>
              <a:t>BrowserRouter</a:t>
            </a:r>
            <a:r>
              <a:rPr lang="en-US" sz="2200" dirty="0" smtClean="0"/>
              <a:t> 		are imported from ‘</a:t>
            </a:r>
            <a:r>
              <a:rPr lang="en-US" sz="2200" b="1" u="dbl" dirty="0" smtClean="0"/>
              <a:t>react-router-</a:t>
            </a:r>
            <a:r>
              <a:rPr lang="en-US" sz="2200" b="1" u="dbl" dirty="0" err="1" smtClean="0"/>
              <a:t>dom</a:t>
            </a:r>
            <a:r>
              <a:rPr lang="en-US" sz="2200" dirty="0" smtClean="0"/>
              <a:t>’</a:t>
            </a:r>
          </a:p>
          <a:p>
            <a:pPr lvl="1">
              <a:buFont typeface="Wingdings" pitchFamily="2" charset="2"/>
              <a:buChar char="Ø"/>
            </a:pPr>
            <a:r>
              <a:rPr lang="en-US" sz="2200" dirty="0" smtClean="0"/>
              <a:t>React, </a:t>
            </a:r>
            <a:r>
              <a:rPr lang="en-US" sz="2200" dirty="0" err="1" smtClean="0"/>
              <a:t>useState</a:t>
            </a:r>
            <a:r>
              <a:rPr lang="en-US" sz="2200" dirty="0" smtClean="0"/>
              <a:t>(), </a:t>
            </a:r>
            <a:r>
              <a:rPr lang="en-US" sz="2200" dirty="0" err="1" smtClean="0"/>
              <a:t>useEffect</a:t>
            </a:r>
            <a:r>
              <a:rPr lang="en-US" sz="2200" dirty="0" smtClean="0"/>
              <a:t>(), </a:t>
            </a:r>
            <a:r>
              <a:rPr lang="en-US" sz="2200" dirty="0" err="1" smtClean="0"/>
              <a:t>useContext</a:t>
            </a:r>
            <a:r>
              <a:rPr lang="en-US" sz="2200" dirty="0" smtClean="0"/>
              <a:t>() are imported from ‘</a:t>
            </a:r>
            <a:r>
              <a:rPr lang="en-US" sz="2200" b="1" u="dbl" dirty="0" smtClean="0"/>
              <a:t>react</a:t>
            </a:r>
            <a:r>
              <a:rPr lang="en-US" sz="2200" b="1" dirty="0" smtClean="0"/>
              <a:t>’</a:t>
            </a:r>
            <a:endParaRPr lang="en-US" sz="2200"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Technologies Used</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sz="2000" b="1" i="1" u="sng" dirty="0" smtClean="0"/>
              <a:t>Database</a:t>
            </a:r>
            <a:r>
              <a:rPr lang="en-US" sz="2000" b="1" i="1" dirty="0" smtClean="0"/>
              <a:t> – </a:t>
            </a:r>
          </a:p>
          <a:p>
            <a:pPr>
              <a:buNone/>
            </a:pPr>
            <a:r>
              <a:rPr lang="en-US" sz="2000" b="1" i="1" dirty="0" smtClean="0"/>
              <a:t>		</a:t>
            </a:r>
            <a:r>
              <a:rPr lang="en-US" sz="2000" dirty="0" smtClean="0"/>
              <a:t>We have used </a:t>
            </a:r>
            <a:r>
              <a:rPr lang="en-US" sz="2000" dirty="0" err="1" smtClean="0"/>
              <a:t>MongoDB</a:t>
            </a:r>
            <a:r>
              <a:rPr lang="en-US" sz="2000" dirty="0" smtClean="0"/>
              <a:t> Atlas to store the details of the users and posts. Users details contains the details such as username, email, password(which is hashed), followers, following, posts. Posts details contains the details such as </a:t>
            </a:r>
            <a:r>
              <a:rPr lang="en-US" sz="2000" dirty="0" err="1" smtClean="0"/>
              <a:t>postedBy</a:t>
            </a:r>
            <a:r>
              <a:rPr lang="en-US" sz="2000" dirty="0" smtClean="0"/>
              <a:t> user details, number of likes on post, number of </a:t>
            </a:r>
            <a:r>
              <a:rPr lang="en-US" sz="2000" dirty="0" err="1" smtClean="0"/>
              <a:t>unlikes</a:t>
            </a:r>
            <a:r>
              <a:rPr lang="en-US" sz="2000" dirty="0" smtClean="0"/>
              <a:t> on post, comments on post.</a:t>
            </a:r>
            <a:endParaRPr lang="en-US" sz="2000" b="1" i="1" dirty="0" smtClean="0"/>
          </a:p>
          <a:p>
            <a:r>
              <a:rPr lang="en-US" sz="2000" b="1" i="1" u="sng" dirty="0" err="1" smtClean="0"/>
              <a:t>Cloudinary</a:t>
            </a:r>
            <a:r>
              <a:rPr lang="en-US" sz="2000" b="1" i="1" dirty="0" smtClean="0"/>
              <a:t> – </a:t>
            </a:r>
          </a:p>
          <a:p>
            <a:pPr>
              <a:buNone/>
            </a:pPr>
            <a:r>
              <a:rPr lang="en-US" sz="2000" dirty="0" smtClean="0"/>
              <a:t>		We have used the </a:t>
            </a:r>
            <a:r>
              <a:rPr lang="en-US" sz="2000" dirty="0" err="1" smtClean="0"/>
              <a:t>cloudinary</a:t>
            </a:r>
            <a:r>
              <a:rPr lang="en-US" sz="2000" dirty="0" smtClean="0"/>
              <a:t> as a storage service to upload the photos posted and the profile </a:t>
            </a:r>
            <a:r>
              <a:rPr lang="en-US" sz="2000" dirty="0" err="1" smtClean="0"/>
              <a:t>pic</a:t>
            </a:r>
            <a:r>
              <a:rPr lang="en-US" sz="2000" dirty="0" smtClean="0"/>
              <a:t>. There is also a default </a:t>
            </a:r>
            <a:r>
              <a:rPr lang="en-US" sz="2000" dirty="0" err="1" smtClean="0"/>
              <a:t>pic</a:t>
            </a:r>
            <a:r>
              <a:rPr lang="en-US" sz="2000" dirty="0" smtClean="0"/>
              <a:t> for the users who sign up without any profile </a:t>
            </a:r>
            <a:r>
              <a:rPr lang="en-US" sz="2000" dirty="0" err="1" smtClean="0"/>
              <a:t>pic</a:t>
            </a:r>
            <a:r>
              <a:rPr lang="en-US" sz="2000" dirty="0" smtClean="0"/>
              <a:t>. We can store the </a:t>
            </a:r>
            <a:r>
              <a:rPr lang="en-US" sz="2000" dirty="0" err="1" smtClean="0"/>
              <a:t>url</a:t>
            </a:r>
            <a:r>
              <a:rPr lang="en-US" sz="2000" dirty="0" smtClean="0"/>
              <a:t> of these images in our database. These </a:t>
            </a:r>
            <a:r>
              <a:rPr lang="en-US" sz="2000" dirty="0" err="1" smtClean="0"/>
              <a:t>url</a:t>
            </a:r>
            <a:r>
              <a:rPr lang="en-US" sz="2000" dirty="0" smtClean="0"/>
              <a:t> stored in database helps in fetching the posts from </a:t>
            </a:r>
            <a:r>
              <a:rPr lang="en-US" sz="2000" dirty="0" err="1" smtClean="0"/>
              <a:t>cloudinary</a:t>
            </a:r>
            <a:r>
              <a:rPr lang="en-US" sz="2000" dirty="0" smtClean="0"/>
              <a:t> and display in Home and Explore page. It also helps in storing the </a:t>
            </a:r>
            <a:r>
              <a:rPr lang="en-US" sz="2000" dirty="0" err="1" smtClean="0"/>
              <a:t>url</a:t>
            </a:r>
            <a:r>
              <a:rPr lang="en-US" sz="2000" dirty="0" smtClean="0"/>
              <a:t> of the profile </a:t>
            </a:r>
            <a:r>
              <a:rPr lang="en-US" sz="2000" dirty="0" err="1" smtClean="0"/>
              <a:t>pic</a:t>
            </a:r>
            <a:r>
              <a:rPr lang="en-US" sz="2000" dirty="0" smtClean="0"/>
              <a:t> and it is displayed in the left corner of the Profile page.</a:t>
            </a:r>
          </a:p>
          <a:p>
            <a:pPr>
              <a:buNone/>
            </a:pPr>
            <a:endParaRPr lang="en-US" sz="2000" b="1" i="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Member Contributions</a:t>
            </a:r>
            <a:endParaRPr lang="en-GB"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buFont typeface="Wingdings" pitchFamily="2" charset="2"/>
              <a:buChar char="Ø"/>
            </a:pPr>
            <a:r>
              <a:rPr lang="en-GB" sz="2800" b="1" i="1" u="sng" dirty="0" err="1" smtClean="0"/>
              <a:t>Pavitra</a:t>
            </a:r>
            <a:r>
              <a:rPr lang="en-GB" sz="2800" b="1" i="1" u="sng" dirty="0" smtClean="0"/>
              <a:t> K.</a:t>
            </a:r>
            <a:r>
              <a:rPr lang="en-GB" sz="2800" b="1" i="1" dirty="0" smtClean="0"/>
              <a:t> –</a:t>
            </a:r>
          </a:p>
          <a:p>
            <a:pPr lvl="1">
              <a:buFont typeface="Arial" pitchFamily="34" charset="0"/>
              <a:buChar char="•"/>
            </a:pPr>
            <a:r>
              <a:rPr lang="en-GB" sz="2000" u="dbl" dirty="0" smtClean="0"/>
              <a:t>Signing</a:t>
            </a:r>
            <a:r>
              <a:rPr lang="en-GB" sz="2000" dirty="0" smtClean="0"/>
              <a:t> </a:t>
            </a:r>
            <a:r>
              <a:rPr lang="en-GB" sz="2000" u="dbl" dirty="0" smtClean="0"/>
              <a:t>In</a:t>
            </a:r>
            <a:r>
              <a:rPr lang="en-GB" sz="2000" dirty="0" smtClean="0"/>
              <a:t>  </a:t>
            </a:r>
            <a:r>
              <a:rPr lang="en-GB" sz="2000" u="dbl" dirty="0" smtClean="0"/>
              <a:t>to</a:t>
            </a:r>
            <a:r>
              <a:rPr lang="en-GB" sz="2000" dirty="0" smtClean="0"/>
              <a:t> </a:t>
            </a:r>
            <a:r>
              <a:rPr lang="en-GB" sz="2000" u="dbl" dirty="0" smtClean="0"/>
              <a:t>an</a:t>
            </a:r>
            <a:r>
              <a:rPr lang="en-GB" sz="2000" dirty="0" smtClean="0"/>
              <a:t> </a:t>
            </a:r>
            <a:r>
              <a:rPr lang="en-GB" sz="2000" u="dbl" dirty="0" smtClean="0"/>
              <a:t>account</a:t>
            </a:r>
            <a:r>
              <a:rPr lang="en-GB" sz="2000" dirty="0" smtClean="0"/>
              <a:t> (for an already existing user) – </a:t>
            </a:r>
          </a:p>
          <a:p>
            <a:pPr lvl="1">
              <a:buNone/>
            </a:pPr>
            <a:r>
              <a:rPr lang="en-GB" sz="2000" dirty="0" smtClean="0"/>
              <a:t>		       This helps in issuing the user a JSON </a:t>
            </a:r>
            <a:r>
              <a:rPr lang="en-GB" sz="2000" dirty="0" err="1" smtClean="0"/>
              <a:t>webtoken</a:t>
            </a:r>
            <a:r>
              <a:rPr lang="en-GB" sz="2000" dirty="0" smtClean="0"/>
              <a:t> on signing in to an account which helps the user to access the protected resources. The details of the logged in user – number of posts, followers, following users and the </a:t>
            </a:r>
            <a:r>
              <a:rPr lang="en-GB" sz="2000" dirty="0" err="1" smtClean="0"/>
              <a:t>webtoken</a:t>
            </a:r>
            <a:r>
              <a:rPr lang="en-GB" sz="2000" dirty="0" smtClean="0"/>
              <a:t> are stored in local storage from where it can be accessed. An error is displayed  if name or password is invalid. The entered password will be hashed.</a:t>
            </a:r>
          </a:p>
          <a:p>
            <a:pPr lvl="1">
              <a:buFont typeface="Arial" pitchFamily="34" charset="0"/>
              <a:buChar char="•"/>
            </a:pPr>
            <a:r>
              <a:rPr lang="en-GB" sz="2000" u="dbl" dirty="0" smtClean="0"/>
              <a:t>Signing</a:t>
            </a:r>
            <a:r>
              <a:rPr lang="en-GB" sz="2000" dirty="0" smtClean="0"/>
              <a:t> </a:t>
            </a:r>
            <a:r>
              <a:rPr lang="en-GB" sz="2000" u="dbl" dirty="0" smtClean="0"/>
              <a:t>Up</a:t>
            </a:r>
            <a:r>
              <a:rPr lang="en-GB" sz="2000" dirty="0" smtClean="0"/>
              <a:t> (for a new user) – </a:t>
            </a:r>
          </a:p>
          <a:p>
            <a:pPr lvl="1">
              <a:buNone/>
            </a:pPr>
            <a:r>
              <a:rPr lang="en-GB" sz="2000" dirty="0" smtClean="0"/>
              <a:t>		      This helps a new user to signup. The user can signup with an email, username and password. There can exist only a single user with particular email and username ,</a:t>
            </a:r>
            <a:r>
              <a:rPr lang="en-GB" sz="2000" dirty="0" err="1" smtClean="0"/>
              <a:t>i.e</a:t>
            </a:r>
            <a:r>
              <a:rPr lang="en-GB" sz="2000" dirty="0" smtClean="0"/>
              <a:t>, email and username is unique. Once the user signs up, the user is navigated to </a:t>
            </a:r>
            <a:r>
              <a:rPr lang="en-GB" sz="2000" dirty="0" err="1" smtClean="0"/>
              <a:t>signin</a:t>
            </a:r>
            <a:r>
              <a:rPr lang="en-GB" sz="2000" dirty="0" smtClean="0"/>
              <a:t> page from where the user has to </a:t>
            </a:r>
            <a:r>
              <a:rPr lang="en-GB" sz="2000" dirty="0" err="1" smtClean="0"/>
              <a:t>signin</a:t>
            </a:r>
            <a:r>
              <a:rPr lang="en-GB" sz="2000" dirty="0" smtClean="0"/>
              <a:t> to the app. The user can update a profile </a:t>
            </a:r>
            <a:r>
              <a:rPr lang="en-GB" sz="2000" dirty="0" err="1" smtClean="0"/>
              <a:t>pic</a:t>
            </a:r>
            <a:r>
              <a:rPr lang="en-GB" sz="2000" dirty="0" smtClean="0"/>
              <a:t> else by default a </a:t>
            </a:r>
            <a:r>
              <a:rPr lang="en-GB" sz="2000" dirty="0" err="1" smtClean="0"/>
              <a:t>pic</a:t>
            </a:r>
            <a:r>
              <a:rPr lang="en-GB" sz="2000" dirty="0" smtClean="0"/>
              <a:t> with no image is uploaded as user profile later which can be modified.</a:t>
            </a:r>
          </a:p>
          <a:p>
            <a:pPr lvl="1">
              <a:buFont typeface="Arial" pitchFamily="34" charset="0"/>
              <a:buChar char="•"/>
            </a:pPr>
            <a:r>
              <a:rPr lang="en-GB" sz="2000" u="dbl" dirty="0" smtClean="0"/>
              <a:t>Logging</a:t>
            </a:r>
            <a:r>
              <a:rPr lang="en-GB" sz="2000" dirty="0" smtClean="0"/>
              <a:t> </a:t>
            </a:r>
            <a:r>
              <a:rPr lang="en-GB" sz="2000" u="dbl" dirty="0" smtClean="0"/>
              <a:t>Out</a:t>
            </a:r>
            <a:r>
              <a:rPr lang="en-GB" sz="2000" dirty="0" smtClean="0"/>
              <a:t> – </a:t>
            </a:r>
          </a:p>
          <a:p>
            <a:pPr lvl="1">
              <a:buNone/>
            </a:pPr>
            <a:r>
              <a:rPr lang="en-GB" sz="2000" dirty="0" smtClean="0"/>
              <a:t>		       Once the user is signed in, the user must be able to log out of the app which is done by clicking the button in the top right corner of the app. This navigates the user back to the </a:t>
            </a:r>
            <a:r>
              <a:rPr lang="en-GB" sz="2000" dirty="0" err="1" smtClean="0"/>
              <a:t>signin</a:t>
            </a:r>
            <a:r>
              <a:rPr lang="en-GB" sz="2000" dirty="0" smtClean="0"/>
              <a:t> page. Once logged out, the local storage gets cleared.</a:t>
            </a:r>
          </a:p>
          <a:p>
            <a:pPr lvl="1">
              <a:buNone/>
            </a:pPr>
            <a:endParaRPr lang="en-GB" sz="2000" dirty="0" smtClean="0"/>
          </a:p>
          <a:p>
            <a:pPr lvl="1">
              <a:buNone/>
            </a:pPr>
            <a:endParaRPr lang="en-GB"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Member Contributions</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lvl="1">
              <a:buFont typeface="Arial" pitchFamily="34" charset="0"/>
              <a:buChar char="•"/>
            </a:pPr>
            <a:r>
              <a:rPr lang="en-GB" sz="1900" u="dbl" dirty="0" smtClean="0"/>
              <a:t>Creating</a:t>
            </a:r>
            <a:r>
              <a:rPr lang="en-GB" sz="1900" dirty="0" smtClean="0"/>
              <a:t> </a:t>
            </a:r>
            <a:r>
              <a:rPr lang="en-GB" sz="1900" u="dbl" dirty="0" smtClean="0"/>
              <a:t>a</a:t>
            </a:r>
            <a:r>
              <a:rPr lang="en-GB" sz="1900" dirty="0" smtClean="0"/>
              <a:t> </a:t>
            </a:r>
            <a:r>
              <a:rPr lang="en-GB" sz="1900" u="dbl" dirty="0" smtClean="0"/>
              <a:t>Post</a:t>
            </a:r>
            <a:r>
              <a:rPr lang="en-GB" sz="1900" dirty="0" smtClean="0"/>
              <a:t> – </a:t>
            </a:r>
          </a:p>
          <a:p>
            <a:pPr lvl="1">
              <a:buNone/>
            </a:pPr>
            <a:r>
              <a:rPr lang="en-GB" sz="1900" dirty="0" smtClean="0"/>
              <a:t>		     Only the logged in user can create a post. We have created a file requireLogin.js in the server end which checks for the field which requires login. For creating the post, the token obtained by the user is verified. Once the token is verified, the user can create the post. The post created is stored in the </a:t>
            </a:r>
            <a:r>
              <a:rPr lang="en-GB" sz="1900" dirty="0" err="1" smtClean="0"/>
              <a:t>cloudinary</a:t>
            </a:r>
            <a:r>
              <a:rPr lang="en-GB" sz="1900" dirty="0" smtClean="0"/>
              <a:t>.</a:t>
            </a:r>
          </a:p>
          <a:p>
            <a:pPr lvl="1">
              <a:buFont typeface="Arial" pitchFamily="34" charset="0"/>
              <a:buChar char="•"/>
            </a:pPr>
            <a:r>
              <a:rPr lang="en-GB" sz="1900" u="dbl" dirty="0" smtClean="0"/>
              <a:t>Deleting</a:t>
            </a:r>
            <a:r>
              <a:rPr lang="en-GB" sz="1900" dirty="0" smtClean="0"/>
              <a:t> </a:t>
            </a:r>
            <a:r>
              <a:rPr lang="en-GB" sz="1900" u="dbl" dirty="0" smtClean="0"/>
              <a:t>the</a:t>
            </a:r>
            <a:r>
              <a:rPr lang="en-GB" sz="1900" dirty="0" smtClean="0"/>
              <a:t> </a:t>
            </a:r>
            <a:r>
              <a:rPr lang="en-GB" sz="1900" u="dbl" dirty="0" smtClean="0"/>
              <a:t>Post</a:t>
            </a:r>
            <a:r>
              <a:rPr lang="en-GB" sz="1900" dirty="0" smtClean="0"/>
              <a:t> – </a:t>
            </a:r>
          </a:p>
          <a:p>
            <a:pPr lvl="1">
              <a:buNone/>
            </a:pPr>
            <a:r>
              <a:rPr lang="en-GB" sz="1900" dirty="0" smtClean="0"/>
              <a:t>		     Only the logged in user and the user who has created the post can delete it by clicking the delete icon at the top right corner of the post. Once the post is deleted it removed from the database, user profile and the </a:t>
            </a:r>
            <a:r>
              <a:rPr lang="en-GB" sz="1900" dirty="0" err="1" smtClean="0"/>
              <a:t>cloudinary</a:t>
            </a:r>
            <a:r>
              <a:rPr lang="en-GB" sz="1900" dirty="0" smtClean="0"/>
              <a:t>.</a:t>
            </a:r>
          </a:p>
          <a:p>
            <a:pPr lvl="1">
              <a:buFont typeface="Arial" pitchFamily="34" charset="0"/>
              <a:buChar char="•"/>
            </a:pPr>
            <a:r>
              <a:rPr lang="en-GB" sz="1900" u="dbl" dirty="0" smtClean="0"/>
              <a:t>Navigation</a:t>
            </a:r>
            <a:r>
              <a:rPr lang="en-GB" sz="1900" dirty="0" smtClean="0"/>
              <a:t> </a:t>
            </a:r>
            <a:r>
              <a:rPr lang="en-GB" sz="1900" u="dbl" dirty="0" smtClean="0"/>
              <a:t>and</a:t>
            </a:r>
            <a:r>
              <a:rPr lang="en-GB" sz="1900" dirty="0" smtClean="0"/>
              <a:t> </a:t>
            </a:r>
            <a:r>
              <a:rPr lang="en-GB" sz="1900" u="dbl" dirty="0" smtClean="0"/>
              <a:t>Searching</a:t>
            </a:r>
            <a:r>
              <a:rPr lang="en-GB" sz="1900" dirty="0" smtClean="0"/>
              <a:t> </a:t>
            </a:r>
            <a:r>
              <a:rPr lang="en-GB" sz="1900" u="dbl" dirty="0" smtClean="0"/>
              <a:t>the</a:t>
            </a:r>
            <a:r>
              <a:rPr lang="en-GB" sz="1900" dirty="0" smtClean="0"/>
              <a:t> </a:t>
            </a:r>
            <a:r>
              <a:rPr lang="en-GB" sz="1900" u="dbl" dirty="0" smtClean="0"/>
              <a:t>User</a:t>
            </a:r>
            <a:r>
              <a:rPr lang="en-GB" sz="1900" dirty="0" smtClean="0"/>
              <a:t> –</a:t>
            </a:r>
          </a:p>
          <a:p>
            <a:pPr lvl="1">
              <a:buNone/>
            </a:pPr>
            <a:r>
              <a:rPr lang="en-GB" sz="1900" dirty="0" smtClean="0"/>
              <a:t>		    It is used to display the links where the user can navigate before and after </a:t>
            </a:r>
            <a:r>
              <a:rPr lang="en-GB" sz="1900" dirty="0" err="1" smtClean="0"/>
              <a:t>signin</a:t>
            </a:r>
            <a:r>
              <a:rPr lang="en-GB" sz="1900" dirty="0" smtClean="0"/>
              <a:t>. Searching User can be done with the help of Modals of materialize-</a:t>
            </a:r>
            <a:r>
              <a:rPr lang="en-GB" sz="1900" dirty="0" err="1" smtClean="0"/>
              <a:t>css</a:t>
            </a:r>
            <a:r>
              <a:rPr lang="en-GB" sz="1900" dirty="0" smtClean="0"/>
              <a:t>. On clicking the search tab, the user can enter the username to be searched. The drop-down list of all matching usernames is listed. On clicking a particular username, it navigates to that user profile. The search tab can be closed by clicking the close button.</a:t>
            </a:r>
          </a:p>
          <a:p>
            <a:pPr>
              <a:buNone/>
            </a:pP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99</Words>
  <Application>Microsoft Office PowerPoint</Application>
  <PresentationFormat>On-screen Show (4:3)</PresentationFormat>
  <Paragraphs>102</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UE19CS204 – Web Technologies Mini Project</vt:lpstr>
      <vt:lpstr>Project Title – GetAlong (Social Media App) </vt:lpstr>
      <vt:lpstr>Abstract</vt:lpstr>
      <vt:lpstr>Abstract</vt:lpstr>
      <vt:lpstr>Technologies Used</vt:lpstr>
      <vt:lpstr>Technologies Used</vt:lpstr>
      <vt:lpstr>Technologies Used</vt:lpstr>
      <vt:lpstr>Member Contributions</vt:lpstr>
      <vt:lpstr>Member Contributions</vt:lpstr>
      <vt:lpstr>Member Contributions</vt:lpstr>
      <vt:lpstr>Member Contributions</vt:lpstr>
      <vt:lpstr>Member Contributions</vt:lpstr>
      <vt:lpstr>Member Contributions</vt:lpstr>
      <vt:lpstr>Member Contributions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dell</cp:lastModifiedBy>
  <cp:revision>54</cp:revision>
  <dcterms:created xsi:type="dcterms:W3CDTF">2020-11-18T05:59:33Z</dcterms:created>
  <dcterms:modified xsi:type="dcterms:W3CDTF">2020-12-07T09:52:43Z</dcterms:modified>
</cp:coreProperties>
</file>