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8" r:id="rId1"/>
    <p:sldMasterId id="2147483676" r:id="rId2"/>
  </p:sldMasterIdLst>
  <p:notesMasterIdLst>
    <p:notesMasterId r:id="rId30"/>
  </p:notesMasterIdLst>
  <p:handoutMasterIdLst>
    <p:handoutMasterId r:id="rId31"/>
  </p:handoutMasterIdLst>
  <p:sldIdLst>
    <p:sldId id="270" r:id="rId3"/>
    <p:sldId id="584" r:id="rId4"/>
    <p:sldId id="559" r:id="rId5"/>
    <p:sldId id="587" r:id="rId6"/>
    <p:sldId id="583" r:id="rId7"/>
    <p:sldId id="593" r:id="rId8"/>
    <p:sldId id="585" r:id="rId9"/>
    <p:sldId id="579" r:id="rId10"/>
    <p:sldId id="586" r:id="rId11"/>
    <p:sldId id="591" r:id="rId12"/>
    <p:sldId id="592" r:id="rId13"/>
    <p:sldId id="590" r:id="rId14"/>
    <p:sldId id="594" r:id="rId15"/>
    <p:sldId id="598" r:id="rId16"/>
    <p:sldId id="595" r:id="rId17"/>
    <p:sldId id="601" r:id="rId18"/>
    <p:sldId id="599" r:id="rId19"/>
    <p:sldId id="600" r:id="rId20"/>
    <p:sldId id="603" r:id="rId21"/>
    <p:sldId id="589" r:id="rId22"/>
    <p:sldId id="588" r:id="rId23"/>
    <p:sldId id="606" r:id="rId24"/>
    <p:sldId id="607" r:id="rId25"/>
    <p:sldId id="608" r:id="rId26"/>
    <p:sldId id="609" r:id="rId27"/>
    <p:sldId id="610" r:id="rId28"/>
    <p:sldId id="611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7410C0-15C5-47A5-8522-2588E5E03BC7}">
          <p14:sldIdLst>
            <p14:sldId id="270"/>
            <p14:sldId id="584"/>
            <p14:sldId id="559"/>
            <p14:sldId id="587"/>
            <p14:sldId id="583"/>
            <p14:sldId id="593"/>
            <p14:sldId id="585"/>
            <p14:sldId id="579"/>
            <p14:sldId id="586"/>
            <p14:sldId id="591"/>
            <p14:sldId id="592"/>
            <p14:sldId id="590"/>
            <p14:sldId id="594"/>
            <p14:sldId id="598"/>
            <p14:sldId id="595"/>
            <p14:sldId id="601"/>
            <p14:sldId id="599"/>
            <p14:sldId id="600"/>
            <p14:sldId id="603"/>
            <p14:sldId id="589"/>
            <p14:sldId id="588"/>
            <p14:sldId id="606"/>
            <p14:sldId id="607"/>
            <p14:sldId id="608"/>
            <p14:sldId id="609"/>
            <p14:sldId id="610"/>
            <p14:sldId id="6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8">
          <p15:clr>
            <a:srgbClr val="A4A3A4"/>
          </p15:clr>
        </p15:guide>
        <p15:guide id="2" pos="16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2F35"/>
    <a:srgbClr val="00467F"/>
    <a:srgbClr val="F47735"/>
    <a:srgbClr val="00A18E"/>
    <a:srgbClr val="7FB9C2"/>
    <a:srgbClr val="CCCDC3"/>
    <a:srgbClr val="CAC9CF"/>
    <a:srgbClr val="D5D10E"/>
    <a:srgbClr val="9B5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838" autoAdjust="0"/>
    <p:restoredTop sz="93963" autoAdjust="0"/>
  </p:normalViewPr>
  <p:slideViewPr>
    <p:cSldViewPr snapToGrid="0">
      <p:cViewPr varScale="1">
        <p:scale>
          <a:sx n="69" d="100"/>
          <a:sy n="69" d="100"/>
        </p:scale>
        <p:origin x="96" y="40"/>
      </p:cViewPr>
      <p:guideLst>
        <p:guide orient="horz" pos="1128"/>
        <p:guide pos="1665"/>
      </p:guideLst>
    </p:cSldViewPr>
  </p:slideViewPr>
  <p:outlineViewPr>
    <p:cViewPr>
      <p:scale>
        <a:sx n="33" d="100"/>
        <a:sy n="33" d="100"/>
      </p:scale>
      <p:origin x="48" y="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9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B04688-B411-416E-9366-370F8AEB2862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1C67C4-9E33-49CB-BBA9-8542B3D04E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5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40ABE49-9DA1-4917-8FD5-9394E4CB3A68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39337EC-B44D-4CB5-9C94-A9D6BC5C77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104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35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1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03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2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05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81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24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97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59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7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9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98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32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52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77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27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88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980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1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0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19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5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59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5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4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5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ttle Theme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801" y="1186175"/>
            <a:ext cx="6040438" cy="76944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4400" spc="100" baseline="0">
                <a:solidFill>
                  <a:srgbClr val="FFFFFF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69581" y="1978231"/>
            <a:ext cx="6024970" cy="32902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900">
                <a:solidFill>
                  <a:srgbClr val="71ADB6"/>
                </a:solidFill>
                <a:latin typeface="Century Gothic" pitchFamily="34" charset="0"/>
              </a:defRPr>
            </a:lvl1pPr>
          </a:lstStyle>
          <a:p>
            <a:pPr mar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sz="1900" b="0" i="0" kern="1200" baseline="0" dirty="0" smtClean="0">
                <a:solidFill>
                  <a:srgbClr val="71ADB6"/>
                </a:solidFill>
                <a:latin typeface="Century Gothic"/>
                <a:ea typeface="+mn-ea"/>
                <a:cs typeface="Century Gothic"/>
              </a:rPr>
              <a:t>SUBHEAD GOES HERE</a:t>
            </a:r>
            <a:endParaRPr lang="en-US" sz="1900" b="0" i="0" kern="1200" baseline="0" dirty="0">
              <a:solidFill>
                <a:srgbClr val="71ADB6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507061" y="2967137"/>
            <a:ext cx="3599901" cy="31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100" baseline="0">
                <a:solidFill>
                  <a:schemeClr val="bg2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Company Name Here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507061" y="3838016"/>
            <a:ext cx="3600968" cy="765875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lang="en-US" sz="1400" spc="0" baseline="0" dirty="0" smtClean="0">
                <a:solidFill>
                  <a:schemeClr val="bg2"/>
                </a:solidFill>
                <a:latin typeface="Century Gothic" pitchFamily="34" charset="0"/>
              </a:defRPr>
            </a:lvl1pPr>
          </a:lstStyle>
          <a:p>
            <a:pPr marL="0" lvl="0" indent="0"/>
            <a:r>
              <a:rPr lang="en-US" dirty="0" smtClean="0"/>
              <a:t>Name(s) of Author(s) Here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507061" y="4869531"/>
            <a:ext cx="3579219" cy="2872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 spc="150" baseline="0">
                <a:solidFill>
                  <a:schemeClr val="bg2"/>
                </a:solidFill>
                <a:latin typeface="Century Gothic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MONTH 00, 2014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1507247" y="2634479"/>
            <a:ext cx="3592134" cy="3183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100" b="1" kern="100" spc="150" baseline="0">
                <a:solidFill>
                  <a:schemeClr val="bg2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PRESENTED TO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1510792" y="3509919"/>
            <a:ext cx="3599221" cy="3183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100" b="1" kern="100" spc="150" baseline="0">
                <a:solidFill>
                  <a:schemeClr val="bg2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PRESENTED BY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5778500"/>
            <a:ext cx="4483100" cy="10795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0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817124" y="1140894"/>
            <a:ext cx="7548664" cy="0"/>
          </a:xfrm>
          <a:prstGeom prst="line">
            <a:avLst/>
          </a:prstGeom>
          <a:ln w="28575">
            <a:solidFill>
              <a:srgbClr val="CCC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7124" y="634324"/>
            <a:ext cx="7548663" cy="530352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algn="l">
              <a:lnSpc>
                <a:spcPts val="2650"/>
              </a:lnSpc>
              <a:tabLst>
                <a:tab pos="7315200" algn="r"/>
              </a:tabLst>
              <a:defRPr sz="2800" b="1" baseline="0">
                <a:solidFill>
                  <a:srgbClr val="00467F"/>
                </a:solidFill>
                <a:latin typeface="Century Gothic" pitchFamily="34" charset="0"/>
              </a:defRPr>
            </a:lvl1pPr>
          </a:lstStyle>
          <a:p>
            <a:pPr marL="0" lvl="0" algn="l" defTabSz="457200">
              <a:lnSpc>
                <a:spcPts val="275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0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7124" y="634324"/>
            <a:ext cx="7548663" cy="530352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algn="l">
              <a:lnSpc>
                <a:spcPts val="2650"/>
              </a:lnSpc>
              <a:tabLst>
                <a:tab pos="7315200" algn="r"/>
              </a:tabLst>
              <a:defRPr sz="2800" b="1" baseline="0">
                <a:solidFill>
                  <a:srgbClr val="00467F"/>
                </a:solidFill>
                <a:latin typeface="Century Gothic" pitchFamily="34" charset="0"/>
              </a:defRPr>
            </a:lvl1pPr>
          </a:lstStyle>
          <a:p>
            <a:pPr marL="0" lvl="0" algn="l" defTabSz="457200">
              <a:lnSpc>
                <a:spcPts val="275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17124" y="1140894"/>
            <a:ext cx="7548664" cy="16526"/>
          </a:xfrm>
          <a:prstGeom prst="line">
            <a:avLst/>
          </a:prstGeom>
          <a:ln w="28575">
            <a:solidFill>
              <a:srgbClr val="CCC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1588" y="1318437"/>
            <a:ext cx="7654200" cy="4291115"/>
          </a:xfrm>
          <a:prstGeom prst="rect">
            <a:avLst/>
          </a:prstGeom>
        </p:spPr>
        <p:txBody>
          <a:bodyPr lIns="0">
            <a:noAutofit/>
          </a:bodyPr>
          <a:lstStyle>
            <a:lvl1pPr marL="117475" indent="-117475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Calibri" pitchFamily="34" charset="0"/>
              <a:buChar char=" "/>
              <a:defRPr lang="en-US" sz="2200" b="1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1pPr>
            <a:lvl2pPr marL="690563" indent="-223838">
              <a:buClr>
                <a:srgbClr val="71ADB6"/>
              </a:buClr>
              <a:buSzPct val="60000"/>
              <a:buFont typeface="Arial" pitchFamily="34" charset="0"/>
              <a:buChar char="▀"/>
              <a:defRPr lang="en-US" sz="2000" b="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2pPr>
            <a:lvl3pPr marL="914400" indent="-233363">
              <a:buClr>
                <a:srgbClr val="71ADB6"/>
              </a:buClr>
              <a:buFont typeface="Calibri" pitchFamily="34" charset="0"/>
              <a:buChar char="−"/>
              <a:defRPr lang="en-US" sz="200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3pPr>
            <a:lvl4pPr marL="1152525" indent="-228600" defTabSz="457200">
              <a:buClr>
                <a:srgbClr val="71ADB6"/>
              </a:buClr>
              <a:buSzPct val="80000"/>
              <a:buFont typeface="Wingdings" pitchFamily="2" charset="2"/>
              <a:buChar char="§"/>
              <a:defRPr baseline="0">
                <a:solidFill>
                  <a:srgbClr val="302F35"/>
                </a:solidFill>
              </a:defRPr>
            </a:lvl4pPr>
            <a:lvl5pPr marL="1371600" indent="-233363">
              <a:buClr>
                <a:srgbClr val="71ADB6"/>
              </a:buClr>
              <a:buFont typeface="Arial" pitchFamily="34" charset="0"/>
              <a:buChar char="•"/>
              <a:defRPr lang="en-US" sz="2000" kern="1200" baseline="0" dirty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94197" y="6500056"/>
            <a:ext cx="2981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0" dirty="0" smtClean="0"/>
              <a:t>GA, November 19, 2018</a:t>
            </a:r>
            <a:endParaRPr lang="en-US" sz="10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758072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940259" y="6501541"/>
            <a:ext cx="1084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|</a:t>
            </a:r>
            <a:r>
              <a:rPr lang="en-US" sz="1000" dirty="0" smtClean="0"/>
              <a:t> </a:t>
            </a:r>
            <a:endParaRPr lang="en-US" sz="1000" dirty="0" smtClean="0">
              <a:solidFill>
                <a:srgbClr val="0C3E7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57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940259" y="6501541"/>
            <a:ext cx="1084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|</a:t>
            </a:r>
            <a:r>
              <a:rPr lang="en-US" sz="1000" dirty="0" smtClean="0"/>
              <a:t> </a:t>
            </a:r>
            <a:endParaRPr lang="en-US" sz="1000" dirty="0" smtClean="0">
              <a:solidFill>
                <a:srgbClr val="0C3E7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wrap="square" anchor="ctr" anchorCtr="1">
            <a:noAutofit/>
          </a:bodyPr>
          <a:lstStyle>
            <a:lvl1pPr>
              <a:defRPr lang="en-US" sz="2800" b="1" i="0" baseline="0" dirty="0" smtClean="0">
                <a:solidFill>
                  <a:srgbClr val="00467F"/>
                </a:solidFill>
                <a:latin typeface="Century Gothic"/>
              </a:defRPr>
            </a:lvl1pPr>
          </a:lstStyle>
          <a:p>
            <a:pPr marL="0" lvl="0" algn="l" defTabSz="457200">
              <a:lnSpc>
                <a:spcPts val="275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7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940259" y="6501541"/>
            <a:ext cx="1084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|</a:t>
            </a:r>
            <a:r>
              <a:rPr lang="en-US" sz="1000" dirty="0" smtClean="0"/>
              <a:t> </a:t>
            </a:r>
            <a:endParaRPr lang="en-US" sz="1000" dirty="0" smtClean="0">
              <a:solidFill>
                <a:srgbClr val="0C3E7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17124" y="1140894"/>
            <a:ext cx="7548664" cy="0"/>
          </a:xfrm>
          <a:prstGeom prst="line">
            <a:avLst/>
          </a:prstGeom>
          <a:ln w="28575">
            <a:solidFill>
              <a:srgbClr val="CCC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17124" y="634324"/>
            <a:ext cx="7548663" cy="530352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algn="l">
              <a:lnSpc>
                <a:spcPts val="2650"/>
              </a:lnSpc>
              <a:tabLst>
                <a:tab pos="7315200" algn="r"/>
              </a:tabLst>
              <a:defRPr sz="2800" b="1" baseline="0">
                <a:solidFill>
                  <a:srgbClr val="00467F"/>
                </a:solidFill>
                <a:latin typeface="Century Gothic" pitchFamily="34" charset="0"/>
              </a:defRPr>
            </a:lvl1pPr>
          </a:lstStyle>
          <a:p>
            <a:pPr marL="0" lvl="0" algn="l" defTabSz="457200">
              <a:lnSpc>
                <a:spcPts val="275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1588" y="1318437"/>
            <a:ext cx="3764719" cy="4291115"/>
          </a:xfrm>
          <a:prstGeom prst="rect">
            <a:avLst/>
          </a:prstGeom>
        </p:spPr>
        <p:txBody>
          <a:bodyPr lIns="0">
            <a:noAutofit/>
          </a:bodyPr>
          <a:lstStyle>
            <a:lvl1pPr marL="117475" indent="-117475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Calibri" pitchFamily="34" charset="0"/>
              <a:buChar char=" "/>
              <a:defRPr lang="en-US" sz="2200" b="1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1pPr>
            <a:lvl2pPr marL="457200" indent="-223838">
              <a:buClr>
                <a:srgbClr val="71ADB6"/>
              </a:buClr>
              <a:buSzPct val="60000"/>
              <a:buFont typeface="Arial" pitchFamily="34" charset="0"/>
              <a:buChar char="▀"/>
              <a:defRPr lang="en-US" sz="2000" b="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2pPr>
            <a:lvl3pPr marL="690563" indent="-233363">
              <a:buClr>
                <a:srgbClr val="71ADB6"/>
              </a:buClr>
              <a:buFont typeface="Calibri" pitchFamily="34" charset="0"/>
              <a:buChar char="−"/>
              <a:defRPr lang="en-US" sz="200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3pPr>
            <a:lvl4pPr marL="919163" indent="-228600" defTabSz="457200">
              <a:buClr>
                <a:srgbClr val="71ADB6"/>
              </a:buClr>
              <a:buSzPct val="80000"/>
              <a:buFont typeface="Wingdings" pitchFamily="2" charset="2"/>
              <a:buChar char="§"/>
              <a:defRPr baseline="0">
                <a:solidFill>
                  <a:srgbClr val="302F35"/>
                </a:solidFill>
              </a:defRPr>
            </a:lvl4pPr>
            <a:lvl5pPr marL="1147763" indent="-233363">
              <a:buClr>
                <a:srgbClr val="71ADB6"/>
              </a:buClr>
              <a:buFont typeface="Arial" pitchFamily="34" charset="0"/>
              <a:buChar char="•"/>
              <a:defRPr lang="en-US" sz="2000" kern="1200" baseline="0" dirty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76306" y="1318437"/>
            <a:ext cx="3889481" cy="4291115"/>
          </a:xfrm>
          <a:prstGeom prst="rect">
            <a:avLst/>
          </a:prstGeom>
        </p:spPr>
        <p:txBody>
          <a:bodyPr lIns="0">
            <a:noAutofit/>
          </a:bodyPr>
          <a:lstStyle>
            <a:lvl1pPr marL="117475" indent="-117475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Calibri" pitchFamily="34" charset="0"/>
              <a:buChar char=" "/>
              <a:defRPr lang="en-US" sz="2200" b="1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1pPr>
            <a:lvl2pPr marL="457200" indent="-223838">
              <a:buClr>
                <a:srgbClr val="71ADB6"/>
              </a:buClr>
              <a:buSzPct val="60000"/>
              <a:buFont typeface="Arial" pitchFamily="34" charset="0"/>
              <a:buChar char="▀"/>
              <a:defRPr lang="en-US" sz="2000" b="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2pPr>
            <a:lvl3pPr marL="690563" indent="-233363">
              <a:buClr>
                <a:srgbClr val="71ADB6"/>
              </a:buClr>
              <a:buFont typeface="Calibri" pitchFamily="34" charset="0"/>
              <a:buChar char="−"/>
              <a:defRPr lang="en-US" sz="200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3pPr>
            <a:lvl4pPr marL="919163" indent="-228600" defTabSz="457200">
              <a:buClr>
                <a:srgbClr val="71ADB6"/>
              </a:buClr>
              <a:buSzPct val="80000"/>
              <a:buFont typeface="Wingdings" pitchFamily="2" charset="2"/>
              <a:buChar char="§"/>
              <a:defRPr baseline="0">
                <a:solidFill>
                  <a:srgbClr val="302F35"/>
                </a:solidFill>
              </a:defRPr>
            </a:lvl4pPr>
            <a:lvl5pPr marL="1147763" indent="-233363">
              <a:buClr>
                <a:srgbClr val="71ADB6"/>
              </a:buClr>
              <a:buFont typeface="Arial" pitchFamily="34" charset="0"/>
              <a:buChar char="•"/>
              <a:defRPr lang="en-US" sz="2000" kern="1200" baseline="0" dirty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1387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  <p:sp>
        <p:nvSpPr>
          <p:cNvPr id="5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98988" y="1755545"/>
            <a:ext cx="4014754" cy="3881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17124" y="1140894"/>
            <a:ext cx="7548664" cy="0"/>
          </a:xfrm>
          <a:prstGeom prst="line">
            <a:avLst/>
          </a:prstGeom>
          <a:ln w="28575">
            <a:solidFill>
              <a:srgbClr val="CCC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17124" y="634324"/>
            <a:ext cx="7548663" cy="530352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algn="l">
              <a:lnSpc>
                <a:spcPts val="2650"/>
              </a:lnSpc>
              <a:tabLst>
                <a:tab pos="7315200" algn="r"/>
              </a:tabLst>
              <a:defRPr sz="2800" b="1" baseline="0">
                <a:solidFill>
                  <a:srgbClr val="00467F"/>
                </a:solidFill>
                <a:latin typeface="Century Gothic" pitchFamily="34" charset="0"/>
              </a:defRPr>
            </a:lvl1pPr>
          </a:lstStyle>
          <a:p>
            <a:pPr marL="0" lvl="0" algn="l" defTabSz="457200">
              <a:lnSpc>
                <a:spcPts val="275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11588" y="1318437"/>
            <a:ext cx="3732821" cy="4291115"/>
          </a:xfrm>
          <a:prstGeom prst="rect">
            <a:avLst/>
          </a:prstGeom>
        </p:spPr>
        <p:txBody>
          <a:bodyPr lIns="0">
            <a:noAutofit/>
          </a:bodyPr>
          <a:lstStyle>
            <a:lvl1pPr marL="117475" indent="-117475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Calibri" pitchFamily="34" charset="0"/>
              <a:buChar char=" "/>
              <a:defRPr lang="en-US" sz="2200" b="1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1pPr>
            <a:lvl2pPr marL="457200" indent="-223838">
              <a:buClr>
                <a:srgbClr val="71ADB6"/>
              </a:buClr>
              <a:buSzPct val="60000"/>
              <a:buFont typeface="Arial" pitchFamily="34" charset="0"/>
              <a:buChar char="▀"/>
              <a:defRPr lang="en-US" sz="2000" b="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2pPr>
            <a:lvl3pPr marL="690563" indent="-233363">
              <a:buClr>
                <a:srgbClr val="71ADB6"/>
              </a:buClr>
              <a:buFont typeface="Calibri" pitchFamily="34" charset="0"/>
              <a:buChar char="−"/>
              <a:defRPr lang="en-US" sz="200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3pPr>
            <a:lvl4pPr marL="919163" indent="-228600" defTabSz="457200">
              <a:buClr>
                <a:srgbClr val="71ADB6"/>
              </a:buClr>
              <a:buSzPct val="80000"/>
              <a:buFont typeface="Wingdings" pitchFamily="2" charset="2"/>
              <a:buChar char="§"/>
              <a:tabLst/>
              <a:defRPr baseline="0">
                <a:solidFill>
                  <a:srgbClr val="302F35"/>
                </a:solidFill>
              </a:defRPr>
            </a:lvl4pPr>
            <a:lvl5pPr marL="1147763" indent="-233363">
              <a:buClr>
                <a:srgbClr val="71ADB6"/>
              </a:buClr>
              <a:buFont typeface="Arial" pitchFamily="34" charset="0"/>
              <a:buChar char="•"/>
              <a:defRPr lang="en-US" sz="2000" kern="1200" baseline="0" dirty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481314"/>
            <a:ext cx="7772400" cy="1470025"/>
          </a:xfrm>
          <a:prstGeom prst="rect">
            <a:avLst/>
          </a:prstGeom>
        </p:spPr>
        <p:txBody>
          <a:bodyPr anchor="ctr" anchorCtr="1"/>
          <a:lstStyle>
            <a:lvl1pPr>
              <a:defRPr sz="2800" b="1">
                <a:solidFill>
                  <a:srgbClr val="00467F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85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ephanie schwartz\AppData\Local\Temp\wz571c\BRA PPTTemplate_SolidBlueCove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"/>
            <a:ext cx="9144000" cy="68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27"/>
          <p:cNvSpPr txBox="1">
            <a:spLocks/>
          </p:cNvSpPr>
          <p:nvPr/>
        </p:nvSpPr>
        <p:spPr>
          <a:xfrm>
            <a:off x="39208" y="6677995"/>
            <a:ext cx="2559050" cy="2016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1000" b="0" i="0" u="none" strike="noStrike" kern="0" spc="1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pc="0" baseline="30000" dirty="0" smtClean="0">
                <a:solidFill>
                  <a:srgbClr val="CBCCC2"/>
                </a:solidFill>
                <a:latin typeface="CenturyGothic"/>
              </a:rPr>
              <a:t>Copyright © 2017 The Brattle Group, Inc.</a:t>
            </a:r>
            <a:endParaRPr lang="en-US" sz="900" spc="0" baseline="30000" dirty="0">
              <a:solidFill>
                <a:srgbClr val="CBCCC2"/>
              </a:solidFill>
              <a:latin typeface="CenturyGothic"/>
            </a:endParaRPr>
          </a:p>
        </p:txBody>
      </p:sp>
    </p:spTree>
    <p:extLst>
      <p:ext uri="{BB962C8B-B14F-4D97-AF65-F5344CB8AC3E}">
        <p14:creationId xmlns:p14="http://schemas.microsoft.com/office/powerpoint/2010/main" val="90697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0C3E7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0C3E7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3EF36F2-846B-5B4C-8AAE-65585B5C29D3}" type="slidenum">
              <a:rPr lang="en-US" smtClean="0">
                <a:solidFill>
                  <a:srgbClr val="0C3E7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C3E70">
                  <a:tint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268"/>
            <a:ext cx="9144000" cy="685746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40259" y="6501541"/>
            <a:ext cx="1084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|</a:t>
            </a:r>
            <a:r>
              <a:rPr lang="en-US" sz="1000" dirty="0" smtClean="0"/>
              <a:t> </a:t>
            </a:r>
            <a:endParaRPr lang="en-US" sz="1000" dirty="0" smtClean="0">
              <a:solidFill>
                <a:srgbClr val="0C3E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2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 bwMode="white">
          <a:xfrm>
            <a:off x="1126723" y="1432907"/>
            <a:ext cx="7606969" cy="1200329"/>
          </a:xfrm>
        </p:spPr>
        <p:txBody>
          <a:bodyPr/>
          <a:lstStyle/>
          <a:p>
            <a:r>
              <a:rPr lang="en-US" sz="3600" b="1" dirty="0" smtClean="0"/>
              <a:t>Predicting Loan Status Usin</a:t>
            </a:r>
            <a:r>
              <a:rPr lang="en-US" sz="3600" b="1" dirty="0" smtClean="0"/>
              <a:t>g Lending Club Data</a:t>
            </a:r>
            <a:r>
              <a:rPr lang="en-US" sz="3600" b="1" dirty="0" smtClean="0"/>
              <a:t>:</a:t>
            </a:r>
            <a:endParaRPr lang="en-US" sz="3600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white">
          <a:xfrm>
            <a:off x="1523687" y="5052411"/>
            <a:ext cx="3579219" cy="287260"/>
          </a:xfrm>
        </p:spPr>
        <p:txBody>
          <a:bodyPr/>
          <a:lstStyle/>
          <a:p>
            <a:r>
              <a:rPr lang="en-US" dirty="0" smtClean="0"/>
              <a:t>November 19,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 bwMode="white">
          <a:xfrm>
            <a:off x="1502480" y="3327039"/>
            <a:ext cx="3599221" cy="318312"/>
          </a:xfrm>
        </p:spPr>
        <p:txBody>
          <a:bodyPr/>
          <a:lstStyle/>
          <a:p>
            <a:r>
              <a:rPr lang="en-US" dirty="0" smtClean="0"/>
              <a:t>Presented To</a:t>
            </a:r>
          </a:p>
          <a:p>
            <a:r>
              <a:rPr lang="en-US" dirty="0" smtClean="0"/>
              <a:t>General Assembly Data Science Program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/>
          </p:nvPr>
        </p:nvSpPr>
        <p:spPr bwMode="white">
          <a:xfrm>
            <a:off x="1502480" y="3875679"/>
            <a:ext cx="3599221" cy="318312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Pavitra Kumar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Selecting Relevant Explanatory Variables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As a first pass, consider following most relevant predictors of loan status: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Borrower Characteristics: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Income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State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Home ownership status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Loan amount applied for by borrower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Loan purpose provided by borrower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Employment length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Borrower income verification status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Term of loan applied for</a:t>
            </a:r>
          </a:p>
        </p:txBody>
      </p:sp>
    </p:spTree>
    <p:extLst>
      <p:ext uri="{BB962C8B-B14F-4D97-AF65-F5344CB8AC3E}">
        <p14:creationId xmlns:p14="http://schemas.microsoft.com/office/powerpoint/2010/main" val="36032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Selecting Relevant Explanatory </a:t>
            </a:r>
            <a:r>
              <a:rPr lang="en-US" sz="2400" dirty="0" smtClean="0"/>
              <a:t>Variables (ctd.)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933" y="126134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As a first pass, consider following most relevant predictors of loan status: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Borrower Risk Variables: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Loan sub-grade (within grades A-G)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Annual interest rate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Debt-to-income (DTI) ratio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Delinquency incidences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Credit inquiries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Derogatory public records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Credit revolving balance and revolving </a:t>
            </a:r>
            <a:r>
              <a:rPr lang="en-US" sz="1800" dirty="0"/>
              <a:t>l</a:t>
            </a:r>
            <a:r>
              <a:rPr lang="en-US" sz="1800" dirty="0" smtClean="0"/>
              <a:t>ine utilization rate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No. of open credit lines 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No. of delinquent accounts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201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Target Variable: Loan Status Categories [GRAPHIC]</a:t>
            </a:r>
            <a:endParaRPr lang="en-US" sz="2400" dirty="0"/>
          </a:p>
        </p:txBody>
      </p:sp>
      <p:sp>
        <p:nvSpPr>
          <p:cNvPr id="10" name="AutoShape 6" descr="data:image/png;base64,iVBORw0KGgoAAAANSUhEUgAAAbIAAAIICAYAAAALymuSAAAABHNCSVQICAgIfAhkiAAAAAlwSFlzAAALEgAACxIB0t1+/AAAADl0RVh0U29mdHdhcmUAbWF0cGxvdGxpYiB2ZXJzaW9uIDIuMi4yLCBodHRwOi8vbWF0cGxvdGxpYi5vcmcvhp/UCwAAIABJREFUeJzs3XfYHFXd//H3J6EKoYciAUOJIoK0CAg2QOkK+hMFfSQiRRAr6CP66IOK2EXBAiIgoEgR4QGRFmmCSgm9m4ARQg0QIIqUhO/vj3M292Qze5ck98wO+3ld133du2dm9pzdnZ3vzJlTFBGYmZk11Yi6C2BmZrYgHMjMzKzRHMjMzKzRHMjMzKzRHMjMzKzRHMjMzKzR5iuQSYoB/m5Z2AW17iPptZLOl/SkpJfzd79B3eUaKknfzGX/r258PTPr3yILuP3vgX+VpD+wgK9rXU7SSOAc4A3AX4H7gJeBGXWWy+ojaV1gMnBZRLxzIb3mIsBLwH0Rse7CeM0mkfRN4H+Aj0TEb+ouT7da0ED2+YiYujAKYo2zLimIXRER29ZdGDPrXb5HZvNr9fz//lpLYWYWEUP+AyL/jR3Euuvmdf8ELAv8CJhKqi74Qdu6OwMXAk8AL5AOkj8EVujw2isCPwceBv4D3Al8Clg05zmlbf1v5vT/6vB61+TlY0qWrZnzuh94HngS+AOwZcm678yvcwKwAnBsLuMLwD3AZ/v5vFYCvgXcAfwbeAa4DfgOsEpe57j8+gf08zq35XU2GOR3uijwaeDGnO+/gOuBg4CRJd9n2d8JQ8jrYOBa4FngOeDmnP/IkvU3Bb4HTAKm58/xn8CJwNoL8lm27xfAG4Hzgadyuf4G7DDE30fH/Szvsz8gVcE9n/O5GNi+w2u9A/hpLvdTeZvJwI+BlQf4vS2Z3+vU/Jn9AzgCWHSI7+fNwLn5M38BeBy4CTgKGN32nvvdL4byfoD9+nnNP+V1FqHkt172W2xLX4y0b19POt78J7+/S+jnd7WA+9kKpOPTxfk7aX3/lwHvLXndaf28/7eUfEdnA48CL+Ztj6fkWJbXX5r0m/pn4Tv4n/x5TgNmddhuF2Ai6RbC88C9+X0u19/vANgS+CPpuBnAhvT9xubZtvC7D2DSgN/BUL6wQgbzE8j+mr/cJ0n3Vs4BvlJY7/t5veeBq/OXMjmn/Z38g2k7INyTlz8MnJk/4JeAn5Tt3MxnIAO2Bp7Oy+7OZbs65/US8P4OP55zctkfAX6Xy/dCXvaVkvw3AB7Kyx/J259LCtAB7JrX2yg/v6GfA08Afxvk97kI6ccVpB/hucB5wMzC+xiR110ZOJn0g299Nyfnv30GkddSwFV52yfz65xPOji28lLbNv+XP+cb8+PW5xqkH9Tr5/ezbNsvjiH9sO4AziAd5AKYBbxjCL+P0v0MWIMUTIJ0ADkDuByYndM+V/Jat5AOsteT7kmfR7oH3XqN9oN/6/d2NfAX0sHiXNJBpPV9DuqEI7/eboXyXQecnl+r9dvbMq/3vly+1u/xZEr2i6G8H+BtwCl52bNtr/mFwr47P4GsVdaZpJPn04ErSfvkPUP4fIayn+2e06aSjgWnA3/O+1cAh7W99lHArXnZn9ve/7jCep8i3Z+eTTo5/B19J7KPAq9te90l6du3nyQdzy4g7ftn0yGQAV/N27xEOlE6g75gey+FoN32Ozgxb3M78Nv8XtYnnbwEcHCHz/YXefnHB/weBvuFtWUwP4Gs9eNatmSdvfLy24B1C+kjCh/Gb9q2+WVOvwBYspC+JelqYqEEMmC5vDPMAj7Utv4WpAD3DLBiyY8n8k61RGHZVnmHexZ4VSF9UfoOzj8CFmvLa0NgrcLza/O6G5e8j5PysgEDS17/i3n9W5n7QLJ6oUyfHMwBYhB5tXbOM4BlCunL0BdM9yvJq/1HIuDjef2L25YN9bMsXk0c2rbuYRSuAAb5HjsFsoty+qkUroqAt5MOIrPav0/SGfCybWmLFPI4brC/N2Bc3u9eBtYc5Htp/SbKrhg2aNtf5lwN9vN6Q30/AwWqIQeyQjnvp622J+87bx3kZzPU/WxdYIuS1xkHPEg62LefRA90zNqadDyZBmzatqz1+7imLf1r9J2YLFdIX5u+wDSrbZs35/3mWeBNhfQl6DspOLtD2QM4pKTs6+Vlt5QsWyrnNRMYNeB3MdgfZ1smMcDf2A4/rHkOunmdO/LyN5QsG0GK5C8By+e0UaSzulnFHaWwzQ/Kdu5B7BRlgezzOe17Hbb5Ql7+qZIfz1wBrrC8dcDeupD2odZOR9sVSYd8J+T1f9aWvgwpkD9NIVAO8FqtnXfbkmW75WWT29KHHMiAVfP3+E8KJx+F5a/Oy28cwmteR/ohL70An2Vrv7imZNli+Xt8npJqzwFe778KaeMK+0RZNcyP8vJfDuG9Pwo81pbW+r3NAl5Xsk2rWvrDg8zj3rz+0oNYd8BANh/vZzgCWavG4nfzU8753c8GeK2D8msdNNC+1Lb8grx85w7L/5iXb5ifi3TlONfxp7D+ga39py39tJz+jZJtViUdj18G1igp+839vO8r8jpvaktvVSsP6vcwXM3vy9IejIh5+pdJejWp9ds9EXFn+/KIeFnSX0hnf5uS6pPfRDoT+GtE/KMkr9OBQwf9Lvq3ff7/+w7Lr87/Ny9Zdn1EPFmSfi+wA+nA3dJqrnxq5G9yAGeSDn4flvSFiHgup3+YdDbz80JaR5LWJl15PRoRl5escj7p4LuupFUj4tFBlK2TbUkHngsj4j/tCyPiYUn3ARtJWiwiXiyUc0VgV9JZ7nL0tbgdTTrZWZt0RQ9D/yxbLiop04uSppLuna1Aukc3P96a/18YEU+XLD8V+GxhvTkkrU567+uRTlRG5kUjgNGSlomIZ9s2+0dE3FuSTyvt1SXLytwIvBY4VdKRwE1D/EznMZ/vZ2G6m3QFvJukzwGnz+d+PeT9LHdb2YZ0JbUasDgpuLS+j3GDzTx3TdiGdLy9tMNqV5PaHmxOuiBYmxR4HoqIv5Ssfybpnn671n55WvuCiHhU0qXAe0jv64y2Vf7Qz9s4jnTfdH/ghkL6/vn/8f1sO0eVze879S0bm/+vJ2mgnWGl/L/1pf+zw3qDLdNgjM3/r5XU33orlaQ92GHdmfn/4oW0NfL/vw+mUBHxvKRTSAe/PUj3EmCIOwB9n+XUDvlEPpBvRA54g3zdMmPz/wMlHTjAussDjwFI2ov0fpbuZ/1RhcdD+iwLhvJ9DVW/nzPp3hn0tQYFQNKhpIYEi/Xz2qNI1TBFC+u9fBF4PfDe/DdD0t9IVwKnRsS/B/k6wAK9n4UmIp6WtB9pnzoKOErSFNI9stM7nNCVGdJ+JmkN0onhxv2sNqqfZe1WBl6VH780yOPTavl/6fE4ImZImll43ZbV6LuPWaZ0/+0vr+wc0u98L0mHRMS/JL2RFHhviYgb+tl2jgUNZEPxfIf0VheAR+h8VtHS+kD6/cYWQFl3hFba70hncZ3MczVJutQeqqGc7R5HCmT7A6dIGg9sQroSvHUY8l2gM3H6Psub6bt66uRFAElrkW5uQ3qvFwLTWld0ks4iBfKyfWKo5Z2f72uoOpUp2pdL2ppUTf4M6X7HlcAjEfFCXn49qXai7L0vlPcSEQ/m/Wpb0pn924Gd8uMvS9o6IgY1AMICvp/5VdrFKCJOlzSRdBXxLtL72g/YT9KpETFhCHkMdj87iRTEfk9q3HYvMDMiZkvamVQNOJT33npvM0kBoT935f/DdexsKfssOh37iYiXJJ0EfAnYk9TS+4C8eLAn45UGsk6m5f+PRcRHB7nNw/n/azos75TeqqrqdGa/RknaNGAd4Mj5CA5D0TqDfi2pVd+AIuJeSVcA20han/nYAej7LNcqW6h0mtf6PB8ZwuuWaX3XV0XE5wa5za6ks/fvRsTRJcvLRnsY8mdZgX4/50L6w4W09+X/h0XEySXbrLMQyjWgiJhNamU3EebcDvgZqRXeEaT7tYOx0N9PRMyS9DJD+023tn2CFFxOApD0NtIJ696STo6IKwbIftD7maRlgO1I3+8HIqL9RGN+Ri15nHRMmzUfx841O5RzOdJV4ey2RY+QPsvX0Fc9XTS27fWH4njSlf/+kk4j3R75NyXVmJ3U3iE6V01OATaUNNgd+QZSM/bNJZUFrT07bNc6EL+ufYGkN1B+WTwx/3/vIMs2v/6U/+89xO2Oy/8/S3rfzzJvHXVHEXE/qfnwqpLKRujYlXRPakpELGggu5x0pfDuXL8/GMvn//NUleXvbMOSbeb3sxxOrXupu+SDRbuPtK0H/b/3HUj37CoXEQ+TAhike9ctrRPFTt/tkN9PRMwi7TP97S+PAitLWr5k2fYlaaUi4s+ke0Qw9/vqZCj72XKkq6GHS4IYwAc7bNfxM833kP8MLC/pHYMoA6SWmo8Cq0t6c8nyD3TYrrVffrh9gaSVSZ9zkLp8DEmOAZeQqhOPJH1WZw7lPmntgSw7gnTD9xxJG7UvlDRG0sGt5/kNnkb6cn8iaYnCupuTWgCVuTL/n5CrrFrbrErq61B22X0sqcPklyTtJ2muz0zS4pL2yAfVBXE2abzCt0j6vqRF2/LZsFjmgnNJdcz7k86kfjvU+xakDqoAP5I0upDnaqQqEICyq6EhyVVQp5DOvE/LP4C5SNpEUvHH1Dr7myBpqcJ6o0ln0mUHuPn9LIdNREwm/VhHAUcXyyTpLaR9djbpSqel9d73b1t/bVLn/GEn6dD8+2i3c/5fDEqPk97DurlRQ7v5fT+PAKtJ6nT/6ErSb/d/28q+D6nambb0zSS9V9JibelLk/quQed7jEVD2c8eIVUBbpSrWFvrSNJXSd1yyrSucOY5+c6OJAWQUyS9vX2hpJUkfVLS4pDueZO6wEC6N7hsYd2xpL5iZX6a8/lMrmpubbM4aZ9dEjgnIgbzuZVpnZC3amqGUqu0wM3vxw5i3UE1ySX1Dg/SD+FG0iX+haSm+bOBJ9rWX4m+DtPTSFchl5Kab7c+9Hma5JJah7WaQf8hb/MM6cdwHW3N7/M2W9PXI/2BXK7f5fWfyenFjo/9Nk2ncz+jN5LOloK0A59Nqvu+oz2Ptu1aO3MAm8zH91nsEP00fZ06n81p55I7RA/2PfaT11KklqdBam11DX0dg6fS1h+F1Cih1bn0UdL9hfNz2e7Kj4N5RzoY9GfZ6fsoLO844ssQv981Cu9xKql17Z/o6xB7SNv6K9HXVHoqcFb+np7P++u17eVigN8bfc2a5+mQ32H9f5F+fzfn/M8sfIb/Asa3rX9hXnY76aTlBGDC/L6fvN3Pc/p9wG/yax5SWP4G0v3rIPWF/F0u40ukkYHam9+/n75jwGWkk+LWaC5BuvpYZJCfz1D2s6/Q1zXiT/n7n5zL+YP2chb2mefzNheSTrhPYO7+tgcX9qHb6fuN3EK6ogvm7p5S7BD9RP68/kCqzjuHVEPzXMl7LXaIvpT0u30wp/2dzh2iS39XbeuOpK9j/K1DPoYNdYOc6UIPZHndd+QP9aH8BUzPX8YxlHRSJDW9Po7043iedGD7LB2GqMrbLEY68E/NeUwFvk1qzt/fEFWrkYZ0uZO+IZwmkw7ye7ftKPMVyPKyVfJOfW9+TzNIP85vt+8ohW22y69XOtLHIL/TRYHPkIYe+nf+uwH4BOXDRs1XICvstB8lBa8n8/fwEGn0l69SGLUgr7886eSkNTzYVNIV4nKkA9s8gWwon+VAP7j+9ov5+H5XIh1c7yNVj88gXal1GqJqdeDXpAPG86QDxjdIAb6s3+PCDmQTSAf6e0gH/n+Rmq//lJLhwUhNu39DOri3RgQ5YX7fT95mFOmsv9VpeJ73Rxqc4LJcvmfz47eU7aek3/L/kILJA7kcj5EC6ScoDGAwyM9o0L9ZUhXyjbmcT5KC01Zl5SxssxOpyq41MkvZidsmpBOH1jBiM0jB9IS8fftoOaNItS0P5PXvAw4nBbkXSd2lyt7rrvlzezpvNxn4LrmP72B/Bx1e+9d5/dKRPvr7U36BVxT12NQPkn5Bauixf0ScUHd5zKyZcjX31cAFEfHuCvN9FelkdjHg1RHxzFC275Z7ZDafcmOXj5CqRX5bc3HMrAHyvej2+/3r0tcZ+jcVF+lgUg3Lr4caxKA7mt/bfJD0RVLLqneRqgO+EoMYycPMjHR/bllJt5NOgtcAxpOuiM4l3b8cVrnB1rdJ1dE7kW5nfGt+XsuBrLneTapbfxj4Omm4KjOzwfgJqcn/RqR70P8hNeg5FfhFVHPPaVlgX9K9tptJI0UNqnN9u1fkPTIzM+sdvkdmZmaN9oqrWlxppZVi7NixdRfDzKxRbrzxxiciYvTAa3afV1wgGzt2LJMmTaq7GGZmjSKp08j2Xc9Vi2Zm1mgOZGZm1mgOZGZm1mgOZGZm1mgOZGZm1miDCmSSlpN0tqR7JN0t6c2SVpA0UdLk/H/5vK4kHSNpiqTbJG1aeJ0Jef3JkiYU0jeTdHve5pg8KzGd8jAzM2sZ7BXZ0cDFEbEeaUiTu4HDgMsiYhxpyoTD8ro7AePy3wHkQSglrUCaJmAL0kyghxcC07F53dZ2O+b0TnmYmZkBgwhkkpYhzZp6IqTptSPiaWA30vw35P+758e7AadGci2wXJ5peAdgYkQ8FREzgInAjnnZMhHxtzy+16ltr1WWh5mZGTC4DtFrkya4/JWkjUiTwn2GNGHcIwAR8Uhh2vrVmXua8Gk5rb/0aSXp9JPHfBt72B8X9CWY+p1dFvg1zMxs4RhM1eIiwKbAsRGxCWmo/f6q+FSSFvORPmiSDpA0SdKk6dOnD2VTMzNruMEEsmnAtIi4Lj8/mxTYHsvVguT/jxfWX6Ow/RjSVCP9pY8pSaefPOYSEcdHxPiIGD96dCOHCjMzs/k0YCCLiEeBByW9LidtB9wFnA+0Wh5OAM7Lj88H9s6tF7cEnsnVg5cA20taPjfy2B64JC+bKWnL3Fpx77bXKsvDzMwMGPygwZ8CTpO0GHA/sA8pCJ4laV/gAWCPvO6FwM7AFOC5vC4R8ZSkI4Ab8nrfiIin8uODgJNJMx1flP8AvtMhDzMzM2CQgSwibiFNg91uu5J1Azi4w+ucBJxUkj4J2KAk/cmyPMzMzFo8soeZmTWaA5mZmTWaA5mZmTWaA5mZmTWaA5mZmTWaA5mZmTWaA5mZmTWaA5mZmTWaA5mZmTWaA5mZmTWaA5mZmTWaA5mZmTWaA5mZmTWaA5mZmTWaA5mZmTWaA5mZmTWaA5mZmTWaA5mZmTWaA5mZmTWaA5mZmTWaA5mZmTWaA5mZmTWaA5mZmTWaA5mZmTWaA5mZmTWaA5mZmTXaoAKZpKmSbpd0i6RJOW0FSRMlTc7/l8/pknSMpCmSbpO0aeF1JuT1J0uaUEjfLL/+lLyt+svDzMysZShXZNtExMYRMT4/Pwy4LCLGAZfl5wA7AePy3wHAsZCCEnA4sAWwOXB4ITAdm9dtbbfjAHmYmZkBC1a1uBtwSn58CrB7If3USK4FlpO0GrADMDEinoqIGcBEYMe8bJmI+FtEBHBq22uV5WFmZgYMPpAFcKmkGyUdkNNWiYhHAPL/lXP66sCDhW2n5bT+0qeVpPeXh5mZGQCLDHK9rSPiYUkrAxMl3dPPuipJi/lIH7QcXA8AWHPNNYeyqZmZNdygrsgi4uH8/3HgXNI9rsdytSD5/+N59WnAGoXNxwAPD5A+piSdfvJoL9/xETE+IsaPHj16MG/JzMxeIQYMZJKWkjSq9RjYHrgDOB9otTycAJyXH58P7J1bL24JPJOrBS8Btpe0fG7ksT1wSV42U9KWubXi3m2vVZaHmZkZMLiqxVWAc3OL+EWA30bExZJuAM6StC/wALBHXv9CYGdgCvAcsA9ARDwl6QjghrzeNyLiqfz4IOBkYEngovwH8J0OeZiZmQGDCGQRcT+wUUn6k8B2JekBHNzhtU4CTipJnwRsMNg8zMzMWjyyh5mZNZoDmZmZNZoDmZmZNZoDmZmZNZoDmZmZNZoDmZmZNZoDmZmZNZoDmZmZNZoDmZmZNZoDmZmZNZoDmZmZNZoDmZmZNZoDmZmZNZoDmZmZNZoDmZmZNZoDmZmZNZoDmZmZNZoDmZmZNZoDmZmZNZoDmZmZNZoDmZmZNZoDmZmZNZoDmZmZNZoDmZmZNZoDmZmZNdqgA5mkkZJulnRBfr6WpOskTZZ0pqTFcvri+fmUvHxs4TW+lNPvlbRDIX3HnDZF0mGF9NI8zMzMWoZyRfYZ4O7C8+8CP4qIccAMYN+cvi8wIyLWBX6U10PS+sCewBuAHYGf5+A4EvgZsBOwPrBXXre/PMzMzIBBBjJJY4BdgBPycwHbAmfnVU4Bds+Pd8vPycu3y+vvBpwRES9ExD+AKcDm+W9KRNwfES8CZwC7DZCHmZkZMPgrsh8D/w28nJ+vCDwdEbPy82nA6vnx6sCDAHn5M3n9Oelt23RK7y8PMzMzYBCBTNKuwOMRcWMxuWTVGGDZwkovK+MBkiZJmjR9+vSyVczM7BVqMFdkWwPvkTSVVO23LekKbTlJi+R1xgAP58fTgDUA8vJlgaeK6W3bdEp/op885hIRx0fE+IgYP3r06EG8JTMze6UYMJBFxJciYkxEjCU11rg8Ij4MXAG8P682ATgvPz4/PycvvzwiIqfvmVs1rgWMA64HbgDG5RaKi+U8zs/bdMrDzMwMWLB+ZF8EDpE0hXQ/68ScfiKwYk4/BDgMICLuBM4C7gIuBg6OiNn5HtgngUtIrSLPyuv2l4eZmRkAiwy8Sp+IuBK4Mj++n9TisH2d54E9Omx/JHBkSfqFwIUl6aV5mJmZtXhkDzMzazQHMjMzazQHMjMzazQHMjMzazQHMjMzazQHMjMzazQHMjMzazQHMjMzazQHMjMzazQHMjMzazQHMjMzazQHMjMzazQHMjMzazQHMjMzazQHMjMzazQHMjMzazQHMjMzazQHMjMzazQHMjMzazQHMjMzazQHMjMzazQHMjMzazQHMjMzazQHMjMzazQHMjMza7QBA5mkJSRdL+lWSXdK+npOX0vSdZImSzpT0mI5ffH8fEpePrbwWl/K6fdK2qGQvmNOmyLpsEJ6aR5mZmYtg7kiewHYNiI2AjYGdpS0JfBd4EcRMQ6YAeyb198XmBER6wI/yushaX1gT+ANwI7AzyWNlDQS+BmwE7A+sFdel37yMDMzAwYRyCL5V366aP4LYFvg7Jx+CrB7frxbfk5evp0k5fQzIuKFiPgHMAXYPP9NiYj7I+JF4Axgt7xNpzzMzMyAQd4jy1dOtwCPAxOB+4CnI2JWXmUasHp+vDrwIEBe/gywYjG9bZtO6Sv2k4eZmRkwyEAWEbMjYmNgDOkK6vVlq+X/6rBsYaXPQ9IBkiZJmjR9+vSyVczM7BVqSK0WI+Jp4EpgS2A5SYvkRWOAh/PjacAaAHn5ssBTxfS2bTqlP9FPHu3lOj4ixkfE+NGjRw/lLZmZWcMNptXiaEnL5cdLAu8E7gauAN6fV5sAnJcfn5+fk5dfHhGR0/fMrRrXAsYB1wM3AONyC8XFSA1Czs/bdMrDzMwMgEUGXoXVgFNy68IRwFkRcYGku4AzJH0TuBk4Ma9/IvBrSVNIV2J7AkTEnZLOAu4CZgEHR8RsAEmfBC4BRgInRcSd+bW+2CEPMzMzYBCBLCJuAzYpSb+fdL+sPf15YI8Or3UkcGRJ+oXAhYPNw8zMrMUje5iZWaM5kJmZWaM5kJmZWaM5kJmZWaM5kJmZWaM5kJmZWaM5kJmZWaM5kJmZWaM5kJmZWaM5kJmZWaM5kJmZWaM5kJmZWaM5kJmZWaM5kJmZWaM5kJmZWaM5kJmZWaM5kJmZWaM5kJmZWaM5kJmZWaM5kJmZWaM5kJmZWaM5kJmZWaM5kJmZWaM5kJmZWaM5kJmZWaM5kJmZWaMNGMgkrSHpCkl3S7pT0mdy+gqSJkqanP8vn9Ml6RhJUyTdJmnTwmtNyOtPljShkL6ZpNvzNsdIUn95mJmZtSwyiHVmAYdGxE2SRgE3SpoIfBS4LCK+I+kw4DDgi8BOwLj8twVwLLCFpBWAw4HxQOTXOT8iZuR1DgCuBS4EdgQuyq9ZlkfzfW3ZBdz+mYVTDjOzhhvwiiwiHomIm/LjmcDdwOrAbsApebVTgN3z492AUyO5FlhO0mrADsDEiHgqB6+JwI552TIR8beICODUttcqy8PMzAwY4j0ySWOBTYDrgFUi4hFIwQ5YOa+2OvBgYbNpOa2/9Gkl6fSTh5mZGTCEQCZpaeD3wGcj4tn+Vi1Ji/lIHzRJB0iaJGnS9OnTh7KpmZk13KACmaRFSUHstIg4Jyc/lqsFyf8fz+nTgDUKm48BHh4gfUxJen95zCUijo+I8RExfvTo0YN5S2Zm9goxmFaLAk4E7o6IowqLzgdaLQ8nAOcV0vfOrRe3BJ7J1YKXANtLWj63PtweuCQvmylpy5zX3m2vVZaHmZkZMLhWi1sDHwFul3RLTvsy8B3gLEn7Ag8Ae+RlFwI7A1OA54B9ACLiKUlHADfk9b4REU/lxwcBJwNLklorXpTTO+VhZmYGDCKQRcQ1lN/HAtiuZP0ADu7wWicBJ5WkTwI2KEl/siwPMzOzFo/sYWZmjeZAZmZmjeZAZmZmjeZAZmZmjeZAZmZmjeZAZmZmjeZAZmZmjeZAZmZmjeZAZmZmjeZAZmZmjeZAZmZmjeZAZmZmjeZAZmZmjeZAZmZmjeZAZmZmjeZAZmZmjeZAZmZmjeZAZmZmjeZAZmZmjeZAZmZmjeZAZmZmjeZAZmZmjeZAZmZmjeZAZmZmjeZAZmZmjTZgIJN0kqTHJd1RSFtB0kRJk/P/5XO6JB0jaYqk2yRtWthmQl5/sqQJhfTNJN2etzlGkvrLw8zMrGgwV2QnAzu2pR0GXBYR44DL8nOAnYBx+e8A4FhIQQk4HNgC2Bw4vBCYjs3rtrbbcYA8zMzM5hgwkEXEn4Gn2pJ3A07Jj08Bdi+knxrJtcByklYDdgAmRsRTETEDmAjsmJctExF/i4gATm17rbI8zMzM5pjfe2SrRMQjAPn/yjl9deDBwnrTclrqWpOsAAAgAElEQVR/6dNK0vvLw8zMbI6F3dhDJWkxH+lDy1Q6QNIkSZOmT58+1M3NzKzB5jeQPZarBcn/H8/p04A1CuuNAR4eIH1MSXp/ecwjIo6PiPERMX706NHz+ZbMzKyJ5jeQnQ+0Wh5OAM4rpO+dWy9uCTyTqwUvAbaXtHxu5LE9cEleNlPSlrm14t5tr1WWh5mZ2RyLDLSCpNOBdwArSZpGan34HeAsSfsCDwB75NUvBHYGpgDPAfsARMRTko4AbsjrfSMiWg1IDiK1jFwSuCj/0U8eZmZmcwwYyCJirw6LtitZN4CDO7zOScBJJemTgA1K0p8sy8PMzKzII3uYmVmjOZCZmVmjOZCZmVmjOZCZmVmjOZCZmVmjOZCZmVmjOZCZmVmjOZCZmVmjOZCZmVmjOZCZmVmjOZCZmVmjOZCZmVmjOZCZmVmjOZCZmVmjDTiNi71ybXjKhgv8GrdPuH0hlMTMbP75iszMzBrNgczMzBrNgczMzBrNgczMzBrNgczMzBrNgczMzBrNgczMzBrNgczMzBrNgczMzBrNgczMzBrNgczMzBqt68dalLQjcDQwEjghIr5Tc5FsIbt7vdcv0Pavv+fuhVQSM2uirg5kkkYCPwPeBUwDbpB0fkTcVW/J7JXmZwdevsCvcfBx2y7wa/zwg7su0PaHnnnBApfBrGm6vWpxc2BKRNwfES8CZwC71VwmMzPrIl19RQasDjxYeD4N2KKmspj1hGmHXb3ArzHmO29d4Nf42te+Vuv2AJddvs4Cv8Z22963wK+x6hW3LND2j26z8QKXoZspIuouQ0eS9gB2iIj98vOPAJtHxKfa1jsAOCA/fR1w7wJmvRLwxAK+xoLqhjJAd5TDZejTDeXohjJAd5SjG8oAC6ccr4mI0QujMFXr9iuyacAahedjgIfbV4qI44HjF1amkiZFxPiF9XpNLUO3lMNl6K5ydEMZuqUc3VCGbipHXbr9HtkNwDhJa0laDNgTOL/mMpmZWRfp6iuyiJgl6ZPAJaTm9ydFxJ01F8vMzLpIVwcygIi4ELiw4mwXWjXlAuiGMkB3lMNl6NMN5eiGMkB3lKMbygDdU45adHVjDzMzs4F0+z0yMzOzfjmQGQCSvpv/71F3WcysnKT35f9r1l2WbuKqxZq1dsxOIuKcispxO7ApcF1EbFpFnh3KsQSwK/BW4NXAf4A7gD/2UkMfSX8AOv44I+I9FZZlBLARfd/HnRHxWIX5L9Pf8oh4tqqyAEj6TEQcPVDaMOV9U0Rs2vo/3Pk1hQMZ6WokIr44UNow5f2r/HBlYCugNejfNsCVEdFvoFuI5fg+qVP5UsBzxUVARES/B5OFVIavAe8GrgRuBB4HlgBeS/o8lgAOjYjbhrkctZ9cSHp7fvg+YFXgN/n5XsDUiPhyBWVYB/gi8E5gMjCdvu/jOeAXwCkR8fIwl+NBUlAXKZjOzI+XBh6KiEqvTsqCiKSbI2KTCvK+HJgNjAeuaF9e1fGi2ziQ0XHHvC0i3lhhGS4A9o+IR/Lz1YCfVRjIFo+IFySdFxG1jGcpaZeI+GM/y1cG1oyIScNcjq44uchl+XNEvG2gtGHK+3TgWODqaDtQ5O/iQ8CMiDhluMuS8/w5cHFEnJ+fvxt4W0R8oaL89yK957cAxXG8RgGzI+KdFZRhCVIQ+xVwYPvyiLhsuMvQjbq++f1wknQQ8AlgbUnFs/xRwF8qLs7YVhDLHiOd+Vblb6SqxUqraYrKgliu1lo6Ip6NiMdJV2nDXY59ct4XAOu3n1wMd/5tRktaOyLuz2VYC6hkGKGI2KufZY8DP66iHAWbR8QnCmX4g6TDK8z/r8AjpOGgflhInwkMay1BwXER8VFJp/Zq0CrT04EM+C1wEfBt4LBC+syIeKrislwp6RLgdFI1yp6UVB0Mo8UkTQC2Kqtaq+peHYCk35LONmeTqhiXlXRURHy/qjJkdZ9cAHyOtG/c3yoTfeOKViI3ALo4ImZK+grphOebEXFTleUAnpJ0GKmaNYD/AmZUlXlE/BP4J/DmqvIssbmk1YH3S/oxqYp1jqrvF3YLVy1mee6zVSgE94h4oOIyvI/UyAHgzxFxboV5vwX4MPAB5h0GLCLiYxWW5ZaI2FjSh4HNSPdpbqyyqjeX46fAOOY+uZjSPmh1BeVYHFgvP70nIl6oOP/bIuKNeR/5NvAD4MsRUelMFJJWAr4OtKpV/wwcHhGVDNoraSblDXCqvI98CHAQsCbz1k5E1fcLu4UDGZCHwfoa6Yy7deM6qj5wdgNJ+0bEiTWX4U5gY9IV808j4ipJt0bERjWU5b0UDpxVnlzk/BclHbhaZbgS+EVEvFRhGW6OiE0kfRu4PSJ+W1XjBisn6ZcRsX/d5egWvV612PJZ4HUR8WTVGUu6JiLeUnK2V9lZXqEsKwOvkXR2LstdpAYnw35fqs0vgKnArcCfJb2G+u7d3USqav6TpFdJGhURMyvM/1hgUeDn+flHctp+FZbhIUm/ILVe/G6+QqysD6qkH0bEoZLOpeSKqOqWep36cFVcg3OqpANJn8edEXFNhXl3HV+RAZKuAN4VEbPqLktdJG1NugI6mXRfSqR7IROAD0dEZY1fJI2MiNmF5wJGVv39SNqfdD9qhYhYR9I40s327SoswzxXolVfnUp6FbAj6Wpscm70smFEXFpR/ptHxPWSSj/3qhs95D6XLUsAawH3RsQbKsh7NeD3pABW/J2OAN7Xdk+3ZziQAZJOJE3I+Udgzv2HiDiqhrKsTPpxtMpQyVmepGuBgyLi5rb0jUlVWZXdD5H0D+B3wK8i4u6q8i0pxy3A5qRO4pvktNsjYsMKy3ATsEdE3Jefrw2cXWVnWEk/IH0XPdMhfSgkbQp8PCI+XkFe5wAXRsQJbekfA94TEbsPdxm6kasWkwfy32L5r3KS3kNq0vtq0k3c1wB3A8N+lpct0x7EACLiFkmjKipDyxtJDStOzM3vTwLOqKFF1gsR8WK6IARJi9DPaBvD5AvAFbnVokj7xT4Vl+Ee4Pj8/n8FnB4Rz1RchlYH7SOB9Zn7ZK/qlqRziYibJL2pouzeUFaVGhEn5RadPclXZAWSloqIf9eU963AtsCf8o31bYC9IqKSptaS7ga2iogZbekrAH+NiPXKtxz2cr2N1GpwOeBs4IiImFJR3t8Dngb2Bj5F6nN4V0T8TxX5F8qxOKnGQNTQarFQjteRguhepH6Wv4yIyrqISLoa+Cap1eTuuSwvR8T/VlWGXI5DCk9HkKr2VoyIHSrIe0pErFuSLmBy2bJe4EGDAUlvlnQX6QoISRvlUQSq9FJubDJC0oh8gNi4wvx/BFwq6e2SRuW/d5D62f2ownIgaaSk9+Sb+0eTrlTXBv5AtXPTHUYalul24OM5769UkbGkbfP/9wG7AOsC6wC7lPXzq6A8I0ldANYDniA1xDlE0hkVFuNVEXEJQETcFxFfIY22UrVRhb/FSbckqhoN50JJx0laspWQ72H+DLi4ojJ0HVctJj8GdiD3n4qIW/OVQJWelrQ0qW/MaZIeBypr3BARx0t6GDiCVJ3ZarX4zYj4Q1XlyCaTOoN/PyL+Wkg/u8rvJdIYgr/Mf1V7O2lorHeXLAugyg7qRwHvAS4DvhUR1+dF35V0b1XlAF7IVx735RZ7D5GGEatURHy96jwLPg98D3ggVzcH6STvt6T+lj3JVYuApOsiYoti35gaWoYtRRpZfASpY/KywGl1dAmom6SlI+JfXVCOf1De3HvtivIfAbw/Is6qIr9+yvEx0j3K50qWLVvV/TJJW5BOrpYn3StbBvhelS1qczlGA/9NOuEr3qvbtsIyLE3qrC/g793we6mTr8iSByVtBYSkxYBPk6sZqyBpd1LV0e256qSSQVi72CxJBzPvgaKy0UWy8YXHSwB7ACtUlXlEvJw769cayHJDguUlbcDc38efKwxiK5BaFCu35P1IFfl2cBpwJmm6oQNJXVSmV1mAHLjmaZzVq3yPLDkQOBhYHZhGujd1cBUZ53txnwNWBI6Q9NUq8u1yvyZNXbIDcBUwhjQwa6Ui4snC30MR8WNSg5wqTZT0eUlrSFqh9VdlASTtR6ryvoQ0RNQlpJFwqsp/H+BeUhXvZEm7VpV3Byvm0W9eioir8gnWljWXqaf1/BVZvon9kYj4cE1FeBuwUUTMzjdtrybdp+pl60bEHpJ2i4hTlAYRvqTqQuT+QS0jSFdoVXdFaF2FFk+sWvdFqvIZ4E3AtRGxjaT1SAGtKp8HNoiIxyStSzrRuaDC/Nu1hgd7RNIuwMOkky2rSc8HshxAdqPilnkFL7ZGsYiI59TqtFSxtibF86i4c3jrQPF0rs56lDTqe9WKU3XMIg2b9YEqCxARa1WZXwfPR8Tzklrz1t2Tm+JX5YXIM1JHxJRc/V+nb0paFjgU+AnpXt3nqshYUr/jv8YwTzrbrXo+kGV/URrp/ExgTj+yqGaaivXUNxeagHXy89ZYi1UNXNy60ngd6ey7NQL+u0nVSlU6XtLywFdzOZYGKu0rBBARdTTtnku+Sj+ENKHoAUrDZL0uIqq8IpkmaTng/0hVnTNIVyFVGZNbTrasUXweEf2ehC0s6ps1fsl8b/AZqm/+35oPb3FgE+BO0rHiDcAN1DvFTG3capE5Yy22iypaISkNiNtRpDmQKiPpUuD/RR4YN4/q8buI2LHKcnQDSZ8hjWQxk3R/ZlPgsKrGGMxlOJM0pt7eEbFB7j/0t4ioso9hsTxvJ7WovTgiXqwoz337Wx4VzdagNMbipqQhyyobIqxDWU4HvhsRt+TnGwGfqaFBVFfo+Suy3MT52LqaOFcdqAZhTaB4gHqRiqr1uqx6E+BjEXG0pB1I/ZX2IQW2ygIZsE5EfFDSXgAR8Z+qqp87NCppDZi7NFDJ5LNVBapBuJjUGXwpSc+Sa02g+pkqgNe3ghjM6ftaa3CtU88Hsm5p4txFfg1cr74pM94LnFpR3t1UvQl9s+/uTBo099Ya7mG+mK/CAuaMN1jVEFU30negXpM0G7NIw4U9QBr1vWdExBeAL0g6LyKqGsmjk79LOo65Z8v+e71Fqo+rFoHc5P0/zHuPrJIzzm6Tz+yKM1VX2l+lW6o3Jf2K1CVjLWAjYCRwZURsVmEZtgf+hzRQ7qXA1sBHI+LKCstwHHB+RFyYn+8EvDMiDq2qDN0m3xIYF2meuiWBRaLCeepynp9k7tmyfxoR/6mqDN3EgYw5Izi0i6pGcMhl2JU0PcPLA648/GV5C+lH+qs8isHSEVH2GQ1X/veQuiS8kJ8vDtxa9cDFudp5Y+D+iHg6V7WNqbplmKQVSf2URGoC/0TF+d/YHrwlTYqI8Z22GaZyLBcRT1eZZ4dy1D5PXS7HYqRGQJUMot3Ner5qEbqmifOewNGSfk+N83BJOpzUX+p1pPtBi5KqL7ausBhl1Zt1jHbyZuCWiPi3pP8i3eg/uoqMleal+zJ5xBfg21H9NDYtT0j6CnNXY9UxdNqNkq4n/T6qvE/Z7mDyPHUAkSYbrXTMx3zi+0PStFNrKc0beHhEvLfKcnQLX5EBkvYuS4+Iqu4NtcqxDGmKjH1IB4zW3E9VVlncQmrWe1Nh3MnbKuwG0CpHrdWbuQy3kaoU30gKrieSZuF9ewV5X0y6R/Vn0lBIoyLio8Odb4eyrAAcTqrGilymb1Rd9Z6vkHcgdRLfmDS9zymRJx2tsBxzjc2qNE/bTVX+RiTdCGwHXBE1TfraTXxFlhQnxVuCtIPcRHWNHACIiGfzFdmSwGdJVyJfkHRMRPykomK8GBEhqdW4YKmK8p1L7sNXRT++/szKn8VuwNERcaKkCRXlvWr0zXt2idJM0bXIAeszdeVfKMfLpGmFLlKaYug04HP5Ku1L0Tcq/3C7StKXgSUlvYs0T13VM0S8lKu7i2k9e1XiQAZExKeKz3Ov/V9XWQZJ7yadaa6T8948Ih7PHWLvJo0gUIWzJP0CWC7fC/gY9Uxj0g1mSvoSqSrtbUrDmS1aUd7KncJbR6qRxee92BApd8r+MGmi0xmk0TTOBTYjNdSq6hbBYcC+zD1P3QkV5d1yt6QPkOYvXIt0onFtxWXoGq5aLCFpUeC2iHh9hXmeCpwQEfM0M5e0XURcVmFZ3gVsTzpoXhIRE6vKu5tIWhX4EHBDRFwtaU3gHVVUOUuaCrxMXyArqrQhUreQNJk079ZJ7f0vJX05Ir5VYVlGA0REpaPeF/JfijTazZzfKfD1KJlqpxc4kAGS/kDfZfkIUlPnsyLisPpK1bskrUJq9h7Aw61x9qy3Kc2cXlur3tyH8HBSs3flv9nATyLiG3WVy3o8kCmNpL0Kc1exziL1F3qoipvIkmYyd912naMFlJUH0phyk4BDI+L+Ycx7Y+A40hBID+XkMcDTwCeimrEvO30GUNN3UpfciGFf0r3aV5NPLIDzgBMj4qV+Nl+Y5Wi1Xi0VEe+rqByfI3WOP6DVHUXS2sCxpCG7Kht4vMNn0vqd/rKq4cO6Ra8HsguAL7f3C5I0ntSUtWya+Vc0SV8nHax+Szpw70maG+xe4KCIeMcw5n0L8PGIuK4tfUvgF1HhjN02Zzy/p0ldH6bl5DGkiSRXiIgPVlSOfvtnVVXtLulm4F3t/fhyNeOlrdaDFZXlGNLv8vSc9EHSyd/SwBIRUVWjpK7Q64HsjojYoMOySpqydhjPbo4amjhfFxFbtKVdGxFbSrp1OIOJpMkRMa7DsikRse5w5W3zknRvRJRO1yLp7xHx2qrLVKcBjhcdlw1TWa4qdgPJ1Z5XRcTbJN0VEetXVZZu0OutFpfoZ9mSFZWhOJ5du6onUAR4ObeGOjs/f39beYbTRZL+SOr28GBOW4PUSu3iYc67a9U40soMSXsAv2/dm8p9ufYgtRqsRL4S6q9qsarBcvurrqu6Km8VSWMionWl/GpgdH5c1VicXaPXr8hOBy6PiF+2pe8LbF9V1Uk3yXX+R5NGtQhSk97PkaotNouIa4Y5/52A3UiNPUSq0pozzl+vKY60EhGvlfRq0riTwz7SiqSxwHeBbZl7wODLSdPZVDJsmdJAyR1V1SFa0mwKY7EWF5Gq86rqmoGk95DmJrsn5/9aUiOUy0i3AH5QVVm6Qa8HslVI/VBeJF0ZQTpoLAa8NyIerbAsbytLL2uOP4xlGAl8usqb1ta/LhppZUXS8aLScR5tXvmq+E3AbaQW1gLujB4dMBh6PJC1SNoGaNVv3xkRl9dQhuLIAEuQxnK7MSqY3LOtHFcOZ4OOAfIeCexHalBwUUT8tbDsKxHxzTrKVSdJ10fE5pJuiohNc/+hv1UVyCRtTmqpeYOk9YEdgbsj4qIq8m8rS7E16SKk1sUv9Eor0qLWfeu6y9EtHMi6lKQ1gO9FxF4V53skqfl7+5Q2w970XdIJwKuA64GPkG5eH5KX3VThvZCuIenzwDjgXcC3SSOt/LaKIctyteZOpKAxEdgCuBJ4J6mj/JHDXYZ+yjYCeB9ploSv1lWOukg6ApgUEefVXZZu4EDWpXIrpNuqHgRU0hUlyVHFlWGxyiz3Yfo5sBJpIOVrq2ze3E3qGmlF0u2kwXkXBx4lTWHzrNJcWNdVXb1ZplevTCTNIJ1wvkCaS7HVx7HfVtCvVL3earFrSPoJc48usjFwa9XliIhtqs6zYLFCOWYBB0j6X1LjgqVrK1WN8jh6V7eCl6QlJY2NiKkVZD8rImYDz0m6L/I0MhHxH0mVj7CRGzi0jCDdz656xu5usVLdBegmDmTdY1Lh8SzS9C1/qaMgknYB3kChe0JFQ/BMkrRjRMxpah8R35D0MGn0hF70O2CrwvPZOe1N5asvVC9KelUev2/OxJpKg2rXMVTUHoXHs4CppBauPSciZufvYR3m7kb01w6bvKK5arFmktaMiAfqLkeL0rT2rwK2IY3o/X7g+ojYt9aC9ShJt0TExm1pw9oxvZDP4pFn6W5LXwlYLSJuH+4yWLncRegQUjeV20knNtfW1VCrbiPqLoDxf60HSnOR1W2riNgbmBERXyf1J1uj5jK17hP1ounFKjWludEqaQLfIYgdEBFPVBnEJF1UePzfVeXb5T5LqlqdGhFvJV0xP1JvkerjQFa/Yh1/N0zN0eqL8lzufPsS1c3z1J8T6y5ATQ4EvizpAUkPAl8kzYFVZ3mqtmrh8Z415N+Nnm/1G5O0WETcCaxXc5lq43tk9YsOj+tygdIEht8nzdAcVDRpoKTzOy0CVqyiDN0mj1qxpaSlSbcCZtZcpDoaV3TD76LbPJJ/p38gzSD+FNCz0x35HlnNCsPeiDS+Y2tivNqnDJG0OGnonWcqym8GaTbmf7UvAs6MiFWqKEe3qbHxTVlZiuP7VZXn06SWqyLdu51rwIKoaBqXbpVnB1gW+GNZdXAv8BVZzSJiZN1laCdpK2Asef+QRFQwKzJpXMfnIuKqkjLdW0H+XadT45uK8t6CNIpHq+/YYcCmku4CvlXVCQ7w/wqPf1pRnl0v9zUdDdydk1YkTcHUc3xFZnOR9GtSk95bSE29IV0Zfrq+UvWuVifxwv+lgXMiYvsK8r6TNHLGLEnHk2oLzga2y+k9fSVUJ0mfAL4BPElfV4jotelbWnxFZu3GA+tHl5zhSNo1Ii6ouxw1ej7/bzW+eZLqGt+MyB3TAcYXhgi7Jg9mXLn2MTd7dQxOUtP710fE9LoL0g3catHa3cHcrcTqVsu9oC7yh7bGN1PpmxV4uN0haZ/8+FalmdOR9FpSa9Y63DHA814xDah00t1u5qpFA+aMvh/AKNLwWNdTmKAvIt7TYdPhLtfNPTzG4ghgy9YsADU0vlmWNDfdW0l91zYlTXj6IGm6n8qHUOt1klpV/G8kDSZ9AXP/To+po1x1c9WitXTrRHx19pmqVUS8LOmHpE7prQ7KlbVKywHzo5JGkfo4LgJMi4hamnlL+jZpBoDngD+STrg+FxG/raM8NWnNAv1I/uu5KWzK+IrMAJC0LrBK+/iOecLPh6qahbcTSe+qatT3biLp66QJFM/plvuWAJKWjoj2bhLDnectEbGxpN1JLRk/B1xWxXBd3ULSEsDS7ROc5mHDZvZq83vfI7OWHwNlnW2fy8vq1qsjexxCGiT4BUnPSpop6dm6CwXcVUOerRqknUmDaj9B73WW/jGpK0a7nYGjKi5L13DVorWMjYjb2hMjYpKksVUUwCN7zCsiRtWVt6RDOi2inml1LpJ0B6lbyMH5KqTXrkDeFhFlw4T9mjR8WU9yILOWJfpZtmRFZXgrnUf22LyiMnQFSSOBJVvVd5K2pG++tpsrGqrqW6TWkrNKllVemxMRX5D0feCp3LftedIs0b2kdIiwiIjcQbonOZBZyw2S9o+IXxYT83QRN1ZUBo/s0ee7wOPA9/Lz00lNzZcgNcOv4uz7JuD/ImKe71/SfhXk357nhwqPi4t6qbHHE5I2a/9OJG1KDzfHd2MPA0DSKsC5wIv0Ba7xpKuA90bEo3WVrRdJuhl4U6tDcqsbQj7rvjoi3lJBGV4HPNnesCAvW6Xq1ouSipOrLgFsC9zYSyOM5CvzM0jDlRV/px8DPhQRf6urbHVyILO5SNoG2CA/vTMiLu9v/QrKs0JE9NyZZvvkmZK2j4hL8+N5JtvsRZKWB06OiJ6aJVrSqsCnKPxOgZ9ERM/OR+ZAZl1D0takM82XSWeY3ySN+7go8IFeOtuUdDewefu9sNxJ+bqIGPa5p/L4ij8pm0RT0lLAB4EXIuK04S5LGUmLALdHxOvryN+6h++RWTf5EfABUou4PwK7R8Q1uf7/J8DWdRauYr8EzpR0YEQ8ACDpNcCxeVkVfg58VdKGpPtz00lVeuNIHXFPAioLYpLOpa+5/QjS1DbnVZV/t/G4k30cyKybLNo6+5c0PSKuAYiIm/I0Ij0jIo6S9BxpgN6lSAfwfwPfiYhj+996oZXhFuADecT98cBqpBnE746IOhrfFKdwmQX8MyKm1lCObuFxJzNXLVrXKN4XkrR7RPxfYdkdEbFB561fubpoduhaSfpWRHx5oDTrPR7Zw7rJVyW9CqAtiK0DVDGxZ1eKiH/1ehDLdixJ26XyUnQBSd+WtIykRSRdIumxYveEXuMrMjPrapI+DhwIvBYoVmmOIjW/37OWgtXI407OzffIrGt0eyu5XidpqYj4dw1ZnwVcRhr5/rBC+syIeLyG8nSDecadlNSzVyW+IrOuIWlj4MtAf63kjuu1Eb4lbQWMpXDiGRGVVbXm/E8gjbq+pqSNgI9HxCeqKkNbeVagMKRaRDxcRznqlIfq2ok07uR4YFngjxGxRa0Fq4kDmXWdLmolVztJvyb1pbuFdNCCNLTepztvtdDLcB3wfuD81iSndTS+kbQzafT3McCTwKuByVX0qetGklamb9zJpYFlI+KhustVB1ctWtfJA+VeWXc5usR4YP265yKLiAfbxjec3WndYfQtUl/CS/NwXe8i3R/qOR53cm4OZGbd7Q5gVdJswHV5MFcvhqTFgE8Dd9dQjlkRMV3SCEmKiImSjqyhHN3grYXHc8adxIHMzLrQSsBdkq6nMPdWRLynwjIcCBwNrA5MAy4F6rg/9kxu9HMNcKqkx0nDmfWciDio+Lw17mQ9pamf75FZ16qxlVzXkPT2svSyqW6GsQxbR8RfBkqroByjSDOWjwD2JjVwOLVsdP5e0+vjTjqQWdfptlZyvU7STRGx6UBpFZTDI3tkncadjIjP11eq+jiQWdfpllZydZI0k74D1VyLSK0Wl6mgDG8GtgI+SxrQuWUZ0hx1lXa+7RBQb626HN1A0naFpz0/7qTvkVlX6pJWcrWJiFF1l4E0qerSpONEsTzPkk40KlEc2UPSTYVFo4BJVZWjy2znq9M+viKzriPpbOAo0mjnW5JayY3vxaGIuoGk10TEP2vMf3lgRTyyxxy+Op2bA5l1HUkrkVrJvXrJlDEAABGPSURBVJNUlXYp8OlenCm6G0gaDfw36T5McUSNbSvKfwngpYiYnZ+vSxrV4p8RcX4VZegWHneynAOZdZ1uaSVniaRLgTOBz5MOohOA6RHxxYryvwrYPyL+nmdCuCGX5/XAX3upOs1Xp+UcyKzrdEsrOUsk3RgRm0m6LSLemNOuiojSrgHDkP/tEbFhfvwNYKWI+ISkxYFJrWW9yONOJm7sYV2j0EputKRDCouWAUbWUyoDXsr/H5G0C/AwabzDqhTPtrcFfggQES9I6skO0Z3GnQR6ctxJBzLrJl3RSs7m8U1JywKHAj8hnVh8tsL875T0HeAh0r2hSwFymdTfhq9gHneywFWL1nXqbiVnA5P02Yj4cUV5LUWaOHI14MSIuCmnbw2Mi4iTqyhHN5E0KSLGS7oV2DgiQtL1EbF53WWrgwOZdZ26W8nZwCQ9EBFr1l2OXiXpMuA9wPdIV8iPA1tHxJa1FqwmI+ougFmJ04B7gLWArwNTSS3VrHv0apVet9gdeJ5UxXslqdp11zoLVCcHMutGK0bEiaS+Q1dFxMdIHaOte7gqp15fiojZEfFSRJwYEUcBhwy41SuUA5l1o7layUnahGpbyRlpvEdJz5b8zSS1krP67FiStkvlpegSbrVo3ajuVnJG14z32C9JH4uIk+ouR1U87mQ5BzLrOhFxQX74DLANpFZy9ZXIutgSA6/yinIWcBke2WMubrVojeBWciZpZGu8xV7lcSfL+R6ZNYVbydkUSd+XtH7dBanRJcA6AHncyeuB9YFDJH2rzoLVyYHMmsJVB/ZG4O/ACZKulXSApGGfYLTLrBARf8+PJwBnRMRBwA7Au+srVr0cyKxruJWc9SciZkbELyNiK1KH+cNJLVtPyVVsvaB93MmJkMadBHpy3ElwYw/rIk1oJWf1kTSS1MR8H2AsafDg04C3AheSxmF8pfO4kyUcyMysKSYDVwDfj4i/FtLPlvS2mspUtf1I406uB+wYEf/O6RuQZlXvSW61aGaNIGnpiPhX3eWw7uN7ZGbWFD+TtFzriaTlJfVMZ2jrzIHMzJrijRHxdOtJRMwANqmxPNYlHMjMrClGSFq+9UTSCvg+v+GdwMya44fAXyWdnZ/vARxZY3m6Sq+NO1nkQGZmjRARp0qaROo/JeB9EXFXzcXqJr027uQcbrVoZl1N0jIR8WyuSpxHRDxVdZnq5nEn5+ZAZmZdTdIFEbGrpH8w98gWAiIi1q6paLXJn8XZwK98VepAZmbWOJJGAXuSRjkZAZxEGnfx2VoLVhMHMjPrapI27W95RNzU3/JXujyqyenAcqSrtCMiYkq9paqWA5mZdTVJV/SzOCJi28oK0yVKxp38NX3jTn4rInph3Mk5HMjMzBpG0v2kcSdPbBt3EknHRMSn6ylZPRzIzKwRJC0KHAS0Bgi+EvhFRLxUW6Fq4nEn5+aRPcysKY4FNgN+nv82y2m9yONOFrhDtJk1xZsiYqPC88sl3Vpbaeo1z7iTknp23ElfkZlZU8yWtE7riaS1gV7tFOxxJwt69o2bWeN8AbgiN3T4/+3da8xl5VnG8f/FAAXaoWWQ1gMyHMIhWKCAltJBpVT4IlYltRGcihWpKUSl2JoelSY1agxNmsaWVrClJdYU7IlEREs4NNSiHQYGLKc4gEnTD4CEjhiHQ28/7PV21p7ZBeKH99kP6/9Ldt53PWs+3JlM9j3Ps+597QDrmU3tTZG5kyMOe0jqRpKXAEcya2T3VtX2xiU1k+RoduRO3jDlhA8bmaQuJNkLuAA4hVlU1deBy6rqf5sWtorMnVzMRiapC0m+AGwDrhqWzgb2q6pfa1fV6jJ3cjEbmaQuJLlzp6nFhWuaHoc9JPVic5LXVdU3AZKcBNzauKZVZe7kYu7IJHUhyT3MBj3+c1g6CLgH+D6zY7VjW9W2WsydXMxGJqkLSdY/1/2qeni1atFysZFJUmfMnZxnI5OkziS5HNgDuHJYeivwbFX9Truq2rGRSVJnnOCcZ9aipC4k+YsXsjYR5k6OuCOT1IUkt1fVCTutbZnCtOLOkrwR+DQwlztZVc811fiiZSOTtNSSvINZNNWhwH+Mbq0Fbq2qjU0Ka8zcyR1sZJKWWpKXA/sBfwa8Z3Rr22SzBc2dnGMjk7TUDMrdlbmT82xkkpbagqDcjG5PMijXqcV5Zi1KWmpVdebw85DWtSyRyedOjrkjk7TUDMrdlbmT82xkkpbaKCh3L+CngTuZHS8eC9xWVae0qq0VcyfnebQoaalV1RsAkvwd8Paqumu4fjXwrpa1tTK1RvV8TPaQ1IujVpoYQFXdDbymYT1aEu7IJPXiniEs9ypm04sbmT0X0sS5I5PUi7cB/w78AXAR8O1hbXLMnZznsIekbiTZGzioqu5rXUtL5k7Oc0cmqQtJ3gTcAfzjcP2aJF9tW9XqSvKOJHcBRybZMno9CGxpXV8r7sgkdSHJJuA04KaqOn5Ym9QuxNzJxRz2kNSLZ6rqiSTP/ydfvKqqHkpy4c43kqybajOzkUnqxd1JzgHWJDkc+H3gG41rWm1/C5wJbGJB7iSzr7qZHI8WJXUhyT7A+4EzhqXrgQ9P9atLtIONTNLSS7IG+POqenfrWloyd3IxjxYlLb2qejbJia3rWAKXDj8X5k4y+6LNybGRSerF5mHc/mrgyZXFqvpiu5JWl7mTi9nIJPViHfAYsxH8FQVMppGN7JI7mWSyuZM+I5OkziT5PLNd6Th38mVVdXbTwhox2UNSF5JcmeQVo+v9kvxNy5oaMndyxB2ZpC4k2byS6PFca1Nh7uQO7sgk9WK3JPutXCRZx0Sf85s7OW+S/wgkdelS4BtJrmH2XOgtwJ+2LamZPwFeC9wEUFV3JDm4YT1N2cgkdaGqPpvkW8ymFgOcVVXfblxWK+ZOjtjIJHVjaFxTbV5j5k6O+IxMkvrze8BPAduZBQk/wWx6cZKcWpSkjpg7uSt3ZJK6kWR9kl8Yft87ydrWNa22qnoWMHdyxGdkkrqQ5Hzg7cyiqg4DDgQuA97Ysq5GJp87OWYjk9SLC5mNnN8GUFUPJHll25KaMXdyxEYmqRfbq+qplZHzJLsze/OenKqabBzVIj4jk9SLm5O8D9g7yenMjtWubVxTE+ZOznNqUVIXkuwGnAecwewD0dcDl9cE38TMnZxnI5OkziS5Ezi1qh4frtcBN1fVMW0ra8NnZJK6kGQDcAmwntl7V4CqqkNb1tWIuZMj7sgkdSHJvcA7gU3AsyvrVfVYs6IaSnI0O3Inb5hw7qSNTFIfktxWVSe1rkPLx0YmaaklOWH49S3AGmafldq+cr+qbm9Rl5aHjUzSUkty43Pcrqo67TnuawJsZJK6kOTQqtr6fGtTkWQ9cHhVfS3J3sDuVbWtdV0t+IFoSb24ZsHa1atexRIYcievAT45LB0IfLldRW05fi9pqSU5itl3b708yVmjW/sCe7WpqjlzJ0dsZJKW3ZHAmcArgF8arW8Dzm9SUXvmTo7YyCQttar6CvCVJCdX1b+0rmdJ7Jw7eQETzZ0Ehz0kqTvmTs6zkUmSuubUoqQuJDnkhaxNQZINSf45yf1JtiZ5MMkkP4YA7sgkdSLJ7VV1wk5rm6rqxFY1tWLu5DyHPSQtNcfvF3qiqq5rXcSysJFJWnaO3w9GuZM3JvlLzJ0EPFqU1AnH782d/GHckUnqxWNJbgBeVVWvTnIs8Kaq+nDrwlZLVb0BfnjuZJuq2nNqUVIv/hp4L/A0QFVtAX69aUXtmDs54o5MUi/2qap/XYllGjzTqpgWHHxZzEYmqRePJjmMIVMwyZuB77YtadU5+LKAwx6SujA8A/oU8HrgceBBYGNVPdSyrhYcfJlnI5PUlSQvBXab6pdIalcOe0jqQpJXJbkCuKaqtiU5Osl5retSezYySb34DLOU9x8fru8HLmpWTUPmTs6zkUnqxY9U1ReA7wNU1TOMcgYn5u8XrC0ayZ8EpxYl9eLJJPuzY2rxdcATbUtaXY7fL2Yjk9SLi4GvAocluRU4AHhz25JWneP3Czi1KKkbSXZn9mYe4L6qerpxSU04fj/PRiapC0nWAL8IHMzoNKmqPtKqplaSHAF8ggnnTo457CGpF9cCvwXsD6wdvabI3MkRn5FJ6sWBVXVs6yKWxORzJ8fckUnqxXVJzmhdxJIwd3LEHZmkXnwT+FKS3ZgdqYXZl0nu27asJi5kljt5VJLvMOROti2pHYc9JHUhyVbgV4C7yjcuwNzJFR4tSurFA8DdNjFzJ3fmjkxSF5J8BjgUuA7YvrI+0fH764BPA++vquOGz9dtrqpjGpfWhDsySb14ELgB2BPH782dHHHYQ1IXqupDrWtYIpPPnRyzkUlSf8ydHPEZmSR1yNzJHWxkkrqQZENV3fp8a1Ng7uQ8hz0k9eJjL3BtCsydHPEZmaSlluRk4PXAAUkuHt3aF1jTpqrmzJ0ccUcmadntCbyM2X+8x7uP7zHdAQdzJ0d8RiapC0nWV9XDSdYyy1j879Y1tZLkV4GrmG1Gpp476dGipG6sTbIZWAeQ5FHg3Kq6u21ZTVwKnIy5k4BHi5L68Sng4qpaX1XrgT8c1qbI3MkRd2SSevHSqrpx5aKqbhrS36fou8BNQ+bipHMnwUYmqR9bk3wQ+NxwvZFZ/uIUPTi89hxek+awh6QuJNkP+BBwCrPhhluAS6rq8aaFqTkbmSSpax4tSupCkiOAd7FrLNNprWrScnBHJqkLSe4ELgM2Mfrurara1KyoRsydnGcjk9SFJJuq6sTWdSyDJLdX1QnPtzYVHi1K6sW1SS4AvsT8yPl/tStpdZk7uZiNTFIvzh1+vnu0VsChDWppZefcyRVTzp30aFGSemPu5Dx3ZJLUH3MnR8xalKT+mDs5YiOTpP7skjsJTDV30kYmqQ9JNqyEBCfZmOQjSda3rquRrUk+mOTg4fUBpps7aSOT1I1PAP+T5Djgj4CHgc+2LamZ3wYOAL7I7OMIBwBva1pRQ04tSurCygd+k/wx8J2qumLKHwLWDk4tSurFtiTvBd4K/GySNcAejWtqwtzJee7IJHUhyY8C5wD/VlVfT3IQcGpVTe540dzJeTYySd0YhjsOr6qvJdkHWFNV21rXtdrMnZznsIekLiQ5H7gG+OSw9BPAl9tV1NS1SS5I8mNJ1q28WhfVijsySV1IcgfwWuC2qjp+WLurqo5pW9nqS7Jo1L6qakq5kz/gsIekXmyvqqeSAJBkd2ahwZNTVYe0rmGZeLQoqRc3J3kfsHeS04GrgWsb16Ql4NGipC4k2Q04DzgDCHA9cHn5JjZ5NjJJ3UiyJ3DEcHlfVT3dsh4tB48WJXUhyanAA8BfAR8H7k/yc02LasTcyXnuyCR1Ickm4Jyqum+4PgL4/BQ/T5VkC3AccCzwOeAK4Kyq+vmmhTXijkxSL/ZYaWIAVXU/E42oAp4Zng3+MvDRqvoosLZxTc04fi+pF99KcgWzHQjAbzCLaJoicydHPFqU1IUkLwEuBE5hNrV4C/DxqtretLAGzJ2cZyOT1I0kBwBU1SOta2nN3MkdfEYmaall5pIkjwL3AvcleWT4XrJJMndyno1M0rK7CNgA/ExV7V9V64CTgA1J3tm2tGYuZPZ38j2AqnoAeGXTihqykUladr8JnF1VPwjKraqtwMbh3hRtr6qnVi6mnDsJNjJJy2+Pqnp058XhOdlUJ/XMnRyxkUladk/9P++9mL0HeAS4C/hd4B+ADzStqCGnFiUttSTPAk8uugXsVVWT3JWZO7mDjUySOjPkTl4JPMSsof8kcG5V3dKwrGZsZJLUGXMn5/mMTJL6Y+7kiFmLktQfcydHPFqUpM6YOznPRiZJHTJ3cgefkUlSJ8ydXMxGJkn9MHdyAY8WJakTSTYDp+8c2TUcM/5TVR3fprK23JFJUj/MnVzARiZJ/TB3cgGPFiWpE+ZOLmYjkyR1zaNFSVLXbGSSpK7ZyCRJXbORSZK6ZiOTJHXNRiZJ6tr/AXlgQRnw4DsQAAAAAElFTkSuQmCC"/>
          <p:cNvSpPr>
            <a:spLocks noChangeAspect="1" noChangeArrowheads="1"/>
          </p:cNvSpPr>
          <p:nvPr/>
        </p:nvSpPr>
        <p:spPr bwMode="auto">
          <a:xfrm>
            <a:off x="155575" y="-6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AutoShape 8" descr="data:image/png;base64,iVBORw0KGgoAAAANSUhEUgAAAbIAAAIICAYAAAALymuSAAAABHNCSVQICAgIfAhkiAAAAAlwSFlzAAALEgAACxIB0t1+/AAAADl0RVh0U29mdHdhcmUAbWF0cGxvdGxpYiB2ZXJzaW9uIDIuMi4yLCBodHRwOi8vbWF0cGxvdGxpYi5vcmcvhp/UCwAAIABJREFUeJzs3XfYHFXd//H3J6EKoYciAUOJIoK0CAg2QOkK+hMFfSQiRRAr6CP66IOK2EXBAiIgoEgR4QGRFmmCSgm9m4ARQg0QIIqUhO/vj3M292Qze5ck98wO+3ld133du2dm9pzdnZ3vzJlTFBGYmZk11Yi6C2BmZrYgHMjMzKzRHMjMzKzRHMjMzKzRHMjMzKzRHMjMzKzR5iuQSYoB/m5Z2AW17iPptZLOl/SkpJfzd79B3eUaKknfzGX/r258PTPr3yILuP3vgX+VpD+wgK9rXU7SSOAc4A3AX4H7gJeBGXWWy+ojaV1gMnBZRLxzIb3mIsBLwH0Rse7CeM0mkfRN4H+Aj0TEb+ouT7da0ED2+YiYujAKYo2zLimIXRER29ZdGDPrXb5HZvNr9fz//lpLYWYWEUP+AyL/jR3Euuvmdf8ELAv8CJhKqi74Qdu6OwMXAk8AL5AOkj8EVujw2isCPwceBv4D3Al8Clg05zmlbf1v5vT/6vB61+TlY0qWrZnzuh94HngS+AOwZcm678yvcwKwAnBsLuMLwD3AZ/v5vFYCvgXcAfwbeAa4DfgOsEpe57j8+gf08zq35XU2GOR3uijwaeDGnO+/gOuBg4CRJd9n2d8JQ8jrYOBa4FngOeDmnP/IkvU3Bb4HTAKm58/xn8CJwNoL8lm27xfAG4Hzgadyuf4G7DDE30fH/Szvsz8gVcE9n/O5GNi+w2u9A/hpLvdTeZvJwI+BlQf4vS2Z3+vU/Jn9AzgCWHSI7+fNwLn5M38BeBy4CTgKGN32nvvdL4byfoD9+nnNP+V1FqHkt172W2xLX4y0b19POt78J7+/S+jnd7WA+9kKpOPTxfk7aX3/lwHvLXndaf28/7eUfEdnA48CL+Ztj6fkWJbXX5r0m/pn4Tv4n/x5TgNmddhuF2Ai6RbC88C9+X0u19/vANgS+CPpuBnAhvT9xubZtvC7D2DSgN/BUL6wQgbzE8j+mr/cJ0n3Vs4BvlJY7/t5veeBq/OXMjmn/Z38g2k7INyTlz8MnJk/4JeAn5Tt3MxnIAO2Bp7Oy+7OZbs65/US8P4OP55zctkfAX6Xy/dCXvaVkvw3AB7Kyx/J259LCtAB7JrX2yg/v6GfA08Afxvk97kI6ccVpB/hucB5wMzC+xiR110ZOJn0g299Nyfnv30GkddSwFV52yfz65xPOji28lLbNv+XP+cb8+PW5xqkH9Tr5/ezbNsvjiH9sO4AziAd5AKYBbxjCL+P0v0MWIMUTIJ0ADkDuByYndM+V/Jat5AOsteT7kmfR7oH3XqN9oN/6/d2NfAX0sHiXNJBpPV9DuqEI7/eboXyXQecnl+r9dvbMq/3vly+1u/xZEr2i6G8H+BtwCl52bNtr/mFwr47P4GsVdaZpJPn04ErSfvkPUP4fIayn+2e06aSjgWnA3/O+1cAh7W99lHArXnZn9ve/7jCep8i3Z+eTTo5/B19J7KPAq9te90l6du3nyQdzy4g7ftn0yGQAV/N27xEOlE6g75gey+FoN32Ozgxb3M78Nv8XtYnnbwEcHCHz/YXefnHB/weBvuFtWUwP4Gs9eNatmSdvfLy24B1C+kjCh/Gb9q2+WVOvwBYspC+JelqYqEEMmC5vDPMAj7Utv4WpAD3DLBiyY8n8k61RGHZVnmHexZ4VSF9UfoOzj8CFmvLa0NgrcLza/O6G5e8j5PysgEDS17/i3n9W5n7QLJ6oUyfHMwBYhB5tXbOM4BlCunL0BdM9yvJq/1HIuDjef2L25YN9bMsXk0c2rbuYRSuAAb5HjsFsoty+qkUroqAt5MOIrPav0/SGfCybWmLFPI4brC/N2Bc3u9eBtYc5Htp/SbKrhg2aNtf5lwN9vN6Q30/AwWqIQeyQjnvp622J+87bx3kZzPU/WxdYIuS1xkHPEg62LefRA90zNqadDyZBmzatqz1+7imLf1r9J2YLFdIX5u+wDSrbZs35/3mWeBNhfQl6DspOLtD2QM4pKTs6+Vlt5QsWyrnNRMYNeB3MdgfZ1smMcDf2A4/rHkOunmdO/LyN5QsG0GK5C8By+e0UaSzulnFHaWwzQ/Kdu5B7BRlgezzOe17Hbb5Ql7+qZIfz1wBrrC8dcDeupD2odZOR9sVSYd8J+T1f9aWvgwpkD9NIVAO8FqtnXfbkmW75WWT29KHHMiAVfP3+E8KJx+F5a/Oy28cwmteR/ohL70An2Vrv7imZNli+Xt8npJqzwFe778KaeMK+0RZNcyP8vJfDuG9Pwo81pbW+r3NAl5Xsk2rWvrDg8zj3rz+0oNYd8BANh/vZzgCWavG4nfzU8753c8GeK2D8msdNNC+1Lb8grx85w7L/5iXb5ifi3TlONfxp7D+ga39py39tJz+jZJtViUdj18G1igp+839vO8r8jpvaktvVSsP6vcwXM3vy9IejIh5+pdJejWp9ds9EXFn+/KIeFnSX0hnf5uS6pPfRDoT+GtE/KMkr9OBQwf9Lvq3ff7/+w7Lr87/Ny9Zdn1EPFmSfi+wA+nA3dJqrnxq5G9yAGeSDn4flvSFiHgup3+YdDbz80JaR5LWJl15PRoRl5escj7p4LuupFUj4tFBlK2TbUkHngsj4j/tCyPiYUn3ARtJWiwiXiyUc0VgV9JZ7nL0tbgdTTrZWZt0RQ9D/yxbLiop04uSppLuna1Aukc3P96a/18YEU+XLD8V+GxhvTkkrU567+uRTlRG5kUjgNGSlomIZ9s2+0dE3FuSTyvt1SXLytwIvBY4VdKRwE1D/EznMZ/vZ2G6m3QFvJukzwGnz+d+PeT9LHdb2YZ0JbUasDgpuLS+j3GDzTx3TdiGdLy9tMNqV5PaHmxOuiBYmxR4HoqIv5Ssfybpnn671n55WvuCiHhU0qXAe0jv64y2Vf7Qz9s4jnTfdH/ghkL6/vn/8f1sO0eVze879S0bm/+vJ2mgnWGl/L/1pf+zw3qDLdNgjM3/r5XU33orlaQ92GHdmfn/4oW0NfL/vw+mUBHxvKRTSAe/PUj3EmCIOwB9n+XUDvlEPpBvRA54g3zdMmPz/wMlHTjAussDjwFI2ov0fpbuZ/1RhcdD+iwLhvJ9DVW/nzPp3hn0tQYFQNKhpIYEi/Xz2qNI1TBFC+u9fBF4PfDe/DdD0t9IVwKnRsS/B/k6wAK9n4UmIp6WtB9pnzoKOErSFNI9stM7nNCVGdJ+JmkN0onhxv2sNqqfZe1WBl6VH780yOPTavl/6fE4ImZImll43ZbV6LuPWaZ0/+0vr+wc0u98L0mHRMS/JL2RFHhviYgb+tl2jgUNZEPxfIf0VheAR+h8VtHS+kD6/cYWQFl3hFba70hncZ3MczVJutQeqqGc7R5HCmT7A6dIGg9sQroSvHUY8l2gM3H6Psub6bt66uRFAElrkW5uQ3qvFwLTWld0ks4iBfKyfWKo5Z2f72uoOpUp2pdL2ppUTf4M6X7HlcAjEfFCXn49qXai7L0vlPcSEQ/m/Wpb0pn924Gd8uMvS9o6IgY1AMICvp/5VdrFKCJOlzSRdBXxLtL72g/YT9KpETFhCHkMdj87iRTEfk9q3HYvMDMiZkvamVQNOJT33npvM0kBoT935f/DdexsKfssOh37iYiXJJ0EfAnYk9TS+4C8eLAn45UGsk6m5f+PRcRHB7nNw/n/azos75TeqqrqdGa/RknaNGAd4Mj5CA5D0TqDfi2pVd+AIuJeSVcA20han/nYAej7LNcqW6h0mtf6PB8ZwuuWaX3XV0XE5wa5za6ks/fvRsTRJcvLRnsY8mdZgX4/50L6w4W09+X/h0XEySXbrLMQyjWgiJhNamU3EebcDvgZqRXeEaT7tYOx0N9PRMyS9DJD+023tn2CFFxOApD0NtIJ696STo6IKwbIftD7maRlgO1I3+8HIqL9RGN+Ri15nHRMmzUfx841O5RzOdJV4ey2RY+QPsvX0Fc9XTS27fWH4njSlf/+kk4j3R75NyXVmJ3U3iE6V01OATaUNNgd+QZSM/bNJZUFrT07bNc6EL+ufYGkN1B+WTwx/3/vIMs2v/6U/+89xO2Oy/8/S3rfzzJvHXVHEXE/qfnwqpLKRujYlXRPakpELGggu5x0pfDuXL8/GMvn//NUleXvbMOSbeb3sxxOrXupu+SDRbuPtK0H/b/3HUj37CoXEQ+TAhike9ctrRPFTt/tkN9PRMwi7TP97S+PAitLWr5k2fYlaaUi4s+ke0Qw9/vqZCj72XKkq6GHS4IYwAc7bNfxM833kP8MLC/pHYMoA6SWmo8Cq0t6c8nyD3TYrrVffrh9gaSVSZ9zkLp8DEmOAZeQqhOPJH1WZw7lPmntgSw7gnTD9xxJG7UvlDRG0sGt5/kNnkb6cn8iaYnCupuTWgCVuTL/n5CrrFrbrErq61B22X0sqcPklyTtJ2muz0zS4pL2yAfVBXE2abzCt0j6vqRF2/LZsFjmgnNJdcz7k86kfjvU+xakDqoAP5I0upDnaqQqEICyq6EhyVVQp5DOvE/LP4C5SNpEUvHH1Dr7myBpqcJ6o0ln0mUHuPn9LIdNREwm/VhHAUcXyyTpLaR9djbpSqel9d73b1t/bVLn/GEn6dD8+2i3c/5fDEqPk97DurlRQ7v5fT+PAKtJ6nT/6ErSb/d/28q+D6nambb0zSS9V9JibelLk/quQed7jEVD2c8eIVUBbpSrWFvrSNJXSd1yyrSucOY5+c6OJAWQUyS9vX2hpJUkfVLS4pDueZO6wEC6N7hsYd2xpL5iZX6a8/lMrmpubbM4aZ9dEjgnIgbzuZVpnZC3amqGUqu0wM3vxw5i3UE1ySX1Dg/SD+FG0iX+haSm+bOBJ9rWX4m+DtPTSFchl5Kab7c+9Hma5JJah7WaQf8hb/MM6cdwHW3N7/M2W9PXI/2BXK7f5fWfyenFjo/9Nk2ncz+jN5LOloK0A59Nqvu+oz2Ptu1aO3MAm8zH91nsEP00fZ06n81p55I7RA/2PfaT11KklqdBam11DX0dg6fS1h+F1Cih1bn0UdL9hfNz2e7Kj4N5RzoY9GfZ6fsoLO844ssQv981Cu9xKql17Z/o6xB7SNv6K9HXVHoqcFb+np7P++u17eVigN8bfc2a5+mQ32H9f5F+fzfn/M8sfIb/Asa3rX9hXnY76aTlBGDC/L6fvN3Pc/p9wG/yax5SWP4G0v3rIPWF/F0u40ukkYHam9+/n75jwGWkk+LWaC5BuvpYZJCfz1D2s6/Q1zXiT/n7n5zL+YP2chb2mefzNheSTrhPYO7+tgcX9qHb6fuN3EK6ogvm7p5S7BD9RP68/kCqzjuHVEPzXMl7LXaIvpT0u30wp/2dzh2iS39XbeuOpK9j/K1DPoYNdYOc6UIPZHndd+QP9aH8BUzPX8YxlHRSJDW9Po7043iedGD7LB2GqMrbLEY68E/NeUwFvk1qzt/fEFWrkYZ0uZO+IZwmkw7ye7ftKPMVyPKyVfJOfW9+TzNIP85vt+8ohW22y69XOtLHIL/TRYHPkIYe+nf+uwH4BOXDRs1XICvstB8lBa8n8/fwEGn0l69SGLUgr7886eSkNTzYVNIV4nKkA9s8gWwon+VAP7j+9ov5+H5XIh1c7yNVj88gXal1GqJqdeDXpAPG86QDxjdIAb6s3+PCDmQTSAf6e0gH/n+Rmq//lJLhwUhNu39DOri3RgQ5YX7fT95mFOmsv9VpeJ73Rxqc4LJcvmfz47eU7aek3/L/kILJA7kcj5EC6ScoDGAwyM9o0L9ZUhXyjbmcT5KC01Zl5SxssxOpyq41MkvZidsmpBOH1jBiM0jB9IS8fftoOaNItS0P5PXvAw4nBbkXSd2lyt7rrvlzezpvNxn4LrmP72B/Bx1e+9d5/dKRPvr7U36BVxT12NQPkn5Bauixf0ScUHd5zKyZcjX31cAFEfHuCvN9FelkdjHg1RHxzFC275Z7ZDafcmOXj5CqRX5bc3HMrAHyvej2+/3r0tcZ+jcVF+lgUg3Lr4caxKA7mt/bfJD0RVLLqneRqgO+EoMYycPMjHR/bllJt5NOgtcAxpOuiM4l3b8cVrnB1rdJ1dE7kW5nfGt+XsuBrLneTapbfxj4Omm4KjOzwfgJqcn/RqR70P8hNeg5FfhFVHPPaVlgX9K9tptJI0UNqnN9u1fkPTIzM+sdvkdmZmaN9oqrWlxppZVi7NixdRfDzKxRbrzxxiciYvTAa3afV1wgGzt2LJMmTaq7GGZmjSKp08j2Xc9Vi2Zm1mgOZGZm1mgOZGZm1mgOZGZm1mgOZGZm1miDCmSSlpN0tqR7JN0t6c2SVpA0UdLk/H/5vK4kHSNpiqTbJG1aeJ0Jef3JkiYU0jeTdHve5pg8KzGd8jAzM2sZ7BXZ0cDFEbEeaUiTu4HDgMsiYhxpyoTD8ro7AePy3wHkQSglrUCaJmAL0kyghxcC07F53dZ2O+b0TnmYmZkBgwhkkpYhzZp6IqTptSPiaWA30vw35P+758e7AadGci2wXJ5peAdgYkQ8FREzgInAjnnZMhHxtzy+16ltr1WWh5mZGTC4DtFrkya4/JWkjUiTwn2GNGHcIwAR8Uhh2vrVmXua8Gk5rb/0aSXp9JPHfBt72B8X9CWY+p1dFvg1zMxs4RhM1eIiwKbAsRGxCWmo/f6q+FSSFvORPmiSDpA0SdKk6dOnD2VTMzNruMEEsmnAtIi4Lj8/mxTYHsvVguT/jxfWX6Ow/RjSVCP9pY8pSaefPOYSEcdHxPiIGD96dCOHCjMzs/k0YCCLiEeBByW9LidtB9wFnA+0Wh5OAM7Lj88H9s6tF7cEnsnVg5cA20taPjfy2B64JC+bKWnL3Fpx77bXKsvDzMwMGPygwZ8CTpO0GHA/sA8pCJ4laV/gAWCPvO6FwM7AFOC5vC4R8ZSkI4Ab8nrfiIin8uODgJNJMx1flP8AvtMhDzMzM2CQgSwibiFNg91uu5J1Azi4w+ucBJxUkj4J2KAk/cmyPMzMzFo8soeZmTWaA5mZmTWaA5mZmTWaA5mZmTWaA5mZmTWaA5mZmTWaA5mZmTWaA5mZmTWaA5mZmTWaA5mZmTWaA5mZmTWaA5mZmTWaA5mZmTWaA5mZmTWaA5mZmTWaA5mZmTWaA5mZmTWaA5mZmTWaA5mZmTWaA5mZmTWaA5mZmTWaA5mZmTWaA5mZmTWaA5mZmTWaA5mZmTWaA5mZmTXaoAKZpKmSbpd0i6RJOW0FSRMlTc7/l8/pknSMpCmSbpO0aeF1JuT1J0uaUEjfLL/+lLyt+svDzMysZShXZNtExMYRMT4/Pwy4LCLGAZfl5wA7AePy3wHAsZCCEnA4sAWwOXB4ITAdm9dtbbfjAHmYmZkBC1a1uBtwSn58CrB7If3USK4FlpO0GrADMDEinoqIGcBEYMe8bJmI+FtEBHBq22uV5WFmZgYMPpAFcKmkGyUdkNNWiYhHAPL/lXP66sCDhW2n5bT+0qeVpPeXh5mZGQCLDHK9rSPiYUkrAxMl3dPPuipJi/lIH7QcXA8AWHPNNYeyqZmZNdygrsgi4uH8/3HgXNI9rsdytSD5/+N59WnAGoXNxwAPD5A+piSdfvJoL9/xETE+IsaPHj16MG/JzMxeIQYMZJKWkjSq9RjYHrgDOB9otTycAJyXH58P7J1bL24JPJOrBS8Btpe0fG7ksT1wSV42U9KWubXi3m2vVZaHmZkZMLiqxVWAc3OL+EWA30bExZJuAM6StC/wALBHXv9CYGdgCvAcsA9ARDwl6QjghrzeNyLiqfz4IOBkYEngovwH8J0OeZiZmQGDCGQRcT+wUUn6k8B2JekBHNzhtU4CTipJnwRsMNg8zMzMWjyyh5mZNZoDmZmZNZoDmZmZNZoDmZmZNZoDmZmZNZoDmZmZNZoDmZmZNZoDmZmZNZoDmZmZNZoDmZmZNZoDmZmZNZoDmZmZNZoDmZmZNZoDmZmZNZoDmZmZNZoDmZmZNZoDmZmZNZoDmZmZNZoDmZmZNZoDmZmZNZoDmZmZNZoDmZmZNZoDmZmZNZoDmZmZNZoDmZmZNdqgA5mkkZJulnRBfr6WpOskTZZ0pqTFcvri+fmUvHxs4TW+lNPvlbRDIX3HnDZF0mGF9NI8zMzMWoZyRfYZ4O7C8+8CP4qIccAMYN+cvi8wIyLWBX6U10PS+sCewBuAHYGf5+A4EvgZsBOwPrBXXre/PMzMzIBBBjJJY4BdgBPycwHbAmfnVU4Bds+Pd8vPycu3y+vvBpwRES9ExD+AKcDm+W9KRNwfES8CZwC7DZCHmZkZMPgrsh8D/w28nJ+vCDwdEbPy82nA6vnx6sCDAHn5M3n9Oelt23RK7y8PMzMzYBCBTNKuwOMRcWMxuWTVGGDZwkovK+MBkiZJmjR9+vSyVczM7BVqMFdkWwPvkTSVVO23LekKbTlJi+R1xgAP58fTgDUA8vJlgaeK6W3bdEp/op885hIRx0fE+IgYP3r06EG8JTMze6UYMJBFxJciYkxEjCU11rg8Ij4MXAG8P682ATgvPz4/PycvvzwiIqfvmVs1rgWMA64HbgDG5RaKi+U8zs/bdMrDzMwMWLB+ZF8EDpE0hXQ/68ScfiKwYk4/BDgMICLuBM4C7gIuBg6OiNn5HtgngUtIrSLPyuv2l4eZmRkAiwy8Sp+IuBK4Mj++n9TisH2d54E9Omx/JHBkSfqFwIUl6aV5mJmZtXhkDzMzazQHMjMzazQHMjMzazQHMjMzazQHMjMzazQHMjMzazQHMjMzazQHMjMzazQHMjMzazQHMjMzazQHMjMzazQHMjMzazQHMjMzazQHMjMzazQHMjMzazQHMjMzazQHMjMzazQHMjMzazQHMjMzazQHMjMzazQHMjMzazQHMjMzazQHMjMzazQHMjMzazQHMjMza7QBA5mkJSRdL+lWSXdK+npOX0vSdZImSzpT0mI5ffH8fEpePrbwWl/K6fdK2qGQvmNOmyLpsEJ6aR5mZmYtg7kiewHYNiI2AjYGdpS0JfBd4EcRMQ6YAeyb198XmBER6wI/yushaX1gT+ANwI7AzyWNlDQS+BmwE7A+sFdel37yMDMzAwYRyCL5V366aP4LYFvg7Jx+CrB7frxbfk5evp0k5fQzIuKFiPgHMAXYPP9NiYj7I+JF4Axgt7xNpzzMzMyAQd4jy1dOtwCPAxOB+4CnI2JWXmUasHp+vDrwIEBe/gywYjG9bZtO6Sv2k4eZmRkwyEAWEbMjYmNgDOkK6vVlq+X/6rBsYaXPQ9IBkiZJmjR9+vSyVczM7BVqSK0WI+Jp4EpgS2A5SYvkRWOAh/PjacAaAHn5ssBTxfS2bTqlP9FPHu3lOj4ixkfE+NGjRw/lLZmZWcMNptXiaEnL5cdLAu8E7gauAN6fV5sAnJcfn5+fk5dfHhGR0/fMrRrXAsYB1wM3AONyC8XFSA1Czs/bdMrDzMwMgEUGXoXVgFNy68IRwFkRcYGku4AzJH0TuBk4Ma9/IvBrSVNIV2J7AkTEnZLOAu4CZgEHR8RsAEmfBC4BRgInRcSd+bW+2CEPMzMzYBCBLCJuAzYpSb+fdL+sPf15YI8Or3UkcGRJ+oXAhYPNw8zMrMUje5iZWaM5kJmZWaM5kJmZWaM5kJmZWaM5kJmZWaM5kJmZWaM5kJmZWaM5kJmZWaM5kJmZWaM5kJmZWaM5kJmZWaM5kJmZWaM5kJmZWaM5kJmZWaM5kJmZWaM5kJmZWaM5kJmZWaM5kJmZWaM5kJmZWaM5kJmZWaM5kJmZWaM5kJmZWaM5kJmZWaM5kJmZWaM5kJmZWaM5kJmZWaMNGMgkrSHpCkl3S7pT0mdy+gqSJkqanP8vn9Ml6RhJUyTdJmnTwmtNyOtPljShkL6ZpNvzNsdIUn95mJmZtSwyiHVmAYdGxE2SRgE3SpoIfBS4LCK+I+kw4DDgi8BOwLj8twVwLLCFpBWAw4HxQOTXOT8iZuR1DgCuBS4EdgQuyq9ZlkfzfW3ZBdz+mYVTDjOzhhvwiiwiHomIm/LjmcDdwOrAbsApebVTgN3z492AUyO5FlhO0mrADsDEiHgqB6+JwI552TIR8beICODUttcqy8PMzAwY4j0ySWOBTYDrgFUi4hFIwQ5YOa+2OvBgYbNpOa2/9Gkl6fSTh5mZGTCEQCZpaeD3wGcj4tn+Vi1Ji/lIHzRJB0iaJGnS9OnTh7KpmZk13KACmaRFSUHstIg4Jyc/lqsFyf8fz+nTgDUKm48BHh4gfUxJen95zCUijo+I8RExfvTo0YN5S2Zm9goxmFaLAk4E7o6IowqLzgdaLQ8nAOcV0vfOrRe3BJ7J1YKXANtLWj63PtweuCQvmylpy5zX3m2vVZaHmZkZMLhWi1sDHwFul3RLTvsy8B3gLEn7Ag8Ae+RlFwI7A1OA54B9ACLiKUlHADfk9b4REU/lxwcBJwNLklorXpTTO+VhZmYGDCKQRcQ1lN/HAtiuZP0ADu7wWicBJ5WkTwI2KEl/siwPMzOzFo/sYWZmjeZAZmZmjeZAZmZmjeZAZmZmjeZAZmZmjeZAZmZmjeZAZmZmjeZAZmZmjeZAZmZmjeZAZmZmjeZAZmZmjeZAZmZmjeZAZmZmjeZAZmZmjeZAZmZmjeZAZmZmjeZAZmZmjeZAZmZmjeZAZmZmjeZAZmZmjeZAZmZmjeZAZmZmjeZAZmZmjeZAZmZmjeZAZmZmjTZgIJN0kqTHJd1RSFtB0kRJk/P/5XO6JB0jaYqk2yRtWthmQl5/sqQJhfTNJN2etzlGkvrLw8zMrGgwV2QnAzu2pR0GXBYR44DL8nOAnYBx+e8A4FhIQQk4HNgC2Bw4vBCYjs3rtrbbcYA8zMzM5hgwkEXEn4Gn2pJ3A07Jj08Bdi+knxrJtcByklYDdgAmRsRTETEDmAjsmJctExF/i4gATm17rbI8zMzM5pjfe2SrRMQjAPn/yjl9deDBwnrTclrqWpOsAAAgAElEQVR/6dNK0vvLw8zMbI6F3dhDJWkxH+lDy1Q6QNIkSZOmT58+1M3NzKzB5jeQPZarBcn/H8/p04A1CuuNAR4eIH1MSXp/ecwjIo6PiPERMX706NHz+ZbMzKyJ5jeQnQ+0Wh5OAM4rpO+dWy9uCTyTqwUvAbaXtHxu5LE9cEleNlPSlrm14t5tr1WWh5mZ2RyLDLSCpNOBdwArSZpGan34HeAsSfsCDwB75NUvBHYGpgDPAfsARMRTko4AbsjrfSMiWg1IDiK1jFwSuCj/0U8eZmZmcwwYyCJirw6LtitZN4CDO7zOScBJJemTgA1K0p8sy8PMzKzII3uYmVmjOZCZmVmjOZCZmVmjOZCZmVmjOZCZmVmjOZCZmVmjOZCZmVmjOZCZmVmjOZCZmVmjOZCZmVmjOZCZmVmjOZCZmVmjOZCZmVmjOZCZmVmjDTiNi71ybXjKhgv8GrdPuH0hlMTMbP75iszMzBrNgczMzBrNgczMzBrNgczMzBrNgczMzBrNgczMzBrNgczMzBrNgczMzBrNgczMzBrNgczMzBrNgczMzBqt68dalLQjcDQwEjghIr5Tc5FsIbt7vdcv0Pavv+fuhVQSM2uirg5kkkYCPwPeBUwDbpB0fkTcVW/J7JXmZwdevsCvcfBx2y7wa/zwg7su0PaHnnnBApfBrGm6vWpxc2BKRNwfES8CZwC71VwmMzPrIl19RQasDjxYeD4N2KKmspj1hGmHXb3ArzHmO29d4Nf42te+Vuv2AJddvs4Cv8Z22963wK+x6hW3LND2j26z8QKXoZspIuouQ0eS9gB2iIj98vOPAJtHxKfa1jsAOCA/fR1w7wJmvRLwxAK+xoLqhjJAd5TDZejTDeXohjJAd5SjG8oAC6ccr4mI0QujMFXr9iuyacAahedjgIfbV4qI44HjF1amkiZFxPiF9XpNLUO3lMNl6K5ydEMZuqUc3VCGbipHXbr9HtkNwDhJa0laDNgTOL/mMpmZWRfp6iuyiJgl6ZPAJaTm9ydFxJ01F8vMzLpIVwcygIi4ELiw4mwXWjXlAuiGMkB3lMNl6NMN5eiGMkB3lKMbygDdU45adHVjDzMzs4F0+z0yMzOzfjmQGQCSvpv/71F3WcysnKT35f9r1l2WbuKqxZq1dsxOIuKcispxO7ApcF1EbFpFnh3KsQSwK/BW4NXAf4A7gD/2UkMfSX8AOv44I+I9FZZlBLARfd/HnRHxWIX5L9Pf8oh4tqqyAEj6TEQcPVDaMOV9U0Rs2vo/3Pk1hQMZ6WokIr44UNow5f2r/HBlYCugNejfNsCVEdFvoFuI5fg+qVP5UsBzxUVARES/B5OFVIavAe8GrgRuBB4HlgBeS/o8lgAOjYjbhrkctZ9cSHp7fvg+YFXgN/n5XsDUiPhyBWVYB/gi8E5gMjCdvu/jOeAXwCkR8fIwl+NBUlAXKZjOzI+XBh6KiEqvTsqCiKSbI2KTCvK+HJgNjAeuaF9e1fGi2ziQ0XHHvC0i3lhhGS4A9o+IR/Lz1YCfVRjIFo+IFySdFxG1jGcpaZeI+GM/y1cG1oyIScNcjq44uchl+XNEvG2gtGHK+3TgWODqaDtQ5O/iQ8CMiDhluMuS8/w5cHFEnJ+fvxt4W0R8oaL89yK957cAxXG8RgGzI+KdFZRhCVIQ+xVwYPvyiLhsuMvQjbq++f1wknQQ8AlgbUnFs/xRwF8qLs7YVhDLHiOd+Vblb6SqxUqraYrKgliu1lo6Ip6NiMdJV2nDXY59ct4XAOu3n1wMd/5tRktaOyLuz2VYC6hkGKGI2KufZY8DP66iHAWbR8QnCmX4g6TDK8z/r8AjpOGgflhInwkMay1BwXER8VFJp/Zq0CrT04EM+C1wEfBt4LBC+syIeKrislwp6RLgdFI1yp6UVB0Mo8UkTQC2Kqtaq+peHYCk35LONmeTqhiXlXRURHy/qjJkdZ9cAHyOtG/c3yoTfeOKViI3ALo4ImZK+grphOebEXFTleUAnpJ0GKmaNYD/AmZUlXlE/BP4J/DmqvIssbmk1YH3S/oxqYp1jqrvF3YLVy1mee6zVSgE94h4oOIyvI/UyAHgzxFxboV5vwX4MPAB5h0GLCLiYxWW5ZaI2FjSh4HNSPdpbqyyqjeX46fAOOY+uZjSPmh1BeVYHFgvP70nIl6oOP/bIuKNeR/5NvAD4MsRUelMFJJWAr4OtKpV/wwcHhGVDNoraSblDXCqvI98CHAQsCbz1k5E1fcLu4UDGZCHwfoa6Yy7deM6qj5wdgNJ+0bEiTWX4U5gY9IV808j4ipJt0bERjWU5b0UDpxVnlzk/BclHbhaZbgS+EVEvFRhGW6OiE0kfRu4PSJ+W1XjBisn6ZcRsX/d5egWvV612PJZ4HUR8WTVGUu6JiLeUnK2V9lZXqEsKwOvkXR2LstdpAYnw35fqs0vgKnArcCfJb2G+u7d3USqav6TpFdJGhURMyvM/1hgUeDn+flHctp+FZbhIUm/ILVe/G6+QqysD6qkH0bEoZLOpeSKqOqWep36cFVcg3OqpANJn8edEXFNhXl3HV+RAZKuAN4VEbPqLktdJG1NugI6mXRfSqR7IROAD0dEZY1fJI2MiNmF5wJGVv39SNqfdD9qhYhYR9I40s327SoswzxXolVfnUp6FbAj6Wpscm70smFEXFpR/ptHxPWSSj/3qhs95D6XLUsAawH3RsQbKsh7NeD3pABW/J2OAN7Xdk+3ZziQAZJOJE3I+Udgzv2HiDiqhrKsTPpxtMpQyVmepGuBgyLi5rb0jUlVWZXdD5H0D+B3wK8i4u6q8i0pxy3A5qRO4pvktNsjYsMKy3ATsEdE3Jefrw2cXWVnWEk/IH0XPdMhfSgkbQp8PCI+XkFe5wAXRsQJbekfA94TEbsPdxm6kasWkwfy32L5r3KS3kNq0vtq0k3c1wB3A8N+lpct0x7EACLiFkmjKipDyxtJDStOzM3vTwLOqKFF1gsR8WK6IARJi9DPaBvD5AvAFbnVokj7xT4Vl+Ee4Pj8/n8FnB4Rz1RchlYH7SOB9Zn7ZK/qlqRziYibJL2pouzeUFaVGhEn5RadPclXZAWSloqIf9eU963AtsCf8o31bYC9IqKSptaS7ga2iogZbekrAH+NiPXKtxz2cr2N1GpwOeBs4IiImFJR3t8Dngb2Bj5F6nN4V0T8TxX5F8qxOKnGQNTQarFQjteRguhepH6Wv4yIyrqISLoa+Cap1eTuuSwvR8T/VlWGXI5DCk9HkKr2VoyIHSrIe0pErFuSLmBy2bJe4EGDAUlvlnQX6QoISRvlUQSq9FJubDJC0oh8gNi4wvx/BFwq6e2SRuW/d5D62f2ownIgaaSk9+Sb+0eTrlTXBv5AtXPTHUYalul24OM5769UkbGkbfP/9wG7AOsC6wC7lPXzq6A8I0ldANYDniA1xDlE0hkVFuNVEXEJQETcFxFfIY22UrVRhb/FSbckqhoN50JJx0laspWQ72H+DLi4ojJ0HVctJj8GdiD3n4qIW/OVQJWelrQ0qW/MaZIeBypr3BARx0t6GDiCVJ3ZarX4zYj4Q1XlyCaTOoN/PyL+Wkg/u8rvJdIYgr/Mf1V7O2lorHeXLAugyg7qRwHvAS4DvhUR1+dF35V0b1XlAF7IVx735RZ7D5GGEatURHy96jwLPg98D3ggVzcH6STvt6T+lj3JVYuApOsiYoti35gaWoYtRRpZfASpY/KywGl1dAmom6SlI+JfXVCOf1De3HvtivIfAbw/Is6qIr9+yvEx0j3K50qWLVvV/TJJW5BOrpYn3StbBvhelS1qczlGA/9NOuEr3qvbtsIyLE3qrC/g793we6mTr8iSByVtBYSkxYBPk6sZqyBpd1LV0e256qSSQVi72CxJBzPvgaKy0UWy8YXHSwB7ACtUlXlEvJw769cayHJDguUlbcDc38efKwxiK5BaFCu35P1IFfl2cBpwJmm6oQNJXVSmV1mAHLjmaZzVq3yPLDkQOBhYHZhGujd1cBUZ53txnwNWBI6Q9NUq8u1yvyZNXbIDcBUwhjQwa6Ui4snC30MR8WNSg5wqTZT0eUlrSFqh9VdlASTtR6ryvoQ0RNQlpJFwqsp/H+BeUhXvZEm7VpV3Byvm0W9eioir8gnWljWXqaf1/BVZvon9kYj4cE1FeBuwUUTMzjdtrybdp+pl60bEHpJ2i4hTlAYRvqTqQuT+QS0jSFdoVXdFaF2FFk+sWvdFqvIZ4E3AtRGxjaT1SAGtKp8HNoiIxyStSzrRuaDC/Nu1hgd7RNIuwMOkky2rSc8HshxAdqPilnkFL7ZGsYiI59TqtFSxtibF86i4c3jrQPF0rs56lDTqe9WKU3XMIg2b9YEqCxARa1WZXwfPR8Tzklrz1t2Tm+JX5YXIM1JHxJRc/V+nb0paFjgU+AnpXt3nqshYUr/jv8YwTzrbrXo+kGV/URrp/ExgTj+yqGaaivXUNxeagHXy89ZYi1UNXNy60ngd6ey7NQL+u0nVSlU6XtLywFdzOZYGKu0rBBARdTTtnku+Sj+ENKHoAUrDZL0uIqq8IpkmaTng/0hVnTNIVyFVGZNbTrasUXweEf2ehC0s6ps1fsl8b/AZqm/+35oPb3FgE+BO0rHiDcAN1DvFTG3capE5Yy22iypaISkNiNtRpDmQKiPpUuD/RR4YN4/q8buI2LHKcnQDSZ8hjWQxk3R/ZlPgsKrGGMxlOJM0pt7eEbFB7j/0t4ioso9hsTxvJ7WovTgiXqwoz337Wx4VzdagNMbipqQhyyobIqxDWU4HvhsRt+TnGwGfqaFBVFfo+Suy3MT52LqaOFcdqAZhTaB4gHqRiqr1uqx6E+BjEXG0pB1I/ZX2IQW2ygIZsE5EfFDSXgAR8Z+qqp87NCppDZi7NFDJ5LNVBapBuJjUGXwpSc+Sa02g+pkqgNe3ghjM6ftaa3CtU88Hsm5p4txFfg1cr74pM94LnFpR3t1UvQl9s+/uTBo099Ya7mG+mK/CAuaMN1jVEFU30negXpM0G7NIw4U9QBr1vWdExBeAL0g6LyKqGsmjk79LOo65Z8v+e71Fqo+rFoHc5P0/zHuPrJIzzm6Tz+yKM1VX2l+lW6o3Jf2K1CVjLWAjYCRwZURsVmEZtgf+hzRQ7qXA1sBHI+LKCstwHHB+RFyYn+8EvDMiDq2qDN0m3xIYF2meuiWBRaLCeepynp9k7tmyfxoR/6mqDN3EgYw5Izi0i6pGcMhl2JU0PcPLA648/GV5C+lH+qs8isHSEVH2GQ1X/veQuiS8kJ8vDtxa9cDFudp5Y+D+iHg6V7WNqbplmKQVSf2URGoC/0TF+d/YHrwlTYqI8Z22GaZyLBcRT1eZZ4dy1D5PXS7HYqRGQJUMot3Ner5qEbqmifOewNGSfk+N83BJOpzUX+p1pPtBi5KqL7ausBhl1Zt1jHbyZuCWiPi3pP8i3eg/uoqMleal+zJ5xBfg21H9NDYtT0j6CnNXY9UxdNqNkq4n/T6qvE/Z7mDyPHUAkSYbrXTMx3zi+0PStFNrKc0beHhEvLfKcnQLX5EBkvYuS4+Iqu4NtcqxDGmKjH1IB4zW3E9VVlncQmrWe1Nh3MnbKuwG0CpHrdWbuQy3kaoU30gKrieSZuF9ewV5X0y6R/Vn0lBIoyLio8Odb4eyrAAcTqrGilymb1Rd9Z6vkHcgdRLfmDS9zymRJx2tsBxzjc2qNE/bTVX+RiTdCGwHXBE1TfraTXxFlhQnxVuCtIPcRHWNHACIiGfzFdmSwGdJVyJfkHRMRPykomK8GBEhqdW4YKmK8p1L7sNXRT++/szKn8VuwNERcaKkCRXlvWr0zXt2idJM0bXIAeszdeVfKMfLpGmFLlKaYug04HP5Ku1L0Tcq/3C7StKXgSUlvYs0T13VM0S8lKu7i2k9e1XiQAZExKeKz3Ov/V9XWQZJ7yadaa6T8948Ih7PHWLvJo0gUIWzJP0CWC7fC/gY9Uxj0g1mSvoSqSrtbUrDmS1aUd7KncJbR6qRxee92BApd8r+MGmi0xmk0TTOBTYjNdSq6hbBYcC+zD1P3QkV5d1yt6QPkOYvXIt0onFtxWXoGq5aLCFpUeC2iHh9hXmeCpwQEfM0M5e0XURcVmFZ3gVsTzpoXhIRE6vKu5tIWhX4EHBDRFwtaU3gHVVUOUuaCrxMXyArqrQhUreQNJk079ZJ7f0vJX05Ir5VYVlGA0REpaPeF/JfijTazZzfKfD1KJlqpxc4kAGS/kDfZfkIUlPnsyLisPpK1bskrUJq9h7Aw61x9qy3Kc2cXlur3tyH8HBSs3flv9nATyLiG3WVy3o8kCmNpL0Kc1exziL1F3qoipvIkmYyd912naMFlJUH0phyk4BDI+L+Ycx7Y+A40hBID+XkMcDTwCeimrEvO30GUNN3UpfciGFf0r3aV5NPLIDzgBMj4qV+Nl+Y5Wi1Xi0VEe+rqByfI3WOP6DVHUXS2sCxpCG7Kht4vMNn0vqd/rKq4cO6Ra8HsguAL7f3C5I0ntSUtWya+Vc0SV8nHax+Szpw70maG+xe4KCIeMcw5n0L8PGIuK4tfUvgF1HhjN02Zzy/p0ldH6bl5DGkiSRXiIgPVlSOfvtnVVXtLulm4F3t/fhyNeOlrdaDFZXlGNLv8vSc9EHSyd/SwBIRUVWjpK7Q64HsjojYoMOySpqydhjPbo4amjhfFxFbtKVdGxFbSrp1OIOJpMkRMa7DsikRse5w5W3zknRvRJRO1yLp7xHx2qrLVKcBjhcdlw1TWa4qdgPJ1Z5XRcTbJN0VEetXVZZu0OutFpfoZ9mSFZWhOJ5du6onUAR4ObeGOjs/f39beYbTRZL+SOr28GBOW4PUSu3iYc67a9U40soMSXsAv2/dm8p9ufYgtRqsRL4S6q9qsarBcvurrqu6Km8VSWMionWl/GpgdH5c1VicXaPXr8hOBy6PiF+2pe8LbF9V1Uk3yXX+R5NGtQhSk97PkaotNouIa4Y5/52A3UiNPUSq0pozzl+vKY60EhGvlfRq0riTwz7SiqSxwHeBbZl7wODLSdPZVDJsmdJAyR1V1SFa0mwKY7EWF5Gq86rqmoGk95DmJrsn5/9aUiOUy0i3AH5QVVm6Qa8HslVI/VBeJF0ZQTpoLAa8NyIerbAsbytLL2uOP4xlGAl8usqb1ta/LhppZUXS8aLScR5tXvmq+E3AbaQW1gLujB4dMBh6PJC1SNoGaNVv3xkRl9dQhuLIAEuQxnK7MSqY3LOtHFcOZ4OOAfIeCexHalBwUUT8tbDsKxHxzTrKVSdJ10fE5pJuiohNc/+hv1UVyCRtTmqpeYOk9YEdgbsj4qIq8m8rS7E16SKk1sUv9Eor0qLWfeu6y9EtHMi6lKQ1gO9FxF4V53skqfl7+5Q2w970XdIJwKuA64GPkG5eH5KX3VThvZCuIenzwDjgXcC3SSOt/LaKIctyteZOpKAxEdgCuBJ4J6mj/JHDXYZ+yjYCeB9ploSv1lWOukg6ApgUEefVXZZu4EDWpXIrpNuqHgRU0hUlyVHFlWGxyiz3Yfo5sBJpIOVrq2ze3E3qGmlF0u2kwXkXBx4lTWHzrNJcWNdVXb1ZplevTCTNIJ1wvkCaS7HVx7HfVtCvVL3earFrSPoJc48usjFwa9XliIhtqs6zYLFCOWYBB0j6X1LjgqVrK1WN8jh6V7eCl6QlJY2NiKkVZD8rImYDz0m6L/I0MhHxH0mVj7CRGzi0jCDdz656xu5usVLdBegmDmTdY1Lh8SzS9C1/qaMgknYB3kChe0JFQ/BMkrRjRMxpah8R35D0MGn0hF70O2CrwvPZOe1N5asvVC9KelUev2/OxJpKg2rXMVTUHoXHs4CppBauPSciZufvYR3m7kb01w6bvKK5arFmktaMiAfqLkeL0rT2rwK2IY3o/X7g+ojYt9aC9ShJt0TExm1pw9oxvZDP4pFn6W5LXwlYLSJuH+4yWLncRegQUjeV20knNtfW1VCrbiPqLoDxf60HSnOR1W2riNgbmBERXyf1J1uj5jK17hP1ounFKjWludEqaQLfIYgdEBFPVBnEJF1UePzfVeXb5T5LqlqdGhFvJV0xP1JvkerjQFa/Yh1/N0zN0eqL8lzufPsS1c3z1J8T6y5ATQ4EvizpAUkPAl8kzYFVZ3mqtmrh8Z415N+Nnm/1G5O0WETcCaxXc5lq43tk9YsOj+tygdIEht8nzdAcVDRpoKTzOy0CVqyiDN0mj1qxpaSlSbcCZtZcpDoaV3TD76LbPJJ/p38gzSD+FNCz0x35HlnNCsPeiDS+Y2tivNqnDJG0OGnonWcqym8GaTbmf7UvAs6MiFWqKEe3qbHxTVlZiuP7VZXn06SWqyLdu51rwIKoaBqXbpVnB1gW+GNZdXAv8BVZzSJiZN1laCdpK2Asef+QRFQwKzJpXMfnIuKqkjLdW0H+XadT45uK8t6CNIpHq+/YYcCmku4CvlXVCQ7w/wqPf1pRnl0v9zUdDdydk1YkTcHUc3xFZnOR9GtSk95bSE29IV0Zfrq+UvWuVifxwv+lgXMiYvsK8r6TNHLGLEnHk2oLzga2y+k9fSVUJ0mfAL4BPElfV4jotelbWnxFZu3GA+tHl5zhSNo1Ii6ouxw1ej7/bzW+eZLqGt+MyB3TAcYXhgi7Jg9mXLn2MTd7dQxOUtP710fE9LoL0g3catHa3cHcrcTqVsu9oC7yh7bGN1PpmxV4uN0haZ/8+FalmdOR9FpSa9Y63DHA814xDah00t1u5qpFA+aMvh/AKNLwWNdTmKAvIt7TYdPhLtfNPTzG4ghgy9YsADU0vlmWNDfdW0l91zYlTXj6IGm6n8qHUOt1klpV/G8kDSZ9AXP/To+po1x1c9WitXTrRHx19pmqVUS8LOmHpE7prQ7KlbVKywHzo5JGkfo4LgJMi4hamnlL+jZpBoDngD+STrg+FxG/raM8NWnNAv1I/uu5KWzK+IrMAJC0LrBK+/iOecLPh6qahbcTSe+qatT3biLp66QJFM/plvuWAJKWjoj2bhLDnectEbGxpN1JLRk/B1xWxXBd3ULSEsDS7ROc5mHDZvZq83vfI7OWHwNlnW2fy8vq1qsjexxCGiT4BUnPSpop6dm6CwXcVUOerRqknUmDaj9B73WW/jGpK0a7nYGjKi5L13DVorWMjYjb2hMjYpKksVUUwCN7zCsiRtWVt6RDOi2inml1LpJ0B6lbyMH5KqTXrkDeFhFlw4T9mjR8WU9yILOWJfpZtmRFZXgrnUf22LyiMnQFSSOBJVvVd5K2pG++tpsrGqrqW6TWkrNKllVemxMRX5D0feCp3LftedIs0b2kdIiwiIjcQbonOZBZyw2S9o+IXxYT83QRN1ZUBo/s0ee7wOPA9/Lz00lNzZcgNcOv4uz7JuD/ImKe71/SfhXk357nhwqPi4t6qbHHE5I2a/9OJG1KDzfHd2MPA0DSKsC5wIv0Ba7xpKuA90bEo3WVrRdJuhl4U6tDcqsbQj7rvjoi3lJBGV4HPNnesCAvW6Xq1ouSipOrLgFsC9zYSyOM5CvzM0jDlRV/px8DPhQRf6urbHVyILO5SNoG2CA/vTMiLu9v/QrKs0JE9NyZZvvkmZK2j4hL8+N5JtvsRZKWB06OiJ6aJVrSqsCnKPxOgZ9ERM/OR+ZAZl1D0takM82XSWeY3ySN+7go8IFeOtuUdDewefu9sNxJ+bqIGPa5p/L4ij8pm0RT0lLAB4EXIuK04S5LGUmLALdHxOvryN+6h++RWTf5EfABUou4PwK7R8Q1uf7/J8DWdRauYr8EzpR0YEQ8ACDpNcCxeVkVfg58VdKGpPtz00lVeuNIHXFPAioLYpLOpa+5/QjS1DbnVZV/t/G4k30cyKybLNo6+5c0PSKuAYiIm/I0Ij0jIo6S9BxpgN6lSAfwfwPfiYhj+996oZXhFuADecT98cBqpBnE746IOhrfFKdwmQX8MyKm1lCObuFxJzNXLVrXKN4XkrR7RPxfYdkdEbFB561fubpoduhaSfpWRHx5oDTrPR7Zw7rJVyW9CqAtiK0DVDGxZ1eKiH/1ehDLdixJ26XyUnQBSd+WtIykRSRdIumxYveEXuMrMjPrapI+DhwIvBYoVmmOIjW/37OWgtXI407OzffIrGt0eyu5XidpqYj4dw1ZnwVcRhr5/rBC+syIeLyG8nSDecadlNSzVyW+IrOuIWlj4MtAf63kjuu1Eb4lbQWMpXDiGRGVVbXm/E8gjbq+pqSNgI9HxCeqKkNbeVagMKRaRDxcRznqlIfq2ok07uR4YFngjxGxRa0Fq4kDmXWdLmolVztJvyb1pbuFdNCCNLTepztvtdDLcB3wfuD81iSndTS+kbQzafT3McCTwKuByVX0qetGklamb9zJpYFlI+KhustVB1ctWtfJA+VeWXc5usR4YP265yKLiAfbxjec3WndYfQtUl/CS/NwXe8i3R/qOR53cm4OZGbd7Q5gVdJswHV5MFcvhqTFgE8Dd9dQjlkRMV3SCEmKiImSjqyhHN3grYXHc8adxIHMzLrQSsBdkq6nMPdWRLynwjIcCBwNrA5MAy4F6rg/9kxu9HMNcKqkx0nDmfWciDio+Lw17mQ9pamf75FZ16qxlVzXkPT2svSyqW6GsQxbR8RfBkqroByjSDOWjwD2JjVwOLVsdP5e0+vjTjqQWdfptlZyvU7STRGx6UBpFZTDI3tkncadjIjP11eq+jiQWdfpllZydZI0k74D1VyLSK0Wl6mgDG8GtgI+SxrQuWUZ0hx1lXa+7RBQb626HN1A0naFpz0/7qTvkVlX6pJWcrWJiFF1l4E0qerSpONEsTzPkk40KlEc2UPSTYVFo4BJVZWjy2znq9M+viKzriPpbOAo0mjnW5JayY3vxaGIuoGk10TEP2vMf3lgRTyyxxy+Op2bA5l1HUkrkVrJvXrJlDEAABGPSURBVJNUlXYp8OlenCm6G0gaDfw36T5McUSNbSvKfwngpYiYnZ+vSxrV4p8RcX4VZegWHneynAOZdZ1uaSVniaRLgTOBz5MOohOA6RHxxYryvwrYPyL+nmdCuCGX5/XAX3upOs1Xp+UcyKzrdEsrOUsk3RgRm0m6LSLemNOuiojSrgHDkP/tEbFhfvwNYKWI+ISkxYFJrWW9yONOJm7sYV2j0EputKRDCouWAUbWUyoDXsr/H5G0C/AwabzDqhTPtrcFfggQES9I6skO0Z3GnQR6ctxJBzLrJl3RSs7m8U1JywKHAj8hnVh8tsL875T0HeAh0r2hSwFymdTfhq9gHneywFWL1nXqbiVnA5P02Yj4cUV5LUWaOHI14MSIuCmnbw2Mi4iTqyhHN5E0KSLGS7oV2DgiQtL1EbF53WWrgwOZdZ26W8nZwCQ9EBFr1l2OXiXpMuA9wPdIV8iPA1tHxJa1FqwmI+ougFmJ04B7gLWArwNTSS3VrHv0apVet9gdeJ5UxXslqdp11zoLVCcHMutGK0bEiaS+Q1dFxMdIHaOte7gqp15fiojZEfFSRJwYEUcBhwy41SuUA5l1o7layUnahGpbyRlpvEdJz5b8zSS1krP67FiStkvlpegSbrVo3ajuVnJG14z32C9JH4uIk+ouR1U87mQ5BzLrOhFxQX74DLANpFZy9ZXIutgSA6/yinIWcBke2WMubrVojeBWciZpZGu8xV7lcSfL+R6ZNYVbydkUSd+XtH7dBanRJcA6AHncyeuB9YFDJH2rzoLVyYHMmsJVB/ZG4O/ACZKulXSApGGfYLTLrBARf8+PJwBnRMRBwA7Au+srVr0cyKxruJWc9SciZkbELyNiK1KH+cNJLVtPyVVsvaB93MmJkMadBHpy3ElwYw/rIk1oJWf1kTSS1MR8H2AsafDg04C3AheSxmF8pfO4kyUcyMysKSYDVwDfj4i/FtLPlvS2mspUtf1I406uB+wYEf/O6RuQZlXvSW61aGaNIGnpiPhX3eWw7uN7ZGbWFD+TtFzriaTlJfVMZ2jrzIHMzJrijRHxdOtJRMwANqmxPNYlHMjMrClGSFq+9UTSCvg+v+GdwMya44fAXyWdnZ/vARxZY3m6Sq+NO1nkQGZmjRARp0qaROo/JeB9EXFXzcXqJr027uQcbrVoZl1N0jIR8WyuSpxHRDxVdZnq5nEn5+ZAZmZdTdIFEbGrpH8w98gWAiIi1q6paLXJn8XZwK98VepAZmbWOJJGAXuSRjkZAZxEGnfx2VoLVhMHMjPrapI27W95RNzU3/JXujyqyenAcqSrtCMiYkq9paqWA5mZdTVJV/SzOCJi28oK0yVKxp38NX3jTn4rInph3Mk5HMjMzBpG0v2kcSdPbBt3EknHRMSn6ylZPRzIzKwRJC0KHAS0Bgi+EvhFRLxUW6Fq4nEn5+aRPcysKY4FNgN+nv82y2m9yONOFrhDtJk1xZsiYqPC88sl3Vpbaeo1z7iTknp23ElfkZlZU8yWtE7riaS1gV7tFOxxJwt69o2bWeN8AbgiN3T4/+3da8xl5VnG8f/FAAXaoWWQ1gMyHMIhWKCAltJBpVT4IlYltRGcihWpKUSl2JoelSY1agxNmsaWVrClJdYU7IlEREs4NNSiHQYGLKc4gEnTD4CEjhiHQ28/7PV21p7ZBeKH99kP6/9Ldt53PWs+3JlM9j3Ps+597QDrmU3tTZG5kyMOe0jqRpKXAEcya2T3VtX2xiU1k+RoduRO3jDlhA8bmaQuJNkLuAA4hVlU1deBy6rqf5sWtorMnVzMRiapC0m+AGwDrhqWzgb2q6pfa1fV6jJ3cjEbmaQuJLlzp6nFhWuaHoc9JPVic5LXVdU3AZKcBNzauKZVZe7kYu7IJHUhyT3MBj3+c1g6CLgH+D6zY7VjW9W2WsydXMxGJqkLSdY/1/2qeni1atFysZFJUmfMnZxnI5OkziS5HNgDuHJYeivwbFX9Truq2rGRSVJnnOCcZ9aipC4k+YsXsjYR5k6OuCOT1IUkt1fVCTutbZnCtOLOkrwR+DQwlztZVc811fiiZSOTtNSSvINZNNWhwH+Mbq0Fbq2qjU0Ka8zcyR1sZJKWWpKXA/sBfwa8Z3Rr22SzBc2dnGMjk7TUDMrdlbmT82xkkpbagqDcjG5PMijXqcV5Zi1KWmpVdebw85DWtSyRyedOjrkjk7TUDMrdlbmT82xkkpbaKCh3L+CngTuZHS8eC9xWVae0qq0VcyfnebQoaalV1RsAkvwd8Paqumu4fjXwrpa1tTK1RvV8TPaQ1IujVpoYQFXdDbymYT1aEu7IJPXiniEs9ypm04sbmT0X0sS5I5PUi7cB/w78AXAR8O1hbXLMnZznsIekbiTZGzioqu5rXUtL5k7Oc0cmqQtJ3gTcAfzjcP2aJF9tW9XqSvKOJHcBRybZMno9CGxpXV8r7sgkdSHJJuA04KaqOn5Ym9QuxNzJxRz2kNSLZ6rqiSTP/ydfvKqqHkpy4c43kqybajOzkUnqxd1JzgHWJDkc+H3gG41rWm1/C5wJbGJB7iSzr7qZHI8WJXUhyT7A+4EzhqXrgQ9P9atLtIONTNLSS7IG+POqenfrWloyd3IxjxYlLb2qejbJia3rWAKXDj8X5k4y+6LNybGRSerF5mHc/mrgyZXFqvpiu5JWl7mTi9nIJPViHfAYsxH8FQVMppGN7JI7mWSyuZM+I5OkziT5PLNd6Th38mVVdXbTwhox2UNSF5JcmeQVo+v9kvxNy5oaMndyxB2ZpC4k2byS6PFca1Nh7uQO7sgk9WK3JPutXCRZx0Sf85s7OW+S/wgkdelS4BtJrmH2XOgtwJ+2LamZPwFeC9wEUFV3JDm4YT1N2cgkdaGqPpvkW8ymFgOcVVXfblxWK+ZOjtjIJHVjaFxTbV5j5k6O+IxMkvrze8BPAduZBQk/wWx6cZKcWpSkjpg7uSt3ZJK6kWR9kl8Yft87ydrWNa22qnoWMHdyxGdkkrqQ5Hzg7cyiqg4DDgQuA97Ysq5GJp87OWYjk9SLC5mNnN8GUFUPJHll25KaMXdyxEYmqRfbq+qplZHzJLsze/OenKqabBzVIj4jk9SLm5O8D9g7yenMjtWubVxTE+ZOznNqUVIXkuwGnAecwewD0dcDl9cE38TMnZxnI5OkziS5Ezi1qh4frtcBN1fVMW0ra8NnZJK6kGQDcAmwntl7V4CqqkNb1tWIuZMj7sgkdSHJvcA7gU3AsyvrVfVYs6IaSnI0O3Inb5hw7qSNTFIfktxWVSe1rkPLx0YmaaklOWH49S3AGmafldq+cr+qbm9Rl5aHjUzSUkty43Pcrqo67TnuawJsZJK6kOTQqtr6fGtTkWQ9cHhVfS3J3sDuVbWtdV0t+IFoSb24ZsHa1atexRIYcievAT45LB0IfLldRW05fi9pqSU5itl3b708yVmjW/sCe7WpqjlzJ0dsZJKW3ZHAmcArgF8arW8Dzm9SUXvmTo7YyCQttar6CvCVJCdX1b+0rmdJ7Jw7eQETzZ0Ehz0kqTvmTs6zkUmSuubUoqQuJDnkhaxNQZINSf45yf1JtiZ5MMkkP4YA7sgkdSLJ7VV1wk5rm6rqxFY1tWLu5DyHPSQtNcfvF3qiqq5rXcSysJFJWnaO3w9GuZM3JvlLzJ0EPFqU1AnH782d/GHckUnqxWNJbgBeVVWvTnIs8Kaq+nDrwlZLVb0BfnjuZJuq2nNqUVIv/hp4L/A0QFVtAX69aUXtmDs54o5MUi/2qap/XYllGjzTqpgWHHxZzEYmqRePJjmMIVMwyZuB77YtadU5+LKAwx6SujA8A/oU8HrgceBBYGNVPdSyrhYcfJlnI5PUlSQvBXab6pdIalcOe0jqQpJXJbkCuKaqtiU5Osl5retSezYySb34DLOU9x8fru8HLmpWTUPmTs6zkUnqxY9U1ReA7wNU1TOMcgYn5u8XrC0ayZ8EpxYl9eLJJPuzY2rxdcATbUtaXY7fL2Yjk9SLi4GvAocluRU4AHhz25JWneP3Czi1KKkbSXZn9mYe4L6qerpxSU04fj/PRiapC0nWAL8IHMzoNKmqPtKqplaSHAF8ggnnTo457CGpF9cCvwXsD6wdvabI3MkRn5FJ6sWBVXVs6yKWxORzJ8fckUnqxXVJzmhdxJIwd3LEHZmkXnwT+FKS3ZgdqYXZl0nu27asJi5kljt5VJLvMOROti2pHYc9JHUhyVbgV4C7yjcuwNzJFR4tSurFA8DdNjFzJ3fmjkxSF5J8BjgUuA7YvrI+0fH764BPA++vquOGz9dtrqpjGpfWhDsySb14ELgB2BPH782dHHHYQ1IXqupDrWtYIpPPnRyzkUlSf8ydHPEZmSR1yNzJHWxkkrqQZENV3fp8a1Ng7uQ8hz0k9eJjL3BtCsydHPEZmaSlluRk4PXAAUkuHt3aF1jTpqrmzJ0ccUcmadntCbyM2X+8x7uP7zHdAQdzJ0d8RiapC0nWV9XDSdYyy1j879Y1tZLkV4GrmG1Gpp476dGipG6sTbIZWAeQ5FHg3Kq6u21ZTVwKnIy5k4BHi5L68Sng4qpaX1XrgT8c1qbI3MkRd2SSevHSqrpx5aKqbhrS36fou8BNQ+bipHMnwUYmqR9bk3wQ+NxwvZFZ/uIUPTi89hxek+awh6QuJNkP+BBwCrPhhluAS6rq8aaFqTkbmSSpax4tSupCkiOAd7FrLNNprWrScnBHJqkLSe4ELgM2Mfrurara1KyoRsydnGcjk9SFJJuq6sTWdSyDJLdX1QnPtzYVHi1K6sW1SS4AvsT8yPl/tStpdZk7uZiNTFIvzh1+vnu0VsChDWppZefcyRVTzp30aFGSemPu5Dx3ZJLUH3MnR8xalKT+mDs5YiOTpP7skjsJTDV30kYmqQ9JNqyEBCfZmOQjSda3rquRrUk+mOTg4fUBpps7aSOT1I1PAP+T5Djgj4CHgc+2LamZ3wYOAL7I7OMIBwBva1pRQ04tSurCygd+k/wx8J2qumLKHwLWDk4tSurFtiTvBd4K/GySNcAejWtqwtzJee7IJHUhyY8C5wD/VlVfT3IQcGpVTe540dzJeTYySd0YhjsOr6qvJdkHWFNV21rXtdrMnZznsIekLiQ5H7gG+OSw9BPAl9tV1NS1SS5I8mNJ1q28WhfVijsySV1IcgfwWuC2qjp+WLurqo5pW9nqS7Jo1L6qakq5kz/gsIekXmyvqqeSAJBkd2ahwZNTVYe0rmGZeLQoqRc3J3kfsHeS04GrgWsb16Ql4NGipC4k2Q04DzgDCHA9cHn5JjZ5NjJJ3UiyJ3DEcHlfVT3dsh4tB48WJXUhyanAA8BfAR8H7k/yc02LasTcyXnuyCR1Ickm4Jyqum+4PgL4/BQ/T5VkC3AccCzwOeAK4Kyq+vmmhTXijkxSL/ZYaWIAVXU/E42oAp4Zng3+MvDRqvoosLZxTc04fi+pF99KcgWzHQjAbzCLaJoicydHPFqU1IUkLwEuBE5hNrV4C/DxqtretLAGzJ2cZyOT1I0kBwBU1SOta2nN3MkdfEYmaall5pIkjwL3AvcleWT4XrJJMndyno1M0rK7CNgA/ExV7V9V64CTgA1J3tm2tGYuZPZ38j2AqnoAeGXTihqykUladr8JnF1VPwjKraqtwMbh3hRtr6qnVi6mnDsJNjJJy2+Pqnp058XhOdlUJ/XMnRyxkUladk/9P++9mL0HeAS4C/hd4B+ADzStqCGnFiUttSTPAk8uugXsVVWT3JWZO7mDjUySOjPkTl4JPMSsof8kcG5V3dKwrGZsZJLUGXMn5/mMTJL6Y+7kiFmLktQfcydHPFqUpM6YOznPRiZJHTJ3cgefkUlSJ8ydXMxGJkn9MHdyAY8WJakTSTYDp+8c2TUcM/5TVR3fprK23JFJUj/MnVzARiZJ/TB3cgGPFiWpE+ZOLmYjkyR1zaNFSVLXbGSSpK7ZyCRJXbORSZK6ZiOTJHXNRiZJ6tr/AXlgQRnw4DsQAAAAAElFTkSuQmCC"/>
          <p:cNvSpPr>
            <a:spLocks noChangeAspect="1" noChangeArrowheads="1"/>
          </p:cNvSpPr>
          <p:nvPr/>
        </p:nvSpPr>
        <p:spPr bwMode="auto">
          <a:xfrm>
            <a:off x="155574" y="-144463"/>
            <a:ext cx="5643029" cy="56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Dependent or Target Variable: Loan Status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Exclude irrelevant and/or sparsely populated loan status categories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Create binary target loan status variable: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 </a:t>
            </a:r>
            <a:r>
              <a:rPr lang="en-US" b="1" dirty="0" smtClean="0"/>
              <a:t>‘Fully Paid’ loan status: 1 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Combine ‘Default’, ‘Late (31-120 days)’ and ‘Charged Off’ into new category, </a:t>
            </a:r>
            <a:r>
              <a:rPr lang="en-US" b="1" dirty="0" smtClean="0"/>
              <a:t>‘Not Fully Paid’, which is coded as 0</a:t>
            </a:r>
          </a:p>
        </p:txBody>
      </p:sp>
    </p:spTree>
    <p:extLst>
      <p:ext uri="{BB962C8B-B14F-4D97-AF65-F5344CB8AC3E}">
        <p14:creationId xmlns:p14="http://schemas.microsoft.com/office/powerpoint/2010/main" val="22113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Fully Paid vs. Non-Fully Paid Loans [GRAPHIC]</a:t>
            </a:r>
            <a:endParaRPr lang="en-US" sz="2400" dirty="0"/>
          </a:p>
        </p:txBody>
      </p:sp>
      <p:sp>
        <p:nvSpPr>
          <p:cNvPr id="10" name="AutoShape 6" descr="data:image/png;base64,iVBORw0KGgoAAAANSUhEUgAAAbIAAAIICAYAAAALymuSAAAABHNCSVQICAgIfAhkiAAAAAlwSFlzAAALEgAACxIB0t1+/AAAADl0RVh0U29mdHdhcmUAbWF0cGxvdGxpYiB2ZXJzaW9uIDIuMi4yLCBodHRwOi8vbWF0cGxvdGxpYi5vcmcvhp/UCwAAIABJREFUeJzs3XfYHFXd//H3J6EKoYciAUOJIoK0CAg2QOkK+hMFfSQiRRAr6CP66IOK2EXBAiIgoEgR4QGRFmmCSgm9m4ARQg0QIIqUhO/vj3M292Qze5ck98wO+3ld133du2dm9pzdnZ3vzJlTFBGYmZk11Yi6C2BmZrYgHMjMzKzRHMjMzKzRHMjMzKzRHMjMzKzRHMjMzKzR5iuQSYoB/m5Z2AW17iPptZLOl/SkpJfzd79B3eUaKknfzGX/r258PTPr3yILuP3vgX+VpD+wgK9rXU7SSOAc4A3AX4H7gJeBGXWWy+ojaV1gMnBZRLxzIb3mIsBLwH0Rse7CeM0mkfRN4H+Aj0TEb+ouT7da0ED2+YiYujAKYo2zLimIXRER29ZdGDPrXb5HZvNr9fz//lpLYWYWEUP+AyL/jR3Euuvmdf8ELAv8CJhKqi74Qdu6OwMXAk8AL5AOkj8EVujw2isCPwceBv4D3Al8Clg05zmlbf1v5vT/6vB61+TlY0qWrZnzuh94HngS+AOwZcm678yvcwKwAnBsLuMLwD3AZ/v5vFYCvgXcAfwbeAa4DfgOsEpe57j8+gf08zq35XU2GOR3uijwaeDGnO+/gOuBg4CRJd9n2d8JQ8jrYOBa4FngOeDmnP/IkvU3Bb4HTAKm58/xn8CJwNoL8lm27xfAG4Hzgadyuf4G7DDE30fH/Szvsz8gVcE9n/O5GNi+w2u9A/hpLvdTeZvJwI+BlQf4vS2Z3+vU/Jn9AzgCWHSI7+fNwLn5M38BeBy4CTgKGN32nvvdL4byfoD9+nnNP+V1FqHkt172W2xLX4y0b19POt78J7+/S+jnd7WA+9kKpOPTxfk7aX3/lwHvLXndaf28/7eUfEdnA48CL+Ztj6fkWJbXX5r0m/pn4Tv4n/x5TgNmddhuF2Ai6RbC88C9+X0u19/vANgS+CPpuBnAhvT9xubZtvC7D2DSgN/BUL6wQgbzE8j+mr/cJ0n3Vs4BvlJY7/t5veeBq/OXMjmn/Z38g2k7INyTlz8MnJk/4JeAn5Tt3MxnIAO2Bp7Oy+7OZbs65/US8P4OP55zctkfAX6Xy/dCXvaVkvw3AB7Kyx/J259LCtAB7JrX2yg/v6GfA08Afxvk97kI6ccVpB/hucB5wMzC+xiR110ZOJn0g299Nyfnv30GkddSwFV52yfz65xPOji28lLbNv+XP+cb8+PW5xqkH9Tr5/ezbNsvjiH9sO4AziAd5AKYBbxjCL+P0v0MWIMUTIJ0ADkDuByYndM+V/Jat5AOsteT7kmfR7oH3XqN9oN/6/d2NfAX0sHiXNJBpPV9DuqEI7/eboXyXQecnl+r9dvbMq/3vly+1u/xZEr2i6G8H+BtwCl52bNtr/mFwr47P4GsVdaZpJPn04ErSfvkPUP4fIayn+2e06aSjgWnA3/O+1cAh7W99lHArXnZn9ve/7jCep8i3Z+eTTo5/B19J7KPAq9te90l6du3nyQdzy4g7ftn0yGQAV/N27xEOlE6g75gey+FoN32Ozgxb3M78Nv8XtYnnbwEcHCHz/YXefnHB/weBvuFtWUwP4Gs9eNatmSdvfLy24B1C+kjCh/Gb9q2+WVOvwBYspC+JelqYqEEMmC5vDPMAj7Utv4WpAD3DLBiyY8n8k61RGHZVnmHexZ4VSF9UfoOzj8CFmvLa0NgrcLza/O6G5e8j5PysgEDS17/i3n9W5n7QLJ6oUyfHMwBYhB5tXbOM4BlCunL0BdM9yvJq/1HIuDjef2L25YN9bMsXk0c2rbuYRSuAAb5HjsFsoty+qkUroqAt5MOIrPav0/SGfCybWmLFPI4brC/N2Bc3u9eBtYc5Htp/SbKrhg2aNtf5lwN9vN6Q30/AwWqIQeyQjnvp622J+87bx3kZzPU/WxdYIuS1xkHPEg62LefRA90zNqadDyZBmzatqz1+7imLf1r9J2YLFdIX5u+wDSrbZs35/3mWeBNhfQl6DspOLtD2QM4pKTs6+Vlt5QsWyrnNRMYNeB3MdgfZ1smMcDf2A4/rHkOunmdO/LyN5QsG0GK5C8By+e0UaSzulnFHaWwzQ/Kdu5B7BRlgezzOe17Hbb5Ql7+qZIfz1wBrrC8dcDeupD2odZOR9sVSYd8J+T1f9aWvgwpkD9NIVAO8FqtnXfbkmW75WWT29KHHMiAVfP3+E8KJx+F5a/Oy28cwmteR/ohL70An2Vrv7imZNli+Xt8npJqzwFe778KaeMK+0RZNcyP8vJfDuG9Pwo81pbW+r3NAl5Xsk2rWvrDg8zj3rz+0oNYd8BANh/vZzgCWavG4nfzU8753c8GeK2D8msdNNC+1Lb8grx85w7L/5iXb5ifi3TlONfxp7D+ga39py39tJz+jZJtViUdj18G1igp+839vO8r8jpvaktvVSsP6vcwXM3vy9IejIh5+pdJejWp9ds9EXFn+/KIeFnSX0hnf5uS6pPfRDoT+GtE/KMkr9OBQwf9Lvq3ff7/+w7Lr87/Ny9Zdn1EPFmSfi+wA+nA3dJqrnxq5G9yAGeSDn4flvSFiHgup3+YdDbz80JaR5LWJl15PRoRl5escj7p4LuupFUj4tFBlK2TbUkHngsj4j/tCyPiYUn3ARtJWiwiXiyUc0VgV9JZ7nL0tbgdTTrZWZt0RQ9D/yxbLiop04uSppLuna1Aukc3P96a/18YEU+XLD8V+GxhvTkkrU567+uRTlRG5kUjgNGSlomIZ9s2+0dE3FuSTyvt1SXLytwIvBY4VdKRwE1D/EznMZ/vZ2G6m3QFvJukzwGnz+d+PeT9LHdb2YZ0JbUasDgpuLS+j3GDzTx3TdiGdLy9tMNqV5PaHmxOuiBYmxR4HoqIv5Ssfybpnn671n55WvuCiHhU0qXAe0jv64y2Vf7Qz9s4jnTfdH/ghkL6/vn/8f1sO0eVze879S0bm/+vJ2mgnWGl/L/1pf+zw3qDLdNgjM3/r5XU33orlaQ92GHdmfn/4oW0NfL/vw+mUBHxvKRTSAe/PUj3EmCIOwB9n+XUDvlEPpBvRA54g3zdMmPz/wMlHTjAussDjwFI2ov0fpbuZ/1RhcdD+iwLhvJ9DVW/nzPp3hn0tQYFQNKhpIYEi/Xz2qNI1TBFC+u9fBF4PfDe/DdD0t9IVwKnRsS/B/k6wAK9n4UmIp6WtB9pnzoKOErSFNI9stM7nNCVGdJ+JmkN0onhxv2sNqqfZe1WBl6VH780yOPTavl/6fE4ImZImll43ZbV6LuPWaZ0/+0vr+wc0u98L0mHRMS/JL2RFHhviYgb+tl2jgUNZEPxfIf0VheAR+h8VtHS+kD6/cYWQFl3hFba70hncZ3MczVJutQeqqGc7R5HCmT7A6dIGg9sQroSvHUY8l2gM3H6Psub6bt66uRFAElrkW5uQ3qvFwLTWld0ks4iBfKyfWKo5Z2f72uoOpUp2pdL2ppUTf4M6X7HlcAjEfFCXn49qXai7L0vlPcSEQ/m/Wpb0pn924Gd8uMvS9o6IgY1AMICvp/5VdrFKCJOlzSRdBXxLtL72g/YT9KpETFhCHkMdj87iRTEfk9q3HYvMDMiZkvamVQNOJT33npvM0kBoT935f/DdexsKfssOh37iYiXJJ0EfAnYk9TS+4C8eLAn45UGsk6m5f+PRcRHB7nNw/n/azos75TeqqrqdGa/RknaNGAd4Mj5CA5D0TqDfi2pVd+AIuJeSVcA20han/nYAej7LNcqW6h0mtf6PB8ZwuuWaX3XV0XE5wa5za6ks/fvRsTRJcvLRnsY8mdZgX4/50L6w4W09+X/h0XEySXbrLMQyjWgiJhNamU3EebcDvgZqRXeEaT7tYOx0N9PRMyS9DJD+023tn2CFFxOApD0NtIJ696STo6IKwbIftD7maRlgO1I3+8HIqL9RGN+Ri15nHRMmzUfx841O5RzOdJV4ey2RY+QPsvX0Fc9XTS27fWH4njSlf/+kk4j3R75NyXVmJ3U3iE6V01OATaUNNgd+QZSM/bNJZUFrT07bNc6EL+ufYGkN1B+WTwx/3/vIMs2v/6U/+89xO2Oy/8/S3rfzzJvHXVHEXE/qfnwqpLKRujYlXRPakpELGggu5x0pfDuXL8/GMvn//NUleXvbMOSbeb3sxxOrXupu+SDRbuPtK0H/b/3HUj37CoXEQ+TAhike9ctrRPFTt/tkN9PRMwi7TP97S+PAitLWr5k2fYlaaUi4s+ke0Qw9/vqZCj72XKkq6GHS4IYwAc7bNfxM833kP8MLC/pHYMoA6SWmo8Cq0t6c8nyD3TYrrVffrh9gaSVSZ9zkLp8DEmOAZeQqhOPJH1WZw7lPmntgSw7gnTD9xxJG7UvlDRG0sGt5/kNnkb6cn8iaYnCupuTWgCVuTL/n5CrrFrbrErq61B22X0sqcPklyTtJ2muz0zS4pL2yAfVBXE2abzCt0j6vqRF2/LZsFjmgnNJdcz7k86kfjvU+xakDqoAP5I0upDnaqQqEICyq6EhyVVQp5DOvE/LP4C5SNpEUvHH1Dr7myBpqcJ6o0ln0mUHuPn9LIdNREwm/VhHAUcXyyTpLaR9djbpSqel9d73b1t/bVLn/GEn6dD8+2i3c/5fDEqPk97DurlRQ7v5fT+PAKtJ6nT/6ErSb/d/28q+D6nambb0zSS9V9JibelLk/quQed7jEVD2c8eIVUBbpSrWFvrSNJXSd1yyrSucOY5+c6OJAWQUyS9vX2hpJUkfVLS4pDueZO6wEC6N7hsYd2xpL5iZX6a8/lMrmpubbM4aZ9dEjgnIgbzuZVpnZC3amqGUqu0wM3vxw5i3UE1ySX1Dg/SD+FG0iX+haSm+bOBJ9rWX4m+DtPTSFchl5Kab7c+9Hma5JJah7WaQf8hb/MM6cdwHW3N7/M2W9PXI/2BXK7f5fWfyenFjo/9Nk2ncz+jN5LOloK0A59Nqvu+oz2Ptu1aO3MAm8zH91nsEP00fZ06n81p55I7RA/2PfaT11KklqdBam11DX0dg6fS1h+F1Cih1bn0UdL9hfNz2e7Kj4N5RzoY9GfZ6fsoLO844ssQv981Cu9xKql17Z/o6xB7SNv6K9HXVHoqcFb+np7P++u17eVigN8bfc2a5+mQ32H9f5F+fzfn/M8sfIb/Asa3rX9hXnY76aTlBGDC/L6fvN3Pc/p9wG/yax5SWP4G0v3rIPWF/F0u40ukkYHam9+/n75jwGWkk+LWaC5BuvpYZJCfz1D2s6/Q1zXiT/n7n5zL+YP2chb2mefzNheSTrhPYO7+tgcX9qHb6fuN3EK6ogvm7p5S7BD9RP68/kCqzjuHVEPzXMl7LXaIvpT0u30wp/2dzh2iS39XbeuOpK9j/K1DPoYNdYOc6UIPZHndd+QP9aH8BUzPX8YxlHRSJDW9Po7043iedGD7LB2GqMrbLEY68E/NeUwFvk1qzt/fEFWrkYZ0uZO+IZwmkw7ye7ftKPMVyPKyVfJOfW9+TzNIP85vt+8ohW22y69XOtLHIL/TRYHPkIYe+nf+uwH4BOXDRs1XICvstB8lBa8n8/fwEGn0l69SGLUgr7886eSkNTzYVNIV4nKkA9s8gWwon+VAP7j+9ov5+H5XIh1c7yNVj88gXal1GqJqdeDXpAPG86QDxjdIAb6s3+PCDmQTSAf6e0gH/n+Rmq//lJLhwUhNu39DOri3RgQ5YX7fT95mFOmsv9VpeJ73Rxqc4LJcvmfz47eU7aek3/L/kILJA7kcj5EC6ScoDGAwyM9o0L9ZUhXyjbmcT5KC01Zl5SxssxOpyq41MkvZidsmpBOH1jBiM0jB9IS8fftoOaNItS0P5PXvAw4nBbkXSd2lyt7rrvlzezpvNxn4LrmP72B/Bx1e+9d5/dKRPvr7U36BVxT12NQPkn5Bauixf0ScUHd5zKyZcjX31cAFEfHuCvN9FelkdjHg1RHxzFC275Z7ZDafcmOXj5CqRX5bc3HMrAHyvej2+/3r0tcZ+jcVF+lgUg3Lr4caxKA7mt/bfJD0RVLLqneRqgO+EoMYycPMjHR/bllJt5NOgtcAxpOuiM4l3b8cVrnB1rdJ1dE7kW5nfGt+XsuBrLneTapbfxj4Omm4KjOzwfgJqcn/RqR70P8hNeg5FfhFVHPPaVlgX9K9tptJI0UNqnN9u1fkPTIzM+sdvkdmZmaN9oqrWlxppZVi7NixdRfDzKxRbrzxxiciYvTAa3afV1wgGzt2LJMmTaq7GGZmjSKp08j2Xc9Vi2Zm1mgOZGZm1mgOZGZm1mgOZGZm1mgOZGZm1miDCmSSlpN0tqR7JN0t6c2SVpA0UdLk/H/5vK4kHSNpiqTbJG1aeJ0Jef3JkiYU0jeTdHve5pg8KzGd8jAzM2sZ7BXZ0cDFEbEeaUiTu4HDgMsiYhxpyoTD8ro7AePy3wHkQSglrUCaJmAL0kyghxcC07F53dZ2O+b0TnmYmZkBgwhkkpYhzZp6IqTptSPiaWA30vw35P+758e7AadGci2wXJ5peAdgYkQ8FREzgInAjnnZMhHxtzy+16ltr1WWh5mZGTC4DtFrkya4/JWkjUiTwn2GNGHcIwAR8Uhh2vrVmXua8Gk5rb/0aSXp9JPHfBt72B8X9CWY+p1dFvg1zMxs4RhM1eIiwKbAsRGxCWmo/f6q+FSSFvORPmiSDpA0SdKk6dOnD2VTMzNruMEEsmnAtIi4Lj8/mxTYHsvVguT/jxfWX6Ow/RjSVCP9pY8pSaefPOYSEcdHxPiIGD96dCOHCjMzs/k0YCCLiEeBByW9LidtB9wFnA+0Wh5OAM7Lj88H9s6tF7cEnsnVg5cA20taPjfy2B64JC+bKWnL3Fpx77bXKsvDzMwMGPygwZ8CTpO0GHA/sA8pCJ4laV/gAWCPvO6FwM7AFOC5vC4R8ZSkI4Ab8nrfiIin8uODgJNJMx1flP8AvtMhDzMzM2CQgSwibiFNg91uu5J1Azi4w+ucBJxUkj4J2KAk/cmyPMzMzFo8soeZmTWaA5mZmTWaA5mZmTWaA5mZmTWaA5mZmTWaA5mZmTWaA5mZmTWaA5mZmTWaA5mZmTWaA5mZmTWaA5mZmTWaA5mZmTWaA5mZmTWaA5mZmTWaA5mZmTWaA5mZmTWaA5mZmTWaA5mZmTWaA5mZmTWaA5mZmTWaA5mZmTWaA5mZmTWaA5mZmTWaA5mZmTWaA5mZmTWaA5mZmTXaoAKZpKmSbpd0i6RJOW0FSRMlTc7/l8/pknSMpCmSbpO0aeF1JuT1J0uaUEjfLL/+lLyt+svDzMysZShXZNtExMYRMT4/Pwy4LCLGAZfl5wA7AePy3wHAsZCCEnA4sAWwOXB4ITAdm9dtbbfjAHmYmZkBC1a1uBtwSn58CrB7If3USK4FlpO0GrADMDEinoqIGcBEYMe8bJmI+FtEBHBq22uV5WFmZgYMPpAFcKmkGyUdkNNWiYhHAPL/lXP66sCDhW2n5bT+0qeVpPeXh5mZGQCLDHK9rSPiYUkrAxMl3dPPuipJi/lIH7QcXA8AWHPNNYeyqZmZNdygrsgi4uH8/3HgXNI9rsdytSD5/+N59WnAGoXNxwAPD5A+piSdfvJoL9/xETE+IsaPHj16MG/JzMxeIQYMZJKWkjSq9RjYHrgDOB9otTycAJyXH58P7J1bL24JPJOrBS8Btpe0fG7ksT1wSV42U9KWubXi3m2vVZaHmZkZMLiqxVWAc3OL+EWA30bExZJuAM6StC/wALBHXv9CYGdgCvAcsA9ARDwl6QjghrzeNyLiqfz4IOBkYEngovwH8J0OeZiZmQGDCGQRcT+wUUn6k8B2JekBHNzhtU4CTipJnwRsMNg8zMzMWjyyh5mZNZoDmZmZNZoDmZmZNZoDmZmZNZoDmZmZNZoDmZmZNZoDmZmZNZoDmZmZNZoDmZmZNZoDmZmZNZoDmZmZNZoDmZmZNZoDmZmZNZoDmZmZNZoDmZmZNZoDmZmZNZoDmZmZNZoDmZmZNZoDmZmZNZoDmZmZNZoDmZmZNZoDmZmZNZoDmZmZNZoDmZmZNZoDmZmZNdqgA5mkkZJulnRBfr6WpOskTZZ0pqTFcvri+fmUvHxs4TW+lNPvlbRDIX3HnDZF0mGF9NI8zMzMWoZyRfYZ4O7C8+8CP4qIccAMYN+cvi8wIyLWBX6U10PS+sCewBuAHYGf5+A4EvgZsBOwPrBXXre/PMzMzIBBBjJJY4BdgBPycwHbAmfnVU4Bds+Pd8vPycu3y+vvBpwRES9ExD+AKcDm+W9KRNwfES8CZwC7DZCHmZkZMPgrsh8D/w28nJ+vCDwdEbPy82nA6vnx6sCDAHn5M3n9Oelt23RK7y8PMzMzYBCBTNKuwOMRcWMxuWTVGGDZwkovK+MBkiZJmjR9+vSyVczM7BVqMFdkWwPvkTSVVO23LekKbTlJi+R1xgAP58fTgDUA8vJlgaeK6W3bdEp/op885hIRx0fE+IgYP3r06EG8JTMze6UYMJBFxJciYkxEjCU11rg8Ij4MXAG8P682ATgvPz4/PycvvzwiIqfvmVs1rgWMA64HbgDG5RaKi+U8zs/bdMrDzMwMWLB+ZF8EDpE0hXQ/68ScfiKwYk4/BDgMICLuBM4C7gIuBg6OiNn5HtgngUtIrSLPyuv2l4eZmRkAiwy8Sp+IuBK4Mj++n9TisH2d54E9Omx/JHBkSfqFwIUl6aV5mJmZtXhkDzMzazQHMjMzazQHMjMzazQHMjMzazQHMjMzazQHMjMzazQHMjMzazQHMjMzazQHMjMzazQHMjMzazQHMjMzazQHMjMzazQHMjMzazQHMjMzazQHMjMzazQHMjMzazQHMjMzazQHMjMzazQHMjMzazQHMjMzazQHMjMzazQHMjMzazQHMjMzazQHMjMzazQHMjMza7QBA5mkJSRdL+lWSXdK+npOX0vSdZImSzpT0mI5ffH8fEpePrbwWl/K6fdK2qGQvmNOmyLpsEJ6aR5mZmYtg7kiewHYNiI2AjYGdpS0JfBd4EcRMQ6YAeyb198XmBER6wI/yushaX1gT+ANwI7AzyWNlDQS+BmwE7A+sFdel37yMDMzAwYRyCL5V366aP4LYFvg7Jx+CrB7frxbfk5evp0k5fQzIuKFiPgHMAXYPP9NiYj7I+JF4Axgt7xNpzzMzMyAQd4jy1dOtwCPAxOB+4CnI2JWXmUasHp+vDrwIEBe/gywYjG9bZtO6Sv2k4eZmRkwyEAWEbMjYmNgDOkK6vVlq+X/6rBsYaXPQ9IBkiZJmjR9+vSyVczM7BVqSK0WI+Jp4EpgS2A5SYvkRWOAh/PjacAaAHn5ssBTxfS2bTqlP9FPHu3lOj4ixkfE+NGjRw/lLZmZWcMNptXiaEnL5cdLAu8E7gauAN6fV5sAnJcfn5+fk5dfHhGR0/fMrRrXAsYB1wM3AONyC8XFSA1Czs/bdMrDzMwMgEUGXoXVgFNy68IRwFkRcYGku4AzJH0TuBk4Ma9/IvBrSVNIV2J7AkTEnZLOAu4CZgEHR8RsAEmfBC4BRgInRcSd+bW+2CEPMzMzYBCBLCJuAzYpSb+fdL+sPf15YI8Or3UkcGRJ+oXAhYPNw8zMrMUje5iZWaM5kJmZWaM5kJmZWaM5kJmZWaM5kJmZWaM5kJmZWaM5kJmZWaM5kJmZWaM5kJmZWaM5kJmZWaM5kJmZWaM5kJmZWaM5kJmZWaM5kJmZWaM5kJmZWaM5kJmZWaM5kJmZWaM5kJmZWaM5kJmZWaM5kJmZWaM5kJmZWaM5kJmZWaM5kJmZWaM5kJmZWaM5kJmZWaM5kJmZWaMNGMgkrSHpCkl3S7pT0mdy+gqSJkqanP8vn9Ml6RhJUyTdJmnTwmtNyOtPljShkL6ZpNvzNsdIUn95mJmZtSwyiHVmAYdGxE2SRgE3SpoIfBS4LCK+I+kw4DDgi8BOwLj8twVwLLCFpBWAw4HxQOTXOT8iZuR1DgCuBS4EdgQuyq9ZlkfzfW3ZBdz+mYVTDjOzhhvwiiwiHomIm/LjmcDdwOrAbsApebVTgN3z492AUyO5FlhO0mrADsDEiHgqB6+JwI552TIR8beICODUttcqy8PMzAwY4j0ySWOBTYDrgFUi4hFIwQ5YOa+2OvBgYbNpOa2/9Gkl6fSTh5mZGTCEQCZpaeD3wGcj4tn+Vi1Ji/lIHzRJB0iaJGnS9OnTh7KpmZk13KACmaRFSUHstIg4Jyc/lqsFyf8fz+nTgDUKm48BHh4gfUxJen95zCUijo+I8RExfvTo0YN5S2Zm9goxmFaLAk4E7o6IowqLzgdaLQ8nAOcV0vfOrRe3BJ7J1YKXANtLWj63PtweuCQvmylpy5zX3m2vVZaHmZkZMLhWi1sDHwFul3RLTvsy8B3gLEn7Ag8Ae+RlFwI7A1OA54B9ACLiKUlHADfk9b4REU/lxwcBJwNLklorXpTTO+VhZmYGDCKQRcQ1lN/HAtiuZP0ADu7wWicBJ5WkTwI2KEl/siwPMzOzFo/sYWZmjeZAZmZmjeZAZmZmjeZAZmZmjeZAZmZmjeZAZmZmjeZAZmZmjeZAZmZmjeZAZmZmjeZAZmZmjeZAZmZmjeZAZmZmjeZAZmZmjeZAZmZmjeZAZmZmjeZAZmZmjeZAZmZmjeZAZmZmjeZAZmZmjeZAZmZmjeZAZmZmjeZAZmZmjeZAZmZmjeZAZmZmjeZAZmZmjTZgIJN0kqTHJd1RSFtB0kRJk/P/5XO6JB0jaYqk2yRtWthmQl5/sqQJhfTNJN2etzlGkvrLw8zMrGgwV2QnAzu2pR0GXBYR44DL8nOAnYBx+e8A4FhIQQk4HNgC2Bw4vBCYjs3rtrbbcYA8zMzM5hgwkEXEn4Gn2pJ3A07Jj08Bdi+knxrJtcByklYDdgAmRsRTETEDmAjsmJctExF/i4gATm17rbI8zMzM5pjfe2SrRMQjAPn/yjl9deDBwnrTclrqWpOsAAAgAElEQVR/6dNK0vvLw8zMbI6F3dhDJWkxH+lDy1Q6QNIkSZOmT58+1M3NzKzB5jeQPZarBcn/H8/p04A1CuuNAR4eIH1MSXp/ecwjIo6PiPERMX706NHz+ZbMzKyJ5jeQnQ+0Wh5OAM4rpO+dWy9uCTyTqwUvAbaXtHxu5LE9cEleNlPSlrm14t5tr1WWh5mZ2RyLDLSCpNOBdwArSZpGan34HeAsSfsCDwB75NUvBHYGpgDPAfsARMRTko4AbsjrfSMiWg1IDiK1jFwSuCj/0U8eZmZmcwwYyCJirw6LtitZN4CDO7zOScBJJemTgA1K0p8sy8PMzKzII3uYmVmjOZCZmVmjOZCZmVmjOZCZmVmjOZCZmVmjOZCZmVmjOZCZmVmjOZCZmVmjOZCZmVmjOZCZmVmjOZCZmVmjOZCZmVmjOZCZmVmjOZCZmVmjDTiNi71ybXjKhgv8GrdPuH0hlMTMbP75iszMzBrNgczMzBrNgczMzBrNgczMzBrNgczMzBrNgczMzBrNgczMzBrNgczMzBrNgczMzBrNgczMzBrNgczMzBqt68dalLQjcDQwEjghIr5Tc5FsIbt7vdcv0Pavv+fuhVQSM2uirg5kkkYCPwPeBUwDbpB0fkTcVW/J7JXmZwdevsCvcfBx2y7wa/zwg7su0PaHnnnBApfBrGm6vWpxc2BKRNwfES8CZwC71VwmMzPrIl19RQasDjxYeD4N2KKmspj1hGmHXb3ArzHmO29d4Nf42te+Vuv2AJddvs4Cv8Z22963wK+x6hW3LND2j26z8QKXoZspIuouQ0eS9gB2iIj98vOPAJtHxKfa1jsAOCA/fR1w7wJmvRLwxAK+xoLqhjJAd5TDZejTDeXohjJAd5SjG8oAC6ccr4mI0QujMFXr9iuyacAahedjgIfbV4qI44HjF1amkiZFxPiF9XpNLUO3lMNl6K5ydEMZuqUc3VCGbipHXbr9HtkNwDhJa0laDNgTOL/mMpmZWRfp6iuyiJgl6ZPAJaTm9ydFxJ01F8vMzLpIVwcygIi4ELiw4mwXWjXlAuiGMkB3lMNl6NMN5eiGMkB3lKMbygDdU45adHVjDzMzs4F0+z0yMzOzfjmQGQCSvpv/71F3WcysnKT35f9r1l2WbuKqxZq1dsxOIuKcispxO7ApcF1EbFpFnh3KsQSwK/BW4NXAf4A7gD/2UkMfSX8AOv44I+I9FZZlBLARfd/HnRHxWIX5L9Pf8oh4tqqyAEj6TEQcPVDaMOV9U0Rs2vo/3Pk1hQMZ6WokIr44UNow5f2r/HBlYCugNejfNsCVEdFvoFuI5fg+qVP5UsBzxUVARES/B5OFVIavAe8GrgRuBB4HlgBeS/o8lgAOjYjbhrkctZ9cSHp7fvg+YFXgN/n5XsDUiPhyBWVYB/gi8E5gMjCdvu/jOeAXwCkR8fIwl+NBUlAXKZjOzI+XBh6KiEqvTsqCiKSbI2KTCvK+HJgNjAeuaF9e1fGi2ziQ0XHHvC0i3lhhGS4A9o+IR/Lz1YCfVRjIFo+IFySdFxG1jGcpaZeI+GM/y1cG1oyIScNcjq44uchl+XNEvG2gtGHK+3TgWODqaDtQ5O/iQ8CMiDhluMuS8/w5cHFEnJ+fvxt4W0R8oaL89yK957cAxXG8RgGzI+KdFZRhCVIQ+xVwYPvyiLhsuMvQjbq++f1wknQQ8AlgbUnFs/xRwF8qLs7YVhDLHiOd+Vblb6SqxUqraYrKgliu1lo6Ip6NiMdJV2nDXY59ct4XAOu3n1wMd/5tRktaOyLuz2VYC6hkGKGI2KufZY8DP66iHAWbR8QnCmX4g6TDK8z/r8AjpOGgflhInwkMay1BwXER8VFJp/Zq0CrT04EM+C1wEfBt4LBC+syIeKrislwp6RLgdFI1yp6UVB0Mo8UkTQC2Kqtaq+peHYCk35LONmeTqhiXlXRURHy/qjJkdZ9cAHyOtG/c3yoTfeOKViI3ALo4ImZK+grphOebEXFTleUAnpJ0GKmaNYD/AmZUlXlE/BP4J/DmqvIssbmk1YH3S/oxqYp1jqrvF3YLVy1mee6zVSgE94h4oOIyvI/UyAHgzxFxboV5vwX4MPAB5h0GLCLiYxWW5ZaI2FjSh4HNSPdpbqyyqjeX46fAOOY+uZjSPmh1BeVYHFgvP70nIl6oOP/bIuKNeR/5NvAD4MsRUelMFJJWAr4OtKpV/wwcHhGVDNoraSblDXCqvI98CHAQsCbz1k5E1fcLu4UDGZCHwfoa6Yy7deM6qj5wdgNJ+0bEiTWX4U5gY9IV808j4ipJt0bERjWU5b0UDpxVnlzk/BclHbhaZbgS+EVEvFRhGW6OiE0kfRu4PSJ+W1XjBisn6ZcRsX/d5egWvV612PJZ4HUR8WTVGUu6JiLeUnK2V9lZXqEsKwOvkXR2LstdpAYnw35fqs0vgKnArcCfJb2G+u7d3USqav6TpFdJGhURMyvM/1hgUeDn+flHctp+FZbhIUm/ILVe/G6+QqysD6qkH0bEoZLOpeSKqOqWep36cFVcg3OqpANJn8edEXFNhXl3HV+RAZKuAN4VEbPqLktdJG1NugI6mXRfSqR7IROAD0dEZY1fJI2MiNmF5wJGVv39SNqfdD9qhYhYR9I40s327SoswzxXolVfnUp6FbAj6Wpscm70smFEXFpR/ptHxPWSSj/3qhs95D6XLUsAawH3RsQbKsh7NeD3pABW/J2OAN7Xdk+3ZziQAZJOJE3I+Udgzv2HiDiqhrKsTPpxtMpQyVmepGuBgyLi5rb0jUlVWZXdD5H0D+B3wK8i4u6q8i0pxy3A5qRO4pvktNsjYsMKy3ATsEdE3Jefrw2cXWVnWEk/IH0XPdMhfSgkbQp8PCI+XkFe5wAXRsQJbekfA94TEbsPdxm6kasWkwfy32L5r3KS3kNq0vtq0k3c1wB3A8N+lpct0x7EACLiFkmjKipDyxtJDStOzM3vTwLOqKFF1gsR8WK6IARJi9DPaBvD5AvAFbnVokj7xT4Vl+Ee4Pj8/n8FnB4Rz1RchlYH7SOB9Zn7ZK/qlqRziYibJL2pouzeUFaVGhEn5RadPclXZAWSloqIf9eU963AtsCf8o31bYC9IqKSptaS7ga2iogZbekrAH+NiPXKtxz2cr2N1GpwOeBs4IiImFJR3t8Dngb2Bj5F6nN4V0T8TxX5F8qxOKnGQNTQarFQjteRguhepH6Wv4yIyrqISLoa+Cap1eTuuSwvR8T/VlWGXI5DCk9HkKr2VoyIHSrIe0pErFuSLmBy2bJe4EGDAUlvlnQX6QoISRvlUQSq9FJubDJC0oh8gNi4wvx/BFwq6e2SRuW/d5D62f2ownIgaaSk9+Sb+0eTrlTXBv5AtXPTHUYalul24OM5769UkbGkbfP/9wG7AOsC6wC7lPXzq6A8I0ldANYDniA1xDlE0hkVFuNVEXEJQETcFxFfIY22UrVRhb/FSbckqhoN50JJx0laspWQ72H+DLi4ojJ0HVctJj8GdiD3n4qIW/OVQJWelrQ0qW/MaZIeBypr3BARx0t6GDiCVJ3ZarX4zYj4Q1XlyCaTOoN/PyL+Wkg/u8rvJdIYgr/Mf1V7O2lorHeXLAugyg7qRwHvAS4DvhUR1+dF35V0b1XlAF7IVx735RZ7D5GGEatURHy96jwLPg98D3ggVzcH6STvt6T+lj3JVYuApOsiYoti35gaWoYtRRpZfASpY/KywGl1dAmom6SlI+JfXVCOf1De3HvtivIfAbw/Is6qIr9+yvEx0j3K50qWLVvV/TJJW5BOrpYn3StbBvhelS1qczlGA/9NOuEr3qvbtsIyLE3qrC/g793we6mTr8iSByVtBYSkxYBPk6sZqyBpd1LV0e256qSSQVi72CxJBzPvgaKy0UWy8YXHSwB7ACtUlXlEvJw769cayHJDguUlbcDc38efKwxiK5BaFCu35P1IFfl2cBpwJmm6oQNJXVSmV1mAHLjmaZzVq3yPLDkQOBhYHZhGujd1cBUZ53txnwNWBI6Q9NUq8u1yvyZNXbIDcBUwhjQwa6Ui4snC30MR8WNSg5wqTZT0eUlrSFqh9VdlASTtR6ryvoQ0RNQlpJFwqsp/H+BeUhXvZEm7VpV3Byvm0W9eioir8gnWljWXqaf1/BVZvon9kYj4cE1FeBuwUUTMzjdtrybdp+pl60bEHpJ2i4hTlAYRvqTqQuT+QS0jSFdoVXdFaF2FFk+sWvdFqvIZ4E3AtRGxjaT1SAGtKp8HNoiIxyStSzrRuaDC/Nu1hgd7RNIuwMOkky2rSc8HshxAdqPilnkFL7ZGsYiI59TqtFSxtibF86i4c3jrQPF0rs56lDTqe9WKU3XMIg2b9YEqCxARa1WZXwfPR8Tzklrz1t2Tm+JX5YXIM1JHxJRc/V+nb0paFjgU+AnpXt3nqshYUr/jv8YwTzrbrXo+kGV/URrp/ExgTj+yqGaaivXUNxeagHXy89ZYi1UNXNy60ngd6ey7NQL+u0nVSlU6XtLywFdzOZYGKu0rBBARdTTtnku+Sj+ENKHoAUrDZL0uIqq8IpkmaTng/0hVnTNIVyFVGZNbTrasUXweEf2ehC0s6ps1fsl8b/AZqm/+35oPb3FgE+BO0rHiDcAN1DvFTG3capE5Yy22iypaISkNiNtRpDmQKiPpUuD/RR4YN4/q8buI2LHKcnQDSZ8hjWQxk3R/ZlPgsKrGGMxlOJM0pt7eEbFB7j/0t4ioso9hsTxvJ7WovTgiXqwoz337Wx4VzdagNMbipqQhyyobIqxDWU4HvhsRt+TnGwGfqaFBVFfo+Suy3MT52LqaOFcdqAZhTaB4gHqRiqr1uqx6E+BjEXG0pB1I/ZX2IQW2ygIZsE5EfFDSXgAR8Z+qqp87NCppDZi7NFDJ5LNVBapBuJjUGXwpSc+Sa02g+pkqgNe3ghjM6ftaa3CtU88Hsm5p4txFfg1cr74pM94LnFpR3t1UvQl9s+/uTBo099Ya7mG+mK/CAuaMN1jVEFU30negXpM0G7NIw4U9QBr1vWdExBeAL0g6LyKqGsmjk79LOo65Z8v+e71Fqo+rFoHc5P0/zHuPrJIzzm6Tz+yKM1VX2l+lW6o3Jf2K1CVjLWAjYCRwZURsVmEZtgf+hzRQ7qXA1sBHI+LKCstwHHB+RFyYn+8EvDMiDq2qDN0m3xIYF2meuiWBRaLCeepynp9k7tmyfxoR/6mqDN3EgYw5Izi0i6pGcMhl2JU0PcPLA648/GV5C+lH+qs8isHSEVH2GQ1X/veQuiS8kJ8vDtxa9cDFudp5Y+D+iHg6V7WNqbplmKQVSf2URGoC/0TF+d/YHrwlTYqI8Z22GaZyLBcRT1eZZ4dy1D5PXS7HYqRGQJUMot3Ner5qEbqmifOewNGSfk+N83BJOpzUX+p1pPtBi5KqL7ausBhl1Zt1jHbyZuCWiPi3pP8i3eg/uoqMleal+zJ5xBfg21H9NDYtT0j6CnNXY9UxdNqNkq4n/T6qvE/Z7mDyPHUAkSYbrXTMx3zi+0PStFNrKc0beHhEvLfKcnQLX5EBkvYuS4+Iqu4NtcqxDGmKjH1IB4zW3E9VVlncQmrWe1Nh3MnbKuwG0CpHrdWbuQy3kaoU30gKrieSZuF9ewV5X0y6R/Vn0lBIoyLio8Odb4eyrAAcTqrGilymb1Rd9Z6vkHcgdRLfmDS9zymRJx2tsBxzjc2qNE/bTVX+RiTdCGwHXBE1TfraTXxFlhQnxVuCtIPcRHWNHACIiGfzFdmSwGdJVyJfkHRMRPykomK8GBEhqdW4YKmK8p1L7sNXRT++/szKn8VuwNERcaKkCRXlvWr0zXt2idJM0bXIAeszdeVfKMfLpGmFLlKaYug04HP5Ku1L0Tcq/3C7StKXgSUlvYs0T13VM0S8lKu7i2k9e1XiQAZExKeKz3Ov/V9XWQZJ7yadaa6T8948Ih7PHWLvJo0gUIWzJP0CWC7fC/gY9Uxj0g1mSvoSqSrtbUrDmS1aUd7KncJbR6qRxee92BApd8r+MGmi0xmk0TTOBTYjNdSq6hbBYcC+zD1P3QkV5d1yt6QPkOYvXIt0onFtxWXoGq5aLCFpUeC2iHh9hXmeCpwQEfM0M5e0XURcVmFZ3gVsTzpoXhIRE6vKu5tIWhX4EHBDRFwtaU3gHVVUOUuaCrxMXyArqrQhUreQNJk079ZJ7f0vJX05Ir5VYVlGA0REpaPeF/JfijTazZzfKfD1KJlqpxc4kAGS/kDfZfkIUlPnsyLisPpK1bskrUJq9h7Aw61x9qy3Kc2cXlur3tyH8HBSs3flv9nATyLiG3WVy3o8kCmNpL0Kc1exziL1F3qoipvIkmYyd912naMFlJUH0phyk4BDI+L+Ycx7Y+A40hBID+XkMcDTwCeimrEvO30GUNN3UpfciGFf0r3aV5NPLIDzgBMj4qV+Nl+Y5Wi1Xi0VEe+rqByfI3WOP6DVHUXS2sCxpCG7Kht4vMNn0vqd/rKq4cO6Ra8HsguAL7f3C5I0ntSUtWya+Vc0SV8nHax+Szpw70maG+xe4KCIeMcw5n0L8PGIuK4tfUvgF1HhjN02Zzy/p0ldH6bl5DGkiSRXiIgPVlSOfvtnVVXtLulm4F3t/fhyNeOlrdaDFZXlGNLv8vSc9EHSyd/SwBIRUVWjpK7Q64HsjojYoMOySpqydhjPbo4amjhfFxFbtKVdGxFbSrp1OIOJpMkRMa7DsikRse5w5W3zknRvRJRO1yLp7xHx2qrLVKcBjhcdlw1TWa4qdgPJ1Z5XRcTbJN0VEetXVZZu0OutFpfoZ9mSFZWhOJ5du6onUAR4ObeGOjs/f39beYbTRZL+SOr28GBOW4PUSu3iYc67a9U40soMSXsAv2/dm8p9ufYgtRqsRL4S6q9qsarBcvurrqu6Km8VSWMionWl/GpgdH5c1VicXaPXr8hOBy6PiF+2pe8LbF9V1Uk3yXX+R5NGtQhSk97PkaotNouIa4Y5/52A3UiNPUSq0pozzl+vKY60EhGvlfRq0riTwz7SiqSxwHeBbZl7wODLSdPZVDJsmdJAyR1V1SFa0mwKY7EWF5Gq86rqmoGk95DmJrsn5/9aUiOUy0i3AH5QVVm6Qa8HslVI/VBeJF0ZQTpoLAa8NyIerbAsbytLL2uOP4xlGAl8usqb1ta/LhppZUXS8aLScR5tXvmq+E3AbaQW1gLujB4dMBh6PJC1SNoGaNVv3xkRl9dQhuLIAEuQxnK7MSqY3LOtHFcOZ4OOAfIeCexHalBwUUT8tbDsKxHxzTrKVSdJ10fE5pJuiohNc/+hv1UVyCRtTmqpeYOk9YEdgbsj4qIq8m8rS7E16SKk1sUv9Eor0qLWfeu6y9EtHMi6lKQ1gO9FxF4V53skqfl7+5Q2w970XdIJwKuA64GPkG5eH5KX3VThvZCuIenzwDjgXcC3SSOt/LaKIctyteZOpKAxEdgCuBJ4J6mj/JHDXYZ+yjYCeB9ploSv1lWOukg6ApgUEefVXZZu4EDWpXIrpNuqHgRU0hUlyVHFlWGxyiz3Yfo5sBJpIOVrq2ze3E3qGmlF0u2kwXkXBx4lTWHzrNJcWNdVXb1ZplevTCTNIJ1wvkCaS7HVx7HfVtCvVL3earFrSPoJc48usjFwa9XliIhtqs6zYLFCOWYBB0j6X1LjgqVrK1WN8jh6V7eCl6QlJY2NiKkVZD8rImYDz0m6L/I0MhHxH0mVj7CRGzi0jCDdz656xu5usVLdBegmDmTdY1Lh8SzS9C1/qaMgknYB3kChe0JFQ/BMkrRjRMxpah8R35D0MGn0hF70O2CrwvPZOe1N5asvVC9KelUev2/OxJpKg2rXMVTUHoXHs4CppBauPSciZufvYR3m7kb01w6bvKK5arFmktaMiAfqLkeL0rT2rwK2IY3o/X7g+ojYt9aC9ShJt0TExm1pw9oxvZDP4pFn6W5LXwlYLSJuH+4yWLncRegQUjeV20knNtfW1VCrbiPqLoDxf60HSnOR1W2riNgbmBERXyf1J1uj5jK17hP1ounFKjWludEqaQLfIYgdEBFPVBnEJF1UePzfVeXb5T5LqlqdGhFvJV0xP1JvkerjQFa/Yh1/N0zN0eqL8lzufPsS1c3z1J8T6y5ATQ4EvizpAUkPAl8kzYFVZ3mqtmrh8Z415N+Nnm/1G5O0WETcCaxXc5lq43tk9YsOj+tygdIEht8nzdAcVDRpoKTzOy0CVqyiDN0mj1qxpaSlSbcCZtZcpDoaV3TD76LbPJJ/p38gzSD+FNCz0x35HlnNCsPeiDS+Y2tivNqnDJG0OGnonWcqym8GaTbmf7UvAs6MiFWqKEe3qbHxTVlZiuP7VZXn06SWqyLdu51rwIKoaBqXbpVnB1gW+GNZdXAv8BVZzSJiZN1laCdpK2Asef+QRFQwKzJpXMfnIuKqkjLdW0H+XadT45uK8t6CNIpHq+/YYcCmku4CvlXVCQ7w/wqPf1pRnl0v9zUdDdydk1YkTcHUc3xFZnOR9GtSk95bSE29IV0Zfrq+UvWuVifxwv+lgXMiYvsK8r6TNHLGLEnHk2oLzga2y+k9fSVUJ0mfAL4BPElfV4jotelbWnxFZu3GA+tHl5zhSNo1Ii6ouxw1ej7/bzW+eZLqGt+MyB3TAcYXhgi7Jg9mXLn2MTd7dQxOUtP710fE9LoL0g3catHa3cHcrcTqVsu9oC7yh7bGN1PpmxV4uN0haZ/8+FalmdOR9FpSa9Y63DHA814xDah00t1u5qpFA+aMvh/AKNLwWNdTmKAvIt7TYdPhLtfNPTzG4ghgy9YsADU0vlmWNDfdW0l91zYlTXj6IGm6n8qHUOt1klpV/G8kDSZ9AXP/To+po1x1c9WitXTrRHx19pmqVUS8LOmHpE7prQ7KlbVKywHzo5JGkfo4LgJMi4hamnlL+jZpBoDngD+STrg+FxG/raM8NWnNAv1I/uu5KWzK+IrMAJC0LrBK+/iOecLPh6qahbcTSe+qatT3biLp66QJFM/plvuWAJKWjoj2bhLDnectEbGxpN1JLRk/B1xWxXBd3ULSEsDS7ROc5mHDZvZq83vfI7OWHwNlnW2fy8vq1qsjexxCGiT4BUnPSpop6dm6CwXcVUOerRqknUmDaj9B73WW/jGpK0a7nYGjKi5L13DVorWMjYjb2hMjYpKksVUUwCN7zCsiRtWVt6RDOi2inml1LpJ0B6lbyMH5KqTXrkDeFhFlw4T9mjR8WU9yILOWJfpZtmRFZXgrnUf22LyiMnQFSSOBJVvVd5K2pG++tpsrGqrqW6TWkrNKllVemxMRX5D0feCp3LftedIs0b2kdIiwiIjcQbonOZBZyw2S9o+IXxYT83QRN1ZUBo/s0ee7wOPA9/Lz00lNzZcgNcOv4uz7JuD/ImKe71/SfhXk357nhwqPi4t6qbHHE5I2a/9OJG1KDzfHd2MPA0DSKsC5wIv0Ba7xpKuA90bEo3WVrRdJuhl4U6tDcqsbQj7rvjoi3lJBGV4HPNnesCAvW6Xq1ouSipOrLgFsC9zYSyOM5CvzM0jDlRV/px8DPhQRf6urbHVyILO5SNoG2CA/vTMiLu9v/QrKs0JE9NyZZvvkmZK2j4hL8+N5JtvsRZKWB06OiJ6aJVrSqsCnKPxOgZ9ERM/OR+ZAZl1D0takM82XSWeY3ySN+7go8IFeOtuUdDewefu9sNxJ+bqIGPa5p/L4ij8pm0RT0lLAB4EXIuK04S5LGUmLALdHxOvryN+6h++RWTf5EfABUou4PwK7R8Q1uf7/J8DWdRauYr8EzpR0YEQ8ACDpNcCxeVkVfg58VdKGpPtz00lVeuNIHXFPAioLYpLOpa+5/QjS1DbnVZV/t/G4k30cyKybLNo6+5c0PSKuAYiIm/I0Ij0jIo6S9BxpgN6lSAfwfwPfiYhj+996oZXhFuADecT98cBqpBnE746IOhrfFKdwmQX8MyKm1lCObuFxJzNXLVrXKN4XkrR7RPxfYdkdEbFB561fubpoduhaSfpWRHx5oDTrPR7Zw7rJVyW9CqAtiK0DVDGxZ1eKiH/1ehDLdixJ26XyUnQBSd+WtIykRSRdIumxYveEXuMrMjPrapI+DhwIvBYoVmmOIjW/37OWgtXI407OzffIrGt0eyu5XidpqYj4dw1ZnwVcRhr5/rBC+syIeLyG8nSDecadlNSzVyW+IrOuIWlj4MtAf63kjuu1Eb4lbQWMpXDiGRGVVbXm/E8gjbq+pqSNgI9HxCeqKkNbeVagMKRaRDxcRznqlIfq2ok07uR4YFngjxGxRa0Fq4kDmXWdLmolVztJvyb1pbuFdNCCNLTepztvtdDLcB3wfuD81iSndTS+kbQzafT3McCTwKuByVX0qetGklamb9zJpYFlI+KhustVB1ctWtfJA+VeWXc5usR4YP265yKLiAfbxjec3WndYfQtUl/CS/NwXe8i3R/qOR53cm4OZGbd7Q5gVdJswHV5MFcvhqTFgE8Dd9dQjlkRMV3SCEmKiImSjqyhHN3grYXHc8adxIHMzLrQSsBdkq6nMPdWRLynwjIcCBwNrA5MAy4F6rg/9kxu9HMNcKqkx0nDmfWciDio+Lw17mQ9pamf75FZ16qxlVzXkPT2svSyqW6GsQxbR8RfBkqroByjSDOWjwD2JjVwOLVsdP5e0+vjTjqQWdfptlZyvU7STRGx6UBpFZTDI3tkncadjIjP11eq+jiQWdfpllZydZI0k74D1VyLSK0Wl6mgDG8GtgI+SxrQuWUZ0hx1lXa+7RBQb626HN1A0naFpz0/7qTvkVlX6pJWcrWJiFF1l4E0qerSpONEsTzPkk40KlEc2UPSTYVFo4BJVZWjy2znq9M+viKzriPpbOAo0mjnW5JayY3vxaGIuoGk10TEP2vMf3lgRTyyxxy+Op2bA5l1HUkrkVrJvXrJlDEAABGPSURBVJNUlXYp8OlenCm6G0gaDfw36T5McUSNbSvKfwngpYiYnZ+vSxrV4p8RcX4VZegWHneynAOZdZ1uaSVniaRLgTOBz5MOohOA6RHxxYryvwrYPyL+nmdCuCGX5/XAX3upOs1Xp+UcyKzrdEsrOUsk3RgRm0m6LSLemNOuiojSrgHDkP/tEbFhfvwNYKWI+ISkxYFJrWW9yONOJm7sYV2j0EputKRDCouWAUbWUyoDXsr/H5G0C/AwabzDqhTPtrcFfggQES9I6skO0Z3GnQR6ctxJBzLrJl3RSs7m8U1JywKHAj8hnVh8tsL875T0HeAh0r2hSwFymdTfhq9gHneywFWL1nXqbiVnA5P02Yj4cUV5LUWaOHI14MSIuCmnbw2Mi4iTqyhHN5E0KSLGS7oV2DgiQtL1EbF53WWrgwOZdZ26W8nZwCQ9EBFr1l2OXiXpMuA9wPdIV8iPA1tHxJa1FqwmI+ougFmJ04B7gLWArwNTSS3VrHv0apVet9gdeJ5UxXslqdp11zoLVCcHMutGK0bEiaS+Q1dFxMdIHaOte7gqp15fiojZEfFSRJwYEUcBhwy41SuUA5l1o7layUnahGpbyRlpvEdJz5b8zSS1krP67FiStkvlpegSbrVo3ajuVnJG14z32C9JH4uIk+ouR1U87mQ5BzLrOhFxQX74DLANpFZy9ZXIutgSA6/yinIWcBke2WMubrVojeBWciZpZGu8xV7lcSfL+R6ZNYVbydkUSd+XtH7dBanRJcA6AHncyeuB9YFDJH2rzoLVyYHMmsJVB/ZG4O/ACZKulXSApGGfYLTLrBARf8+PJwBnRMRBwA7Au+srVr0cyKxruJWc9SciZkbELyNiK1KH+cNJLVtPyVVsvaB93MmJkMadBHpy3ElwYw/rIk1oJWf1kTSS1MR8H2AsafDg04C3AheSxmF8pfO4kyUcyMysKSYDVwDfj4i/FtLPlvS2mspUtf1I406uB+wYEf/O6RuQZlXvSW61aGaNIGnpiPhX3eWw7uN7ZGbWFD+TtFzriaTlJfVMZ2jrzIHMzJrijRHxdOtJRMwANqmxPNYlHMjMrClGSFq+9UTSCvg+v+GdwMya44fAXyWdnZ/vARxZY3m6Sq+NO1nkQGZmjRARp0qaROo/JeB9EXFXzcXqJr027uQcbrVoZl1N0jIR8WyuSpxHRDxVdZnq5nEn5+ZAZmZdTdIFEbGrpH8w98gWAiIi1q6paLXJn8XZwK98VepAZmbWOJJGAXuSRjkZAZxEGnfx2VoLVhMHMjPrapI27W95RNzU3/JXujyqyenAcqSrtCMiYkq9paqWA5mZdTVJV/SzOCJi28oK0yVKxp38NX3jTn4rInph3Mk5HMjMzBpG0v2kcSdPbBt3EknHRMSn6ylZPRzIzKwRJC0KHAS0Bgi+EvhFRLxUW6Fq4nEn5+aRPcysKY4FNgN+nv82y2m9yONOFrhDtJk1xZsiYqPC88sl3Vpbaeo1z7iTknp23ElfkZlZU8yWtE7riaS1gV7tFOxxJwt69o2bWeN8AbgiN3T4/+3da8xl5VnG8f/FAAXaoWWQ1gMyHMIhWKCAltJBpVT4IlYltRGcihWpKUSl2JoelSY1agxNmsaWVrClJdYU7IlEREs4NNSiHQYGLKc4gEnTD4CEjhiHQ28/7PV21p7ZBeKH99kP6/9Ldt53PWs+3JlM9j3Ps+597QDrmU3tTZG5kyMOe0jqRpKXAEcya2T3VtX2xiU1k+RoduRO3jDlhA8bmaQuJNkLuAA4hVlU1deBy6rqf5sWtorMnVzMRiapC0m+AGwDrhqWzgb2q6pfa1fV6jJ3cjEbmaQuJLlzp6nFhWuaHoc9JPVic5LXVdU3AZKcBNzauKZVZe7kYu7IJHUhyT3MBj3+c1g6CLgH+D6zY7VjW9W2WsydXMxGJqkLSdY/1/2qeni1atFysZFJUmfMnZxnI5OkziS5HNgDuHJYeivwbFX9Truq2rGRSVJnnOCcZ9aipC4k+YsXsjYR5k6OuCOT1IUkt1fVCTutbZnCtOLOkrwR+DQwlztZVc811fiiZSOTtNSSvINZNNWhwH+Mbq0Fbq2qjU0Ka8zcyR1sZJKWWpKXA/sBfwa8Z3Rr22SzBc2dnGMjk7TUDMrdlbmT82xkkpbagqDcjG5PMijXqcV5Zi1KWmpVdebw85DWtSyRyedOjrkjk7TUDMrdlbmT82xkkpbaKCh3L+CngTuZHS8eC9xWVae0qq0VcyfnebQoaalV1RsAkvwd8Paqumu4fjXwrpa1tTK1RvV8TPaQ1IujVpoYQFXdDbymYT1aEu7IJPXiniEs9ypm04sbmT0X0sS5I5PUi7cB/w78AXAR8O1hbXLMnZznsIekbiTZGzioqu5rXUtL5k7Oc0cmqQtJ3gTcAfzjcP2aJF9tW9XqSvKOJHcBRybZMno9CGxpXV8r7sgkdSHJJuA04KaqOn5Ym9QuxNzJxRz2kNSLZ6rqiSTP/ydfvKqqHkpy4c43kqybajOzkUnqxd1JzgHWJDkc+H3gG41rWm1/C5wJbGJB7iSzr7qZHI8WJXUhyT7A+4EzhqXrgQ9P9atLtIONTNLSS7IG+POqenfrWloyd3IxjxYlLb2qejbJia3rWAKXDj8X5k4y+6LNybGRSerF5mHc/mrgyZXFqvpiu5JWl7mTi9nIJPViHfAYsxH8FQVMppGN7JI7mWSyuZM+I5OkziT5PLNd6Th38mVVdXbTwhox2UNSF5JcmeQVo+v9kvxNy5oaMndyxB2ZpC4k2byS6PFca1Nh7uQO7sgk9WK3JPutXCRZx0Sf85s7OW+S/wgkdelS4BtJrmH2XOgtwJ+2LamZPwFeC9wEUFV3JDm4YT1N2cgkdaGqPpvkW8ymFgOcVVXfblxWK+ZOjtjIJHVjaFxTbV5j5k6O+IxMkvrze8BPAduZBQk/wWx6cZKcWpSkjpg7uSt3ZJK6kWR9kl8Yft87ydrWNa22qnoWMHdyxGdkkrqQ5Hzg7cyiqg4DDgQuA97Ysq5GJp87OWYjk9SLC5mNnN8GUFUPJHll25KaMXdyxEYmqRfbq+qplZHzJLsze/OenKqabBzVIj4jk9SLm5O8D9g7yenMjtWubVxTE+ZOznNqUVIXkuwGnAecwewD0dcDl9cE38TMnZxnI5OkziS5Ezi1qh4frtcBN1fVMW0ra8NnZJK6kGQDcAmwntl7V4CqqkNb1tWIuZMj7sgkdSHJvcA7gU3AsyvrVfVYs6IaSnI0O3Inb5hw7qSNTFIfktxWVSe1rkPLx0YmaaklOWH49S3AGmafldq+cr+qbm9Rl5aHjUzSUkty43Pcrqo67TnuawJsZJK6kOTQqtr6fGtTkWQ9cHhVfS3J3sDuVbWtdV0t+IFoSb24ZsHa1atexRIYcievAT45LB0IfLldRW05fi9pqSU5itl3b708yVmjW/sCe7WpqjlzJ0dsZJKW3ZHAmcArgF8arW8Dzm9SUXvmTo7YyCQttar6CvCVJCdX1b+0rmdJ7Jw7eQETzZ0Ehz0kqTvmTs6zkUmSuubUoqQuJDnkhaxNQZINSf45yf1JtiZ5MMkkP4YA7sgkdSLJ7VV1wk5rm6rqxFY1tWLu5DyHPSQtNcfvF3qiqq5rXcSysJFJWnaO3w9GuZM3JvlLzJ0EPFqU1AnH782d/GHckUnqxWNJbgBeVVWvTnIs8Kaq+nDrwlZLVb0BfnjuZJuq2nNqUVIv/hp4L/A0QFVtAX69aUXtmDs54o5MUi/2qap/XYllGjzTqpgWHHxZzEYmqRePJjmMIVMwyZuB77YtadU5+LKAwx6SujA8A/oU8HrgceBBYGNVPdSyrhYcfJlnI5PUlSQvBXab6pdIalcOe0jqQpJXJbkCuKaqtiU5Osl5retSezYySb34DLOU9x8fru8HLmpWTUPmTs6zkUnqxY9U1ReA7wNU1TOMcgYn5u8XrC0ayZ8EpxYl9eLJJPuzY2rxdcATbUtaXY7fL2Yjk9SLi4GvAocluRU4AHhz25JWneP3Czi1KKkbSXZn9mYe4L6qerpxSU04fj/PRiapC0nWAL8IHMzoNKmqPtKqplaSHAF8ggnnTo457CGpF9cCvwXsD6wdvabI3MkRn5FJ6sWBVXVs6yKWxORzJ8fckUnqxXVJzmhdxJIwd3LEHZmkXnwT+FKS3ZgdqYXZl0nu27asJi5kljt5VJLvMOROti2pHYc9JHUhyVbgV4C7yjcuwNzJFR4tSurFA8DdNjFzJ3fmjkxSF5J8BjgUuA7YvrI+0fH764BPA++vquOGz9dtrqpjGpfWhDsySb14ELgB2BPH782dHHHYQ1IXqupDrWtYIpPPnRyzkUlSf8ydHPEZmSR1yNzJHWxkkrqQZENV3fp8a1Ng7uQ8hz0k9eJjL3BtCsydHPEZmaSlluRk4PXAAUkuHt3aF1jTpqrmzJ0ccUcmadntCbyM2X+8x7uP7zHdAQdzJ0d8RiapC0nWV9XDSdYyy1j879Y1tZLkV4GrmG1Gpp476dGipG6sTbIZWAeQ5FHg3Kq6u21ZTVwKnIy5k4BHi5L68Sng4qpaX1XrgT8c1qbI3MkRd2SSevHSqrpx5aKqbhrS36fou8BNQ+bipHMnwUYmqR9bk3wQ+NxwvZFZ/uIUPTi89hxek+awh6QuJNkP+BBwCrPhhluAS6rq8aaFqTkbmSSpax4tSupCkiOAd7FrLNNprWrScnBHJqkLSe4ELgM2Mfrurara1KyoRsydnGcjk9SFJJuq6sTWdSyDJLdX1QnPtzYVHi1K6sW1SS4AvsT8yPl/tStpdZk7uZiNTFIvzh1+vnu0VsChDWppZefcyRVTzp30aFGSemPu5Dx3ZJLUH3MnR8xalKT+mDs5YiOTpP7skjsJTDV30kYmqQ9JNqyEBCfZmOQjSda3rquRrUk+mOTg4fUBpps7aSOT1I1PAP+T5Djgj4CHgc+2LamZ3wYOAL7I7OMIBwBva1pRQ04tSurCygd+k/wx8J2qumLKHwLWDk4tSurFtiTvBd4K/GySNcAejWtqwtzJee7IJHUhyY8C5wD/VlVfT3IQcGpVTe540dzJeTYySd0YhjsOr6qvJdkHWFNV21rXtdrMnZznsIekLiQ5H7gG+OSw9BPAl9tV1NS1SS5I8mNJ1q28WhfVijsySV1IcgfwWuC2qjp+WLurqo5pW9nqS7Jo1L6qakq5kz/gsIekXmyvqqeSAJBkd2ahwZNTVYe0rmGZeLQoqRc3J3kfsHeS04GrgWsb16Ql4NGipC4k2Q04DzgDCHA9cHn5JjZ5NjJJ3UiyJ3DEcHlfVT3dsh4tB48WJXUhyanAA8BfAR8H7k/yc02LasTcyXnuyCR1Ickm4Jyqum+4PgL4/BQ/T5VkC3AccCzwOeAK4Kyq+vmmhTXijkxSL/ZYaWIAVXU/E42oAp4Zng3+MvDRqvoosLZxTc04fi+pF99KcgWzHQjAbzCLaJoicydHPFqU1IUkLwEuBE5hNrV4C/DxqtretLAGzJ2cZyOT1I0kBwBU1SOta2nN3MkdfEYmaall5pIkjwL3AvcleWT4XrJJMndyno1M0rK7CNgA/ExV7V9V64CTgA1J3tm2tGYuZPZ38j2AqnoAeGXTihqykUladr8JnF1VPwjKraqtwMbh3hRtr6qnVi6mnDsJNjJJy2+Pqnp058XhOdlUJ/XMnRyxkUladk/9P++9mL0HeAS4C/hd4B+ADzStqCGnFiUttSTPAk8uugXsVVWT3JWZO7mDjUySOjPkTl4JPMSsof8kcG5V3dKwrGZsZJLUGXMn5/mMTJL6Y+7kiFmLktQfcydHPFqUpM6YOznPRiZJHTJ3cgefkUlSJ8ydXMxGJkn9MHdyAY8WJakTSTYDp+8c2TUcM/5TVR3fprK23JFJUj/MnVzARiZJ/TB3cgGPFiWpE+ZOLmYjkyR1zaNFSVLXbGSSpK7ZyCRJXbORSZK6ZiOTJHXNRiZJ6tr/AXlgQRnw4DsQAAAAAElFTkSuQmCC"/>
          <p:cNvSpPr>
            <a:spLocks noChangeAspect="1" noChangeArrowheads="1"/>
          </p:cNvSpPr>
          <p:nvPr/>
        </p:nvSpPr>
        <p:spPr bwMode="auto">
          <a:xfrm>
            <a:off x="155575" y="-6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AutoShape 8" descr="data:image/png;base64,iVBORw0KGgoAAAANSUhEUgAAAbIAAAIICAYAAAALymuSAAAABHNCSVQICAgIfAhkiAAAAAlwSFlzAAALEgAACxIB0t1+/AAAADl0RVh0U29mdHdhcmUAbWF0cGxvdGxpYiB2ZXJzaW9uIDIuMi4yLCBodHRwOi8vbWF0cGxvdGxpYi5vcmcvhp/UCwAAIABJREFUeJzs3XfYHFXd//H3J6EKoYciAUOJIoK0CAg2QOkK+hMFfSQiRRAr6CP66IOK2EXBAiIgoEgR4QGRFmmCSgm9m4ARQg0QIIqUhO/vj3M292Qze5ck98wO+3ld133du2dm9pzdnZ3vzJlTFBGYmZk11Yi6C2BmZrYgHMjMzKzRHMjMzKzRHMjMzKzRHMjMzKzRHMjMzKzR5iuQSYoB/m5Z2AW17iPptZLOl/SkpJfzd79B3eUaKknfzGX/r258PTPr3yILuP3vgX+VpD+wgK9rXU7SSOAc4A3AX4H7gJeBGXWWy+ojaV1gMnBZRLxzIb3mIsBLwH0Rse7CeM0mkfRN4H+Aj0TEb+ouT7da0ED2+YiYujAKYo2zLimIXRER29ZdGDPrXb5HZvNr9fz//lpLYWYWEUP+AyL/jR3Euuvmdf8ELAv8CJhKqi74Qdu6OwMXAk8AL5AOkj8EVujw2isCPwceBv4D3Al8Clg05zmlbf1v5vT/6vB61+TlY0qWrZnzuh94HngS+AOwZcm678yvcwKwAnBsLuMLwD3AZ/v5vFYCvgXcAfwbeAa4DfgOsEpe57j8+gf08zq35XU2GOR3uijwaeDGnO+/gOuBg4CRJd9n2d8JQ8jrYOBa4FngOeDmnP/IkvU3Bb4HTAKm58/xn8CJwNoL8lm27xfAG4Hzgadyuf4G7DDE30fH/Szvsz8gVcE9n/O5GNi+w2u9A/hpLvdTeZvJwI+BlQf4vS2Z3+vU/Jn9AzgCWHSI7+fNwLn5M38BeBy4CTgKGN32nvvdL4byfoD9+nnNP+V1FqHkt172W2xLX4y0b19POt78J7+/S+jnd7WA+9kKpOPTxfk7aX3/lwHvLXndaf28/7eUfEdnA48CL+Ztj6fkWJbXX5r0m/pn4Tv4n/x5TgNmddhuF2Ai6RbC88C9+X0u19/vANgS+CPpuBnAhvT9xubZtvC7D2DSgN/BUL6wQgbzE8j+mr/cJ0n3Vs4BvlJY7/t5veeBq/OXMjmn/Z38g2k7INyTlz8MnJk/4JeAn5Tt3MxnIAO2Bp7Oy+7OZbs65/US8P4OP55zctkfAX6Xy/dCXvaVkvw3AB7Kyx/J259LCtAB7JrX2yg/v6GfA08Afxvk97kI6ccVpB/hucB5wMzC+xiR110ZOJn0g299Nyfnv30GkddSwFV52yfz65xPOji28lLbNv+XP+cb8+PW5xqkH9Tr5/ezbNsvjiH9sO4AziAd5AKYBbxjCL+P0v0MWIMUTIJ0ADkDuByYndM+V/Jat5AOsteT7kmfR7oH3XqN9oN/6/d2NfAX0sHiXNJBpPV9DuqEI7/eboXyXQecnl+r9dvbMq/3vly+1u/xZEr2i6G8H+BtwCl52bNtr/mFwr47P4GsVdaZpJPn04ErSfvkPUP4fIayn+2e06aSjgWnA3/O+1cAh7W99lHArXnZn9ve/7jCep8i3Z+eTTo5/B19J7KPAq9te90l6du3nyQdzy4g7ftn0yGQAV/N27xEOlE6g75gey+FoN32Ozgxb3M78Nv8XtYnnbwEcHCHz/YXefnHB/weBvuFtWUwP4Gs9eNatmSdvfLy24B1C+kjCh/Gb9q2+WVOvwBYspC+JelqYqEEMmC5vDPMAj7Utv4WpAD3DLBiyY8n8k61RGHZVnmHexZ4VSF9UfoOzj8CFmvLa0NgrcLza/O6G5e8j5PysgEDS17/i3n9W5n7QLJ6oUyfHMwBYhB5tXbOM4BlCunL0BdM9yvJq/1HIuDjef2L25YN9bMsXk0c2rbuYRSuAAb5HjsFsoty+qkUroqAt5MOIrPav0/SGfCybWmLFPI4brC/N2Bc3u9eBtYc5Htp/SbKrhg2aNtf5lwN9vN6Q30/AwWqIQeyQjnvp622J+87bx3kZzPU/WxdYIuS1xkHPEg62LefRA90zNqadDyZBmzatqz1+7imLf1r9J2YLFdIX5u+wDSrbZs35/3mWeBNhfQl6DspOLtD2QM4pKTs6+Vlt5QsWyrnNRMYNeB3MdgfZ1smMcDf2A4/rHkOunmdO/LyN5QsG0GK5C8By+e0UaSzulnFHaWwzQ/Kdu5B7BRlgezzOe17Hbb5Ql7+qZIfz1wBrrC8dcDeupD2odZOR9sVSYd8J+T1f9aWvgwpkD9NIVAO8FqtnXfbkmW75WWT29KHHMiAVfP3+E8KJx+F5a/Oy28cwmteR/ohL70An2Vrv7imZNli+Xt8npJqzwFe778KaeMK+0RZNcyP8vJfDuG9Pwo81pbW+r3NAl5Xsk2rWvrDg8zj3rz+0oNYd8BANh/vZzgCWavG4nfzU8753c8GeK2D8msdNNC+1Lb8grx85w7L/5iXb5ifi3TlONfxp7D+ga39py39tJz+jZJtViUdj18G1igp+839vO8r8jpvaktvVSsP6vcwXM3vy9IejIh5+pdJejWp9ds9EXFn+/KIeFnSX0hnf5uS6pPfRDoT+GtE/KMkr9OBQwf9Lvq3ff7/+w7Lr87/Ny9Zdn1EPFmSfi+wA+nA3dJqrnxq5G9yAGeSDn4flvSFiHgup3+YdDbz80JaR5LWJl15PRoRl5escj7p4LuupFUj4tFBlK2TbUkHngsj4j/tCyPiYUn3ARtJWiwiXiyUc0VgV9JZ7nL0tbgdTTrZWZt0RQ9D/yxbLiop04uSppLuna1Aukc3P96a/18YEU+XLD8V+GxhvTkkrU567+uRTlRG5kUjgNGSlomIZ9s2+0dE3FuSTyvt1SXLytwIvBY4VdKRwE1D/EznMZ/vZ2G6m3QFvJukzwGnz+d+PeT9LHdb2YZ0JbUasDgpuLS+j3GDzTx3TdiGdLy9tMNqV5PaHmxOuiBYmxR4HoqIv5Ssfybpnn671n55WvuCiHhU0qXAe0jv64y2Vf7Qz9s4jnTfdH/ghkL6/vn/8f1sO0eVze879S0bm/+vJ2mgnWGl/L/1pf+zw3qDLdNgjM3/r5XU33orlaQ92GHdmfn/4oW0NfL/vw+mUBHxvKRTSAe/PUj3EmCIOwB9n+XUDvlEPpBvRA54g3zdMmPz/wMlHTjAussDjwFI2ov0fpbuZ/1RhcdD+iwLhvJ9DVW/nzPp3hn0tQYFQNKhpIYEi/Xz2qNI1TBFC+u9fBF4PfDe/DdD0t9IVwKnRsS/B/k6wAK9n4UmIp6WtB9pnzoKOErSFNI9stM7nNCVGdJ+JmkN0onhxv2sNqqfZe1WBl6VH780yOPTavl/6fE4ImZImll43ZbV6LuPWaZ0/+0vr+wc0u98L0mHRMS/JL2RFHhviYgb+tl2jgUNZEPxfIf0VheAR+h8VtHS+kD6/cYWQFl3hFba70hncZ3MczVJutQeqqGc7R5HCmT7A6dIGg9sQroSvHUY8l2gM3H6Psub6bt66uRFAElrkW5uQ3qvFwLTWld0ks4iBfKyfWKo5Z2f72uoOpUp2pdL2ppUTf4M6X7HlcAjEfFCXn49qXai7L0vlPcSEQ/m/Wpb0pn924Gd8uMvS9o6IgY1AMICvp/5VdrFKCJOlzSRdBXxLtL72g/YT9KpETFhCHkMdj87iRTEfk9q3HYvMDMiZkvamVQNOJT33npvM0kBoT935f/DdexsKfssOh37iYiXJJ0EfAnYk9TS+4C8eLAn45UGsk6m5f+PRcRHB7nNw/n/azos75TeqqrqdGa/RknaNGAd4Mj5CA5D0TqDfi2pVd+AIuJeSVcA20han/nYAej7LNcqW6h0mtf6PB8ZwuuWaX3XV0XE5wa5za6ks/fvRsTRJcvLRnsY8mdZgX4/50L6w4W09+X/h0XEySXbrLMQyjWgiJhNamU3EebcDvgZqRXeEaT7tYOx0N9PRMyS9DJD+023tn2CFFxOApD0NtIJ696STo6IKwbIftD7maRlgO1I3+8HIqL9RGN+Ri15nHRMmzUfx841O5RzOdJV4ey2RY+QPsvX0Fc9XTS27fWH4njSlf/+kk4j3R75NyXVmJ3U3iE6V01OATaUNNgd+QZSM/bNJZUFrT07bNc6EL+ufYGkN1B+WTwx/3/vIMs2v/6U/+89xO2Oy/8/S3rfzzJvHXVHEXE/qfnwqpLKRujYlXRPakpELGggu5x0pfDuXL8/GMvn//NUleXvbMOSbeb3sxxOrXupu+SDRbuPtK0H/b/3HUj37CoXEQ+TAhike9ctrRPFTt/tkN9PRMwi7TP97S+PAitLWr5k2fYlaaUi4s+ke0Qw9/vqZCj72XKkq6GHS4IYwAc7bNfxM833kP8MLC/pHYMoA6SWmo8Cq0t6c8nyD3TYrrVffrh9gaSVSZ9zkLp8DEmOAZeQqhOPJH1WZw7lPmntgSw7gnTD9xxJG7UvlDRG0sGt5/kNnkb6cn8iaYnCupuTWgCVuTL/n5CrrFrbrErq61B22X0sqcPklyTtJ2muz0zS4pL2yAfVBXE2abzCt0j6vqRF2/LZsFjmgnNJdcz7k86kfjvU+xakDqoAP5I0upDnaqQqEICyq6EhyVVQp5DOvE/LP4C5SNpEUvHH1Dr7myBpqcJ6o0ln0mUHuPn9LIdNREwm/VhHAUcXyyTpLaR9djbpSqel9d73b1t/bVLn/GEn6dD8+2i3c/5fDEqPk97DurlRQ7v5fT+PAKtJ6nT/6ErSb/d/28q+D6nambb0zSS9V9JibelLk/quQed7jEVD2c8eIVUBbpSrWFvrSNJXSd1yyrSucOY5+c6OJAWQUyS9vX2hpJUkfVLS4pDueZO6wEC6N7hsYd2xpL5iZX6a8/lMrmpubbM4aZ9dEjgnIgbzuZVpnZC3amqGUqu0wM3vxw5i3UE1ySX1Dg/SD+FG0iX+haSm+bOBJ9rWX4m+DtPTSFchl5Kab7c+9Hma5JJah7WaQf8hb/MM6cdwHW3N7/M2W9PXI/2BXK7f5fWfyenFjo/9Nk2ncz+jN5LOloK0A59Nqvu+oz2Ptu1aO3MAm8zH91nsEP00fZ06n81p55I7RA/2PfaT11KklqdBam11DX0dg6fS1h+F1Cih1bn0UdL9hfNz2e7Kj4N5RzoY9GfZ6fsoLO844ssQv981Cu9xKql17Z/o6xB7SNv6K9HXVHoqcFb+np7P++u17eVigN8bfc2a5+mQ32H9f5F+fzfn/M8sfIb/Asa3rX9hXnY76aTlBGDC/L6fvN3Pc/p9wG/yax5SWP4G0v3rIPWF/F0u40ukkYHam9+/n75jwGWkk+LWaC5BuvpYZJCfz1D2s6/Q1zXiT/n7n5zL+YP2chb2mefzNheSTrhPYO7+tgcX9qHb6fuN3EK6ogvm7p5S7BD9RP68/kCqzjuHVEPzXMl7LXaIvpT0u30wp/2dzh2iS39XbeuOpK9j/K1DPoYNdYOc6UIPZHndd+QP9aH8BUzPX8YxlHRSJDW9Po7043iedGD7LB2GqMrbLEY68E/NeUwFvk1qzt/fEFWrkYZ0uZO+IZwmkw7ye7ftKPMVyPKyVfJOfW9+TzNIP85vt+8ohW22y69XOtLHIL/TRYHPkIYe+nf+uwH4BOXDRs1XICvstB8lBa8n8/fwEGn0l69SGLUgr7886eSkNTzYVNIV4nKkA9s8gWwon+VAP7j+9ov5+H5XIh1c7yNVj88gXal1GqJqdeDXpAPG86QDxjdIAb6s3+PCDmQTSAf6e0gH/n+Rmq//lJLhwUhNu39DOri3RgQ5YX7fT95mFOmsv9VpeJ73Rxqc4LJcvmfz47eU7aek3/L/kILJA7kcj5EC6ScoDGAwyM9o0L9ZUhXyjbmcT5KC01Zl5SxssxOpyq41MkvZidsmpBOH1jBiM0jB9IS8fftoOaNItS0P5PXvAw4nBbkXSd2lyt7rrvlzezpvNxn4LrmP72B/Bx1e+9d5/dKRPvr7U36BVxT12NQPkn5Bauixf0ScUHd5zKyZcjX31cAFEfHuCvN9FelkdjHg1RHxzFC275Z7ZDafcmOXj5CqRX5bc3HMrAHyvej2+/3r0tcZ+jcVF+lgUg3Lr4caxKA7mt/bfJD0RVLLqneRqgO+EoMYycPMjHR/bllJt5NOgtcAxpOuiM4l3b8cVrnB1rdJ1dE7kW5nfGt+XsuBrLneTapbfxj4Omm4KjOzwfgJqcn/RqR70P8hNeg5FfhFVHPPaVlgX9K9tptJI0UNqnN9u1fkPTIzM+sdvkdmZmaN9oqrWlxppZVi7NixdRfDzKxRbrzxxiciYvTAa3afV1wgGzt2LJMmTaq7GGZmjSKp08j2Xc9Vi2Zm1mgOZGZm1mgOZGZm1mgOZGZm1mgOZGZm1miDCmSSlpN0tqR7JN0t6c2SVpA0UdLk/H/5vK4kHSNpiqTbJG1aeJ0Jef3JkiYU0jeTdHve5pg8KzGd8jAzM2sZ7BXZ0cDFEbEeaUiTu4HDgMsiYhxpyoTD8ro7AePy3wHkQSglrUCaJmAL0kyghxcC07F53dZ2O+b0TnmYmZkBgwhkkpYhzZp6IqTptSPiaWA30vw35P+758e7AadGci2wXJ5peAdgYkQ8FREzgInAjnnZMhHxtzy+16ltr1WWh5mZGTC4DtFrkya4/JWkjUiTwn2GNGHcIwAR8Uhh2vrVmXua8Gk5rb/0aSXp9JPHfBt72B8X9CWY+p1dFvg1zMxs4RhM1eIiwKbAsRGxCWmo/f6q+FSSFvORPmiSDpA0SdKk6dOnD2VTMzNruMEEsmnAtIi4Lj8/mxTYHsvVguT/jxfWX6Ow/RjSVCP9pY8pSaefPOYSEcdHxPiIGD96dCOHCjMzs/k0YCCLiEeBByW9LidtB9wFnA+0Wh5OAM7Lj88H9s6tF7cEnsnVg5cA20taPjfy2B64JC+bKWnL3Fpx77bXKsvDzMwMGPygwZ8CTpO0GHA/sA8pCJ4laV/gAWCPvO6FwM7AFOC5vC4R8ZSkI4Ab8nrfiIin8uODgJNJMx1flP8AvtMhDzMzM2CQgSwibiFNg91uu5J1Azi4w+ucBJxUkj4J2KAk/cmyPMzMzFo8soeZmTWaA5mZmTWaA5mZmTWaA5mZmTWaA5mZmTWaA5mZmTWaA5mZmTWaA5mZmTWaA5mZmTWaA5mZmTWaA5mZmTWaA5mZmTWaA5mZmTWaA5mZmTWaA5mZmTWaA5mZmTWaA5mZmTWaA5mZmTWaA5mZmTWaA5mZmTWaA5mZmTWaA5mZmTWaA5mZmTWaA5mZmTWaA5mZmTWaA5mZmTXaoAKZpKmSbpd0i6RJOW0FSRMlTc7/l8/pknSMpCmSbpO0aeF1JuT1J0uaUEjfLL/+lLyt+svDzMysZShXZNtExMYRMT4/Pwy4LCLGAZfl5wA7AePy3wHAsZCCEnA4sAWwOXB4ITAdm9dtbbfjAHmYmZkBC1a1uBtwSn58CrB7If3USK4FlpO0GrADMDEinoqIGcBEYMe8bJmI+FtEBHBq22uV5WFmZgYMPpAFcKmkGyUdkNNWiYhHAPL/lXP66sCDhW2n5bT+0qeVpPeXh5mZGQCLDHK9rSPiYUkrAxMl3dPPuipJi/lIH7QcXA8AWHPNNYeyqZmZNdygrsgi4uH8/3HgXNI9rsdytSD5/+N59WnAGoXNxwAPD5A+piSdfvJoL9/xETE+IsaPHj16MG/JzMxeIQYMZJKWkjSq9RjYHrgDOB9otTycAJyXH58P7J1bL24JPJOrBS8Btpe0fG7ksT1wSV42U9KWubXi3m2vVZaHmZkZMLiqxVWAc3OL+EWA30bExZJuAM6StC/wALBHXv9CYGdgCvAcsA9ARDwl6QjghrzeNyLiqfz4IOBkYEngovwH8J0OeZiZmQGDCGQRcT+wUUn6k8B2JekBHNzhtU4CTipJnwRsMNg8zMzMWjyyh5mZNZoDmZmZNZoDmZmZNZoDmZmZNZoDmZmZNZoDmZmZNZoDmZmZNZoDmZmZNZoDmZmZNZoDmZmZNZoDmZmZNZoDmZmZNZoDmZmZNZoDmZmZNZoDmZmZNZoDmZmZNZoDmZmZNZoDmZmZNZoDmZmZNZoDmZmZNZoDmZmZNZoDmZmZNZoDmZmZNZoDmZmZNZoDmZmZNdqgA5mkkZJulnRBfr6WpOskTZZ0pqTFcvri+fmUvHxs4TW+lNPvlbRDIX3HnDZF0mGF9NI8zMzMWoZyRfYZ4O7C8+8CP4qIccAMYN+cvi8wIyLWBX6U10PS+sCewBuAHYGf5+A4EvgZsBOwPrBXXre/PMzMzIBBBjJJY4BdgBPycwHbAmfnVU4Bds+Pd8vPycu3y+vvBpwRES9ExD+AKcDm+W9KRNwfES8CZwC7DZCHmZkZMPgrsh8D/w28nJ+vCDwdEbPy82nA6vnx6sCDAHn5M3n9Oelt23RK7y8PMzMzYBCBTNKuwOMRcWMxuWTVGGDZwkovK+MBkiZJmjR9+vSyVczM7BVqMFdkWwPvkTSVVO23LekKbTlJi+R1xgAP58fTgDUA8vJlgaeK6W3bdEp/op885hIRx0fE+IgYP3r06EG8JTMze6UYMJBFxJciYkxEjCU11rg8Ij4MXAG8P682ATgvPz4/PycvvzwiIqfvmVs1rgWMA64HbgDG5RaKi+U8zs/bdMrDzMwMWLB+ZF8EDpE0hXQ/68ScfiKwYk4/BDgMICLuBM4C7gIuBg6OiNn5HtgngUtIrSLPyuv2l4eZmRkAiwy8Sp+IuBK4Mj++n9TisH2d54E9Omx/JHBkSfqFwIUl6aV5mJmZtXhkDzMzazQHMjMzazQHMjMzazQHMjMzazQHMjMzazQHMjMzazQHMjMzazQHMjMzazQHMjMzazQHMjMzazQHMjMzazQHMjMzazQHMjMzazQHMjMzazQHMjMzazQHMjMzazQHMjMzazQHMjMzazQHMjMzazQHMjMzazQHMjMzazQHMjMzazQHMjMzazQHMjMzazQHMjMza7QBA5mkJSRdL+lWSXdK+npOX0vSdZImSzpT0mI5ffH8fEpePrbwWl/K6fdK2qGQvmNOmyLpsEJ6aR5mZmYtg7kiewHYNiI2AjYGdpS0JfBd4EcRMQ6YAeyb198XmBER6wI/yushaX1gT+ANwI7AzyWNlDQS+BmwE7A+sFdel37yMDMzAwYRyCL5V366aP4LYFvg7Jx+CrB7frxbfk5evp0k5fQzIuKFiPgHMAXYPP9NiYj7I+JF4Axgt7xNpzzMzMyAQd4jy1dOtwCPAxOB+4CnI2JWXmUasHp+vDrwIEBe/gywYjG9bZtO6Sv2k4eZmRkwyEAWEbMjYmNgDOkK6vVlq+X/6rBsYaXPQ9IBkiZJmjR9+vSyVczM7BVqSK0WI+Jp4EpgS2A5SYvkRWOAh/PjacAaAHn5ssBTxfS2bTqlP9FPHu3lOj4ixkfE+NGjRw/lLZmZWcMNptXiaEnL5cdLAu8E7gauAN6fV5sAnJcfn5+fk5dfHhGR0/fMrRrXAsYB1wM3AONyC8XFSA1Czs/bdMrDzMwMgEUGXoXVgFNy68IRwFkRcYGku4AzJH0TuBk4Ma9/IvBrSVNIV2J7AkTEnZLOAu4CZgEHR8RsAEmfBC4BRgInRcSd+bW+2CEPMzMzYBCBLCJuAzYpSb+fdL+sPf15YI8Or3UkcGRJ+oXAhYPNw8zMrMUje5iZWaM5kJmZWaM5kJmZWaM5kJmZWaM5kJmZWaM5kJmZWaM5kJmZWaM5kJmZWaM5kJmZWaM5kJmZWaM5kJmZWaM5kJmZWaM5kJmZWaM5kJmZWaM5kJmZWaM5kJmZWaM5kJmZWaM5kJmZWaM5kJmZWaM5kJmZWaM5kJmZWaM5kJmZWaM5kJmZWaM5kJmZWaM5kJmZWaM5kJmZWaMNGMgkrSHpCkl3S7pT0mdy+gqSJkqanP8vn9Ml6RhJUyTdJmnTwmtNyOtPljShkL6ZpNvzNsdIUn95mJmZtSwyiHVmAYdGxE2SRgE3SpoIfBS4LCK+I+kw4DDgi8BOwLj8twVwLLCFpBWAw4HxQOTXOT8iZuR1DgCuBS4EdgQuyq9ZlkfzfW3ZBdz+mYVTDjOzhhvwiiwiHomIm/LjmcDdwOrAbsApebVTgN3z492AUyO5FlhO0mrADsDEiHgqB6+JwI552TIR8beICODUttcqy8PMzAwY4j0ySWOBTYDrgFUi4hFIwQ5YOa+2OvBgYbNpOa2/9Gkl6fSTh5mZGTCEQCZpaeD3wGcj4tn+Vi1Ji/lIHzRJB0iaJGnS9OnTh7KpmZk13KACmaRFSUHstIg4Jyc/lqsFyf8fz+nTgDUKm48BHh4gfUxJen95zCUijo+I8RExfvTo0YN5S2Zm9goxmFaLAk4E7o6IowqLzgdaLQ8nAOcV0vfOrRe3BJ7J1YKXANtLWj63PtweuCQvmylpy5zX3m2vVZaHmZkZMLhWi1sDHwFul3RLTvsy8B3gLEn7Ag8Ae+RlFwI7A1OA54B9ACLiKUlHADfk9b4REU/lxwcBJwNLklorXpTTO+VhZmYGDCKQRcQ1lN/HAtiuZP0ADu7wWicBJ5WkTwI2KEl/siwPMzOzFo/sYWZmjeZAZmZmjeZAZmZmjeZAZmZmjeZAZmZmjeZAZmZmjeZAZmZmjeZAZmZmjeZAZmZmjeZAZmZmjeZAZmZmjeZAZmZmjeZAZmZmjeZAZmZmjeZAZmZmjeZAZmZmjeZAZmZmjeZAZmZmjeZAZmZmjeZAZmZmjeZAZmZmjeZAZmZmjeZAZmZmjeZAZmZmjeZAZmZmjTZgIJN0kqTHJd1RSFtB0kRJk/P/5XO6JB0jaYqk2yRtWthmQl5/sqQJhfTNJN2etzlGkvrLw8zMrGgwV2QnAzu2pR0GXBYR44DL8nOAnYBx+e8A4FhIQQk4HNgC2Bw4vBCYjs3rtrbbcYA8zMzM5hgwkEXEn4Gn2pJ3A07Jj08Bdi+knxrJtcByklYDdgAmRsRTETEDmAjsmJctExF/i4gATm17rbI8zMzM5pjfe2SrRMQjAPn/yjl9deDBwnrTclrqWpOsAAAgAElEQVR/6dNK0vvLw8zMbI6F3dhDJWkxH+lDy1Q6QNIkSZOmT58+1M3NzKzB5jeQPZarBcn/H8/p04A1CuuNAR4eIH1MSXp/ecwjIo6PiPERMX706NHz+ZbMzKyJ5jeQnQ+0Wh5OAM4rpO+dWy9uCTyTqwUvAbaXtHxu5LE9cEleNlPSlrm14t5tr1WWh5mZ2RyLDLSCpNOBdwArSZpGan34HeAsSfsCDwB75NUvBHYGpgDPAfsARMRTko4AbsjrfSMiWg1IDiK1jFwSuCj/0U8eZmZmcwwYyCJirw6LtitZN4CDO7zOScBJJemTgA1K0p8sy8PMzKzII3uYmVmjOZCZmVmjOZCZmVmjOZCZmVmjOZCZmVmjOZCZmVmjOZCZmVmjOZCZmVmjOZCZmVmjOZCZmVmjOZCZmVmjOZCZmVmjOZCZmVmjOZCZmVmjDTiNi71ybXjKhgv8GrdPuH0hlMTMbP75iszMzBrNgczMzBrNgczMzBrNgczMzBrNgczMzBrNgczMzBrNgczMzBrNgczMzBrNgczMzBrNgczMzBrNgczMzBqt68dalLQjcDQwEjghIr5Tc5FsIbt7vdcv0Pavv+fuhVQSM2uirg5kkkYCPwPeBUwDbpB0fkTcVW/J7JXmZwdevsCvcfBx2y7wa/zwg7su0PaHnnnBApfBrGm6vWpxc2BKRNwfES8CZwC71VwmMzPrIl19RQasDjxYeD4N2KKmspj1hGmHXb3ArzHmO29d4Nf42te+Vuv2AJddvs4Cv8Z22963wK+x6hW3LND2j26z8QKXoZspIuouQ0eS9gB2iIj98vOPAJtHxKfa1jsAOCA/fR1w7wJmvRLwxAK+xoLqhjJAd5TDZejTDeXohjJAd5SjG8oAC6ccr4mI0QujMFXr9iuyacAahedjgIfbV4qI44HjF1amkiZFxPiF9XpNLUO3lMNl6K5ydEMZuqUc3VCGbipHXbr9HtkNwDhJa0laDNgTOL/mMpmZWRfp6iuyiJgl6ZPAJaTm9ydFxJ01F8vMzLpIVwcygIi4ELiw4mwXWjXlAuiGMkB3lMNl6NMN5eiGMkB3lKMbygDdU45adHVjDzMzs4F0+z0yMzOzfjmQGQCSvpv/71F3WcysnKT35f9r1l2WbuKqxZq1dsxOIuKcispxO7ApcF1EbFpFnh3KsQSwK/BW4NXAf4A7gD/2UkMfSX8AOv44I+I9FZZlBLARfd/HnRHxWIX5L9Pf8oh4tqqyAEj6TEQcPVDaMOV9U0Rs2vo/3Pk1hQMZ6WokIr44UNow5f2r/HBlYCugNejfNsCVEdFvoFuI5fg+qVP5UsBzxUVARES/B5OFVIavAe8GrgRuBB4HlgBeS/o8lgAOjYjbhrkctZ9cSHp7fvg+YFXgN/n5XsDUiPhyBWVYB/gi8E5gMjCdvu/jOeAXwCkR8fIwl+NBUlAXKZjOzI+XBh6KiEqvTsqCiKSbI2KTCvK+HJgNjAeuaF9e1fGi2ziQ0XHHvC0i3lhhGS4A9o+IR/Lz1YCfVRjIFo+IFySdFxG1jGcpaZeI+GM/y1cG1oyIScNcjq44uchl+XNEvG2gtGHK+3TgWODqaDtQ5O/iQ8CMiDhluMuS8/w5cHFEnJ+fvxt4W0R8oaL89yK957cAxXG8RgGzI+KdFZRhCVIQ+xVwYPvyiLhsuMvQjbq++f1wknQQ8AlgbUnFs/xRwF8qLs7YVhDLHiOd+Vblb6SqxUqraYrKgliu1lo6Ip6NiMdJV2nDXY59ct4XAOu3n1wMd/5tRktaOyLuz2VYC6hkGKGI2KufZY8DP66iHAWbR8QnCmX4g6TDK8z/r8AjpOGgflhInwkMay1BwXER8VFJp/Zq0CrT04EM+C1wEfBt4LBC+syIeKrislwp6RLgdFI1yp6UVB0Mo8UkTQC2Kqtaq+peHYCk35LONmeTqhiXlXRURHy/qjJkdZ9cAHyOtG/c3yoTfeOKViI3ALo4ImZK+grphOebEXFTleUAnpJ0GKmaNYD/AmZUlXlE/BP4J/DmqvIssbmk1YH3S/oxqYp1jqrvF3YLVy1mee6zVSgE94h4oOIyvI/UyAHgzxFxboV5vwX4MPAB5h0GLCLiYxWW5ZaI2FjSh4HNSPdpbqyyqjeX46fAOOY+uZjSPmh1BeVYHFgvP70nIl6oOP/bIuKNeR/5NvAD4MsRUelMFJJWAr4OtKpV/wwcHhGVDNoraSblDXCqvI98CHAQsCbz1k5E1fcLu4UDGZCHwfoa6Yy7deM6qj5wdgNJ+0bEiTWX4U5gY9IV808j4ipJt0bERjWU5b0UDpxVnlzk/BclHbhaZbgS+EVEvFRhGW6OiE0kfRu4PSJ+W1XjBisn6ZcRsX/d5egWvV612PJZ4HUR8WTVGUu6JiLeUnK2V9lZXqEsKwOvkXR2LstdpAYnw35fqs0vgKnArcCfJb2G+u7d3USqav6TpFdJGhURMyvM/1hgUeDn+flHctp+FZbhIUm/ILVe/G6+QqysD6qkH0bEoZLOpeSKqOqWep36cFVcg3OqpANJn8edEXFNhXl3HV+RAZKuAN4VEbPqLktdJG1NugI6mXRfSqR7IROAD0dEZY1fJI2MiNmF5wJGVv39SNqfdD9qhYhYR9I40s327SoswzxXolVfnUp6FbAj6Wpscm70smFEXFpR/ptHxPWSSj/3qhs95D6XLUsAawH3RsQbKsh7NeD3pABW/J2OAN7Xdk+3ZziQAZJOJE3I+Udgzv2HiDiqhrKsTPpxtMpQyVmepGuBgyLi5rb0jUlVWZXdD5H0D+B3wK8i4u6q8i0pxy3A5qRO4pvktNsjYsMKy3ATsEdE3Jefrw2cXWVnWEk/IH0XPdMhfSgkbQp8PCI+XkFe5wAXRsQJbekfA94TEbsPdxm6kasWkwfy32L5r3KS3kNq0vtq0k3c1wB3A8N+lpct0x7EACLiFkmjKipDyxtJDStOzM3vTwLOqKFF1gsR8WK6IARJi9DPaBvD5AvAFbnVokj7xT4Vl+Ee4Pj8/n8FnB4Rz1RchlYH7SOB9Zn7ZK/qlqRziYibJL2pouzeUFaVGhEn5RadPclXZAWSloqIf9eU963AtsCf8o31bYC9IqKSptaS7ga2iogZbekrAH+NiPXKtxz2cr2N1GpwOeBs4IiImFJR3t8Dngb2Bj5F6nN4V0T8TxX5F8qxOKnGQNTQarFQjteRguhepH6Wv4yIyrqISLoa+Cap1eTuuSwvR8T/VlWGXI5DCk9HkKr2VoyIHSrIe0pErFuSLmBy2bJe4EGDAUlvlnQX6QoISRvlUQSq9FJubDJC0oh8gNi4wvx/BFwq6e2SRuW/d5D62f2ownIgaaSk9+Sb+0eTrlTXBv5AtXPTHUYalul24OM5769UkbGkbfP/9wG7AOsC6wC7lPXzq6A8I0ldANYDniA1xDlE0hkVFuNVEXEJQETcFxFfIY22UrVRhb/FSbckqhoN50JJx0laspWQ72H+DLi4ojJ0HVctJj8GdiD3n4qIW/OVQJWelrQ0qW/MaZIeBypr3BARx0t6GDiCVJ3ZarX4zYj4Q1XlyCaTOoN/PyL+Wkg/u8rvJdIYgr/Mf1V7O2lorHeXLAugyg7qRwHvAS4DvhUR1+dF35V0b1XlAF7IVx735RZ7D5GGEatURHy96jwLPg98D3ggVzcH6STvt6T+lj3JVYuApOsiYoti35gaWoYtRRpZfASpY/KywGl1dAmom6SlI+JfXVCOf1De3HvtivIfAbw/Is6qIr9+yvEx0j3K50qWLVvV/TJJW5BOrpYn3StbBvhelS1qczlGA/9NOuEr3qvbtsIyLE3qrC/g793we6mTr8iSByVtBYSkxYBPk6sZqyBpd1LV0e256qSSQVi72CxJBzPvgaKy0UWy8YXHSwB7ACtUlXlEvJw769cayHJDguUlbcDc38efKwxiK5BaFCu35P1IFfl2cBpwJmm6oQNJXVSmV1mAHLjmaZzVq3yPLDkQOBhYHZhGujd1cBUZ53txnwNWBI6Q9NUq8u1yvyZNXbIDcBUwhjQwa6Ui4snC30MR8WNSg5wqTZT0eUlrSFqh9VdlASTtR6ryvoQ0RNQlpJFwqsp/H+BeUhXvZEm7VpV3Byvm0W9eioir8gnWljWXqaf1/BVZvon9kYj4cE1FeBuwUUTMzjdtrybdp+pl60bEHpJ2i4hTlAYRvqTqQuT+QS0jSFdoVXdFaF2FFk+sWvdFqvIZ4E3AtRGxjaT1SAGtKp8HNoiIxyStSzrRuaDC/Nu1hgd7RNIuwMOkky2rSc8HshxAdqPilnkFL7ZGsYiI59TqtFSxtibF86i4c3jrQPF0rs56lDTqe9WKU3XMIg2b9YEqCxARa1WZXwfPR8Tzklrz1t2Tm+JX5YXIM1JHxJRc/V+nb0paFjgU+AnpXt3nqshYUr/jv8YwTzrbrXo+kGV/URrp/ExgTj+yqGaaivXUNxeagHXy89ZYi1UNXNy60ngd6ey7NQL+u0nVSlU6XtLywFdzOZYGKu0rBBARdTTtnku+Sj+ENKHoAUrDZL0uIqq8IpkmaTng/0hVnTNIVyFVGZNbTrasUXweEf2ehC0s6ps1fsl8b/AZqm/+35oPb3FgE+BO0rHiDcAN1DvFTG3capE5Yy22iypaISkNiNtRpDmQKiPpUuD/RR4YN4/q8buI2LHKcnQDSZ8hjWQxk3R/ZlPgsKrGGMxlOJM0pt7eEbFB7j/0t4ioso9hsTxvJ7WovTgiXqwoz337Wx4VzdagNMbipqQhyyobIqxDWU4HvhsRt+TnGwGfqaFBVFfo+Suy3MT52LqaOFcdqAZhTaB4gHqRiqr1uqx6E+BjEXG0pB1I/ZX2IQW2ygIZsE5EfFDSXgAR8Z+qqp87NCppDZi7NFDJ5LNVBapBuJjUGXwpSc+Sa02g+pkqgNe3ghjM6ftaa3CtU88Hsm5p4txFfg1cr74pM94LnFpR3t1UvQl9s+/uTBo099Ya7mG+mK/CAuaMN1jVEFU30negXpM0G7NIw4U9QBr1vWdExBeAL0g6LyKqGsmjk79LOo65Z8v+e71Fqo+rFoHc5P0/zHuPrJIzzm6Tz+yKM1VX2l+lW6o3Jf2K1CVjLWAjYCRwZURsVmEZtgf+hzRQ7qXA1sBHI+LKCstwHHB+RFyYn+8EvDMiDq2qDN0m3xIYF2meuiWBRaLCeepynp9k7tmyfxoR/6mqDN3EgYw5Izi0i6pGcMhl2JU0PcPLA648/GV5C+lH+qs8isHSEVH2GQ1X/veQuiS8kJ8vDtxa9cDFudp5Y+D+iHg6V7WNqbplmKQVSf2URGoC/0TF+d/YHrwlTYqI8Z22GaZyLBcRT1eZZ4dy1D5PXS7HYqRGQJUMot3Ner5qEbqmifOewNGSfk+N83BJOpzUX+p1pPtBi5KqL7ausBhl1Zt1jHbyZuCWiPi3pP8i3eg/uoqMleal+zJ5xBfg21H9NDYtT0j6CnNXY9UxdNqNkq4n/T6qvE/Z7mDyPHUAkSYbrXTMx3zi+0PStFNrKc0beHhEvLfKcnQLX5EBkvYuS4+Iqu4NtcqxDGmKjH1IB4zW3E9VVlncQmrWe1Nh3MnbKuwG0CpHrdWbuQy3kaoU30gKrieSZuF9ewV5X0y6R/Vn0lBIoyLio8Odb4eyrAAcTqrGilymb1Rd9Z6vkHcgdRLfmDS9zymRJx2tsBxzjc2qNE/bTVX+RiTdCGwHXBE1TfraTXxFlhQnxVuCtIPcRHWNHACIiGfzFdmSwGdJVyJfkHRMRPykomK8GBEhqdW4YKmK8p1L7sNXRT++/szKn8VuwNERcaKkCRXlvWr0zXt2idJM0bXIAeszdeVfKMfLpGmFLlKaYug04HP5Ku1L0Tcq/3C7StKXgSUlvYs0T13VM0S8lKu7i2k9e1XiQAZExKeKz3Ov/V9XWQZJ7yadaa6T8948Ih7PHWLvJo0gUIWzJP0CWC7fC/gY9Uxj0g1mSvoSqSrtbUrDmS1aUd7KncJbR6qRxee92BApd8r+MGmi0xmk0TTOBTYjNdSq6hbBYcC+zD1P3QkV5d1yt6QPkOYvXIt0onFtxWXoGq5aLCFpUeC2iHh9hXmeCpwQEfM0M5e0XURcVmFZ3gVsTzpoXhIRE6vKu5tIWhX4EHBDRFwtaU3gHVVUOUuaCrxMXyArqrQhUreQNJk079ZJ7f0vJX05Ir5VYVlGA0REpaPeF/JfijTazZzfKfD1KJlqpxc4kAGS/kDfZfkIUlPnsyLisPpK1bskrUJq9h7Aw61x9qy3Kc2cXlur3tyH8HBSs3flv9nATyLiG3WVy3o8kCmNpL0Kc1exziL1F3qoipvIkmYyd912naMFlJUH0phyk4BDI+L+Ycx7Y+A40hBID+XkMcDTwCeimrEvO30GUNN3UpfciGFf0r3aV5NPLIDzgBMj4qV+Nl+Y5Wi1Xi0VEe+rqByfI3WOP6DVHUXS2sCxpCG7Kht4vMNn0vqd/rKq4cO6Ra8HsguAL7f3C5I0ntSUtWya+Vc0SV8nHax+Szpw70maG+xe4KCIeMcw5n0L8PGIuK4tfUvgF1HhjN02Zzy/p0ldH6bl5DGkiSRXiIgPVlSOfvtnVVXtLulm4F3t/fhyNeOlrdaDFZXlGNLv8vSc9EHSyd/SwBIRUVWjpK7Q64HsjojYoMOySpqydhjPbo4amjhfFxFbtKVdGxFbSrp1OIOJpMkRMa7DsikRse5w5W3zknRvRJRO1yLp7xHx2qrLVKcBjhcdlw1TWa4qdgPJ1Z5XRcTbJN0VEetXVZZu0OutFpfoZ9mSFZWhOJ5du6onUAR4ObeGOjs/f39beYbTRZL+SOr28GBOW4PUSu3iYc67a9U40soMSXsAv2/dm8p9ufYgtRqsRL4S6q9qsarBcvurrqu6Km8VSWMionWl/GpgdH5c1VicXaPXr8hOBy6PiF+2pe8LbF9V1Uk3yXX+R5NGtQhSk97PkaotNouIa4Y5/52A3UiNPUSq0pozzl+vKY60EhGvlfRq0riTwz7SiqSxwHeBbZl7wODLSdPZVDJsmdJAyR1V1SFa0mwKY7EWF5Gq86rqmoGk95DmJrsn5/9aUiOUy0i3AH5QVVm6Qa8HslVI/VBeJF0ZQTpoLAa8NyIerbAsbytLL2uOP4xlGAl8usqb1ta/LhppZUXS8aLScR5tXvmq+E3AbaQW1gLujB4dMBh6PJC1SNoGaNVv3xkRl9dQhuLIAEuQxnK7MSqY3LOtHFcOZ4OOAfIeCexHalBwUUT8tbDsKxHxzTrKVSdJ10fE5pJuiohNc/+hv1UVyCRtTmqpeYOk9YEdgbsj4qIq8m8rS7E16SKk1sUv9Eor0qLWfeu6y9EtHMi6lKQ1gO9FxF4V53skqfl7+5Q2w970XdIJwKuA64GPkG5eH5KX3VThvZCuIenzwDjgXcC3SSOt/LaKIctyteZOpKAxEdgCuBJ4J6mj/JHDXYZ+yjYCeB9ploSv1lWOukg6ApgUEefVXZZu4EDWpXIrpNuqHgRU0hUlyVHFlWGxyiz3Yfo5sBJpIOVrq2ze3E3qGmlF0u2kwXkXBx4lTWHzrNJcWNdVXb1ZplevTCTNIJ1wvkCaS7HVx7HfVtCvVL3earFrSPoJc48usjFwa9XliIhtqs6zYLFCOWYBB0j6X1LjgqVrK1WN8jh6V7eCl6QlJY2NiKkVZD8rImYDz0m6L/I0MhHxH0mVj7CRGzi0jCDdz656xu5usVLdBegmDmTdY1Lh8SzS9C1/qaMgknYB3kChe0JFQ/BMkrRjRMxpah8R35D0MGn0hF70O2CrwvPZOe1N5asvVC9KelUev2/OxJpKg2rXMVTUHoXHs4CppBauPSciZufvYR3m7kb01w6bvKK5arFmktaMiAfqLkeL0rT2rwK2IY3o/X7g+ojYt9aC9ShJt0TExm1pw9oxvZDP4pFn6W5LXwlYLSJuH+4yWLncRegQUjeV20knNtfW1VCrbiPqLoDxf60HSnOR1W2riNgbmBERXyf1J1uj5jK17hP1ounFKjWludEqaQLfIYgdEBFPVBnEJF1UePzfVeXb5T5LqlqdGhFvJV0xP1JvkerjQFa/Yh1/N0zN0eqL8lzufPsS1c3z1J8T6y5ATQ4EvizpAUkPAl8kzYFVZ3mqtmrh8Z415N+Nnm/1G5O0WETcCaxXc5lq43tk9YsOj+tygdIEht8nzdAcVDRpoKTzOy0CVqyiDN0mj1qxpaSlSbcCZtZcpDoaV3TD76LbPJJ/p38gzSD+FNCz0x35HlnNCsPeiDS+Y2tivNqnDJG0OGnonWcqym8GaTbmf7UvAs6MiFWqKEe3qbHxTVlZiuP7VZXn06SWqyLdu51rwIKoaBqXbpVnB1gW+GNZdXAv8BVZzSJiZN1laCdpK2Asef+QRFQwKzJpXMfnIuKqkjLdW0H+XadT45uK8t6CNIpHq+/YYcCmku4CvlXVCQ7w/wqPf1pRnl0v9zUdDdydk1YkTcHUc3xFZnOR9GtSk95bSE29IV0Zfrq+UvWuVifxwv+lgXMiYvsK8r6TNHLGLEnHk2oLzga2y+k9fSVUJ0mfAL4BPElfV4jotelbWnxFZu3GA+tHl5zhSNo1Ii6ouxw1ej7/bzW+eZLqGt+MyB3TAcYXhgi7Jg9mXLn2MTd7dQxOUtP710fE9LoL0g3catHa3cHcrcTqVsu9oC7yh7bGN1PpmxV4uN0haZ/8+FalmdOR9FpSa9Y63DHA814xDah00t1u5qpFA+aMvh/AKNLwWNdTmKAvIt7TYdPhLtfNPTzG4ghgy9YsADU0vlmWNDfdW0l91zYlTXj6IGm6n8qHUOt1klpV/G8kDSZ9AXP/To+po1x1c9WitXTrRHx19pmqVUS8LOmHpE7prQ7KlbVKywHzo5JGkfo4LgJMi4hamnlL+jZpBoDngD+STrg+FxG/raM8NWnNAv1I/uu5KWzK+IrMAJC0LrBK+/iOecLPh6qahbcTSe+qatT3biLp66QJFM/plvuWAJKWjoj2bhLDnectEbGxpN1JLRk/B1xWxXBd3ULSEsDS7ROc5mHDZvZq83vfI7OWHwNlnW2fy8vq1qsjexxCGiT4BUnPSpop6dm6CwXcVUOerRqknUmDaj9B73WW/jGpK0a7nYGjKi5L13DVorWMjYjb2hMjYpKksVUUwCN7zCsiRtWVt6RDOi2inml1LpJ0B6lbyMH5KqTXrkDeFhFlw4T9mjR8WU9yILOWJfpZtmRFZXgrnUf22LyiMnQFSSOBJVvVd5K2pG++tpsrGqrqW6TWkrNKllVemxMRX5D0feCp3LftedIs0b2kdIiwiIjcQbonOZBZyw2S9o+IXxYT83QRN1ZUBo/s0ee7wOPA9/Lz00lNzZcgNcOv4uz7JuD/ImKe71/SfhXk357nhwqPi4t6qbHHE5I2a/9OJG1KDzfHd2MPA0DSKsC5wIv0Ba7xpKuA90bEo3WVrRdJuhl4U6tDcqsbQj7rvjoi3lJBGV4HPNnesCAvW6Xq1ouSipOrLgFsC9zYSyOM5CvzM0jDlRV/px8DPhQRf6urbHVyILO5SNoG2CA/vTMiLu9v/QrKs0JE9NyZZvvkmZK2j4hL8+N5JtvsRZKWB06OiJ6aJVrSqsCnKPxOgZ9ERM/OR+ZAZl1D0takM82XSWeY3ySN+7go8IFeOtuUdDewefu9sNxJ+bqIGPa5p/L4ij8pm0RT0lLAB4EXIuK04S5LGUmLALdHxOvryN+6h++RWTf5EfABUou4PwK7R8Q1uf7/J8DWdRauYr8EzpR0YEQ8ACDpNcCxeVkVfg58VdKGpPtz00lVeuNIHXFPAioLYpLOpa+5/QjS1DbnVZV/t/G4k30cyKybLNo6+5c0PSKuAYiIm/I0Ij0jIo6S9BxpgN6lSAfwfwPfiYhj+996oZXhFuADecT98cBqpBnE746IOhrfFKdwmQX8MyKm1lCObuFxJzNXLVrXKN4XkrR7RPxfYdkdEbFB561fubpoduhaSfpWRHx5oDTrPR7Zw7rJVyW9CqAtiK0DVDGxZ1eKiH/1ehDLdixJ26XyUnQBSd+WtIykRSRdIumxYveEXuMrMjPrapI+DhwIvBYoVmmOIjW/37OWgtXI407OzffIrGt0eyu5XidpqYj4dw1ZnwVcRhr5/rBC+syIeLyG8nSDecadlNSzVyW+IrOuIWlj4MtAf63kjuu1Eb4lbQWMpXDiGRGVVbXm/E8gjbq+pqSNgI9HxCeqKkNbeVagMKRaRDxcRznqlIfq2ok07uR4YFngjxGxRa0Fq4kDmXWdLmolVztJvyb1pbuFdNCCNLTepztvtdDLcB3wfuD81iSndTS+kbQzafT3McCTwKuByVX0qetGklamb9zJpYFlI+KhustVB1ctWtfJA+VeWXc5usR4YP265yKLiAfbxjec3WndYfQtUl/CS/NwXe8i3R/qOR53cm4OZGbd7Q5gVdJswHV5MFcvhqTFgE8Dd9dQjlkRMV3SCEmKiImSjqyhHN3grYXHc8adxIHMzLrQSsBdkq6nMPdWRLynwjIcCBwNrA5MAy4F6rg/9kxu9HMNcKqkx0nDmfWciDio+Lw17mQ9pamf75FZ16qxlVzXkPT2svSyqW6GsQxbR8RfBkqroByjSDOWjwD2JjVwOLVsdP5e0+vjTjqQWdfptlZyvU7STRGx6UBpFZTDI3tkncadjIjP11eq+jiQWdfpllZydZI0k74D1VyLSK0Wl6mgDG8GtgI+SxrQuWUZ0hx1lXa+7RBQb626HN1A0naFpz0/7qTvkVlX6pJWcrWJiFF1l4E0qerSpONEsTzPkk40KlEc2UPSTYVFo4BJVZWjy2znq9M+viKzriPpbOAo0mjnW5JayY3vxaGIuoGk10TEP2vMf3lgRTyyxxy+Op2bA5l1HUkrkVrJvXrJlDEAABGPSURBVJNUlXYp8OlenCm6G0gaDfw36T5McUSNbSvKfwngpYiYnZ+vSxrV4p8RcX4VZegWHneynAOZdZ1uaSVniaRLgTOBz5MOohOA6RHxxYryvwrYPyL+nmdCuCGX5/XAX3upOs1Xp+UcyKzrdEsrOUsk3RgRm0m6LSLemNOuiojSrgHDkP/tEbFhfvwNYKWI+ISkxYFJrWW9yONOJm7sYV2j0EputKRDCouWAUbWUyoDXsr/H5G0C/AwabzDqhTPtrcFfggQES9I6skO0Z3GnQR6ctxJBzLrJl3RSs7m8U1JywKHAj8hnVh8tsL875T0HeAh0r2hSwFymdTfhq9gHneywFWL1nXqbiVnA5P02Yj4cUV5LUWaOHI14MSIuCmnbw2Mi4iTqyhHN5E0KSLGS7oV2DgiQtL1EbF53WWrgwOZdZ26W8nZwCQ9EBFr1l2OXiXpMuA9wPdIV8iPA1tHxJa1FqwmI+ougFmJ04B7gLWArwNTSS3VrHv0apVet9gdeJ5UxXslqdp11zoLVCcHMutGK0bEiaS+Q1dFxMdIHaOte7gqp15fiojZEfFSRJwYEUcBhwy41SuUA5l1o7layUnahGpbyRlpvEdJz5b8zSS1krP67FiStkvlpegSbrVo3ajuVnJG14z32C9JH4uIk+ouR1U87mQ5BzLrOhFxQX74DLANpFZy9ZXIutgSA6/yinIWcBke2WMubrVojeBWciZpZGu8xV7lcSfL+R6ZNYVbydkUSd+XtH7dBanRJcA6AHncyeuB9YFDJH2rzoLVyYHMmsJVB/ZG4O/ACZKulXSApGGfYLTLrBARf8+PJwBnRMRBwA7Au+srVr0cyKxruJWc9SciZkbELyNiK1KH+cNJLVtPyVVsvaB93MmJkMadBHpy3ElwYw/rIk1oJWf1kTSS1MR8H2AsafDg04C3AheSxmF8pfO4kyUcyMysKSYDVwDfj4i/FtLPlvS2mspUtf1I406uB+wYEf/O6RuQZlXvSW61aGaNIGnpiPhX3eWw7uN7ZGbWFD+TtFzriaTlJfVMZ2jrzIHMzJrijRHxdOtJRMwANqmxPNYlHMjMrClGSFq+9UTSCvg+v+GdwMya44fAXyWdnZ/vARxZY3m6Sq+NO1nkQGZmjRARp0qaROo/JeB9EXFXzcXqJr027uQcbrVoZl1N0jIR8WyuSpxHRDxVdZnq5nEn5+ZAZmZdTdIFEbGrpH8w98gWAiIi1q6paLXJn8XZwK98VepAZmbWOJJGAXuSRjkZAZxEGnfx2VoLVhMHMjPrapI27W95RNzU3/JXujyqyenAcqSrtCMiYkq9paqWA5mZdTVJV/SzOCJi28oK0yVKxp38NX3jTn4rInph3Mk5HMjMzBpG0v2kcSdPbBt3EknHRMSn6ylZPRzIzKwRJC0KHAS0Bgi+EvhFRLxUW6Fq4nEn5+aRPcysKY4FNgN+nv82y2m9yONOFrhDtJk1xZsiYqPC88sl3Vpbaeo1z7iTknp23ElfkZlZU8yWtE7riaS1gV7tFOxxJwt69o2bWeN8AbgiN3T4/+3da8xl5VnG8f/FAAXaoWWQ1gMyHMIhWKCAltJBpVT4IlYltRGcihWpKUSl2JoelSY1agxNmsaWVrClJdYU7IlEREs4NNSiHQYGLKc4gEnTD4CEjhiHQ28/7PV21p7ZBeKH99kP6/9Ldt53PWs+3JlM9j3Ps+597QDrmU3tTZG5kyMOe0jqRpKXAEcya2T3VtX2xiU1k+RoduRO3jDlhA8bmaQuJNkLuAA4hVlU1deBy6rqf5sWtorMnVzMRiapC0m+AGwDrhqWzgb2q6pfa1fV6jJ3cjEbmaQuJLlzp6nFhWuaHoc9JPVic5LXVdU3AZKcBNzauKZVZe7kYu7IJHUhyT3MBj3+c1g6CLgH+D6zY7VjW9W2WsydXMxGJqkLSdY/1/2qeni1atFysZFJUmfMnZxnI5OkziS5HNgDuHJYeivwbFX9Truq2rGRSVJnnOCcZ9aipC4k+YsXsjYR5k6OuCOT1IUkt1fVCTutbZnCtOLOkrwR+DQwlztZVc811fiiZSOTtNSSvINZNNWhwH+Mbq0Fbq2qjU0Ka8zcyR1sZJKWWpKXA/sBfwa8Z3Rr22SzBc2dnGMjk7TUDMrdlbmT82xkkpbagqDcjG5PMijXqcV5Zi1KWmpVdebw85DWtSyRyedOjrkjk7TUDMrdlbmT82xkkpbaKCh3L+CngTuZHS8eC9xWVae0qq0VcyfnebQoaalV1RsAkvwd8Paqumu4fjXwrpa1tTK1RvV8TPaQ1IujVpoYQFXdDbymYT1aEu7IJPXiniEs9ypm04sbmT0X0sS5I5PUi7cB/w78AXAR8O1hbXLMnZznsIekbiTZGzioqu5rXUtL5k7Oc0cmqQtJ3gTcAfzjcP2aJF9tW9XqSvKOJHcBRybZMno9CGxpXV8r7sgkdSHJJuA04KaqOn5Ym9QuxNzJxRz2kNSLZ6rqiSTP/ydfvKqqHkpy4c43kqybajOzkUnqxd1JzgHWJDkc+H3gG41rWm1/C5wJbGJB7iSzr7qZHI8WJXUhyT7A+4EzhqXrgQ9P9atLtIONTNLSS7IG+POqenfrWloyd3IxjxYlLb2qejbJia3rWAKXDj8X5k4y+6LNybGRSerF5mHc/mrgyZXFqvpiu5JWl7mTi9nIJPViHfAYsxH8FQVMppGN7JI7mWSyuZM+I5OkziT5PLNd6Th38mVVdXbTwhox2UNSF5JcmeQVo+v9kvxNy5oaMndyxB2ZpC4k2byS6PFca1Nh7uQO7sgk9WK3JPutXCRZx0Sf85s7OW+S/wgkdelS4BtJrmH2XOgtwJ+2LamZPwFeC9wEUFV3JDm4YT1N2cgkdaGqPpvkW8ymFgOcVVXfblxWK+ZOjtjIJHVjaFxTbV5j5k6O+IxMkvrze8BPAduZBQk/wWx6cZKcWpSkjpg7uSt3ZJK6kWR9kl8Yft87ydrWNa22qnoWMHdyxGdkkrqQ5Hzg7cyiqg4DDgQuA97Ysq5GJp87OWYjk9SLC5mNnN8GUFUPJHll25KaMXdyxEYmqRfbq+qplZHzJLsze/OenKqabBzVIj4jk9SLm5O8D9g7yenMjtWubVxTE+ZOznNqUVIXkuwGnAecwewD0dcDl9cE38TMnZxnI5OkziS5Ezi1qh4frtcBN1fVMW0ra8NnZJK6kGQDcAmwntl7V4CqqkNb1tWIuZMj7sgkdSHJvcA7gU3AsyvrVfVYs6IaSnI0O3Inb5hw7qSNTFIfktxWVSe1rkPLx0YmaaklOWH49S3AGmafldq+cr+qbm9Rl5aHjUzSUkty43Pcrqo67TnuawJsZJK6kOTQqtr6fGtTkWQ9cHhVfS3J3sDuVbWtdV0t+IFoSb24ZsHa1atexRIYcievAT45LB0IfLldRW05fi9pqSU5itl3b708yVmjW/sCe7WpqjlzJ0dsZJKW3ZHAmcArgF8arW8Dzm9SUXvmTo7YyCQttar6CvCVJCdX1b+0rmdJ7Jw7eQETzZ0Ehz0kqTvmTs6zkUmSuubUoqQuJDnkhaxNQZINSf45yf1JtiZ5MMkkP4YA7sgkdSLJ7VV1wk5rm6rqxFY1tWLu5DyHPSQtNcfvF3qiqq5rXcSysJFJWnaO3w9GuZM3JvlLzJ0EPFqU1AnH782d/GHckUnqxWNJbgBeVVWvTnIs8Kaq+nDrwlZLVb0BfnjuZJuq2nNqUVIv/hp4L/A0QFVtAX69aUXtmDs54o5MUi/2qap/XYllGjzTqpgWHHxZzEYmqRePJjmMIVMwyZuB77YtadU5+LKAwx6SujA8A/oU8HrgceBBYGNVPdSyrhYcfJlnI5PUlSQvBXab6pdIalcOe0jqQpJXJbkCuKaqtiU5Osl5retSezYySb34DLOU9x8fru8HLmpWTUPmTs6zkUnqxY9U1ReA7wNU1TOMcgYn5u8XrC0ayZ8EpxYl9eLJJPuzY2rxdcATbUtaXY7fL2Yjk9SLi4GvAocluRU4AHhz25JWneP3Czi1KKkbSXZn9mYe4L6qerpxSU04fj/PRiapC0nWAL8IHMzoNKmqPtKqplaSHAF8ggnnTo457CGpF9cCvwXsD6wdvabI3MkRn5FJ6sWBVXVs6yKWxORzJ8fckUnqxXVJzmhdxJIwd3LEHZmkXnwT+FKS3ZgdqYXZl0nu27asJi5kljt5VJLvMOROti2pHYc9JHUhyVbgV4C7yjcuwNzJFR4tSurFA8DdNjFzJ3fmjkxSF5J8BjgUuA7YvrI+0fH764BPA++vquOGz9dtrqpjGpfWhDsySb14ELgB2BPH782dHHHYQ1IXqupDrWtYIpPPnRyzkUlSf8ydHPEZmSR1yNzJHWxkkrqQZENV3fp8a1Ng7uQ8hz0k9eJjL3BtCsydHPEZmaSlluRk4PXAAUkuHt3aF1jTpqrmzJ0ccUcmadntCbyM2X+8x7uP7zHdAQdzJ0d8RiapC0nWV9XDSdYyy1j879Y1tZLkV4GrmG1Gpp476dGipG6sTbIZWAeQ5FHg3Kq6u21ZTVwKnIy5k4BHi5L68Sng4qpaX1XrgT8c1qbI3MkRd2SSevHSqrpx5aKqbhrS36fou8BNQ+bipHMnwUYmqR9bk3wQ+NxwvZFZ/uIUPTi89hxek+awh6QuJNkP+BBwCrPhhluAS6rq8aaFqTkbmSSpax4tSupCkiOAd7FrLNNprWrScnBHJqkLSe4ELgM2Mfrurara1KyoRsydnGcjk9SFJJuq6sTWdSyDJLdX1QnPtzYVHi1K6sW1SS4AvsT8yPl/tStpdZk7uZiNTFIvzh1+vnu0VsChDWppZefcyRVTzp30aFGSemPu5Dx3ZJLUH3MnR8xalKT+mDs5YiOTpP7skjsJTDV30kYmqQ9JNqyEBCfZmOQjSda3rquRrUk+mOTg4fUBpps7aSOT1I1PAP+T5Djgj4CHgc+2LamZ3wYOAL7I7OMIBwBva1pRQ04tSurCygd+k/wx8J2qumLKHwLWDk4tSurFtiTvBd4K/GySNcAejWtqwtzJee7IJHUhyY8C5wD/VlVfT3IQcGpVTe540dzJeTYySd0YhjsOr6qvJdkHWFNV21rXtdrMnZznsIekLiQ5H7gG+OSw9BPAl9tV1NS1SS5I8mNJ1q28WhfVijsySV1IcgfwWuC2qjp+WLurqo5pW9nqS7Jo1L6qakq5kz/gsIekXmyvqqeSAJBkd2ahwZNTVYe0rmGZeLQoqRc3J3kfsHeS04GrgWsb16Ql4NGipC4k2Q04DzgDCHA9cHn5JjZ5NjJJ3UiyJ3DEcHlfVT3dsh4tB48WJXUhyanAA8BfAR8H7k/yc02LasTcyXnuyCR1Ickm4Jyqum+4PgL4/BQ/T5VkC3AccCzwOeAK4Kyq+vmmhTXijkxSL/ZYaWIAVXU/E42oAp4Zng3+MvDRqvoosLZxTc04fi+pF99KcgWzHQjAbzCLaJoicydHPFqU1IUkLwEuBE5hNrV4C/DxqtretLAGzJ2cZyOT1I0kBwBU1SOta2nN3MkdfEYmaall5pIkjwL3AvcleWT4XrJJMndyno1M0rK7CNgA/ExV7V9V64CTgA1J3tm2tGYuZPZ38j2AqnoAeGXTihqykUladr8JnF1VPwjKraqtwMbh3hRtr6qnVi6mnDsJNjJJy2+Pqnp058XhOdlUJ/XMnRyxkUladk/9P++9mL0HeAS4C/hd4B+ADzStqCGnFiUttSTPAk8uugXsVVWT3JWZO7mDjUySOjPkTl4JPMSsof8kcG5V3dKwrGZsZJLUGXMn5/mMTJL6Y+7kiFmLktQfcydHPFqUpM6YOznPRiZJHTJ3cgefkUlSJ8ydXMxGJkn9MHdyAY8WJakTSTYDp+8c2TUcM/5TVR3fprK23JFJUj/MnVzARiZJ/TB3cgGPFiWpE+ZOLmYjkyR1zaNFSVLXbGSSpK7ZyCRJXbORSZK6ZiOTJHXNRiZJ6tr/AXlgQRnw4DsQAAAAAElFTkSuQmCC"/>
          <p:cNvSpPr>
            <a:spLocks noChangeAspect="1" noChangeArrowheads="1"/>
          </p:cNvSpPr>
          <p:nvPr/>
        </p:nvSpPr>
        <p:spPr bwMode="auto">
          <a:xfrm>
            <a:off x="155574" y="-144463"/>
            <a:ext cx="5643029" cy="56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2" descr="data:image/png;base64,iVBORw0KGgoAAAANSUhEUgAAAZQAAAFJCAYAAAC8ZdtRAAAABHNCSVQICAgIfAhkiAAAAAlwSFlzAAALEgAACxIB0t1+/AAAADl0RVh0U29mdHdhcmUAbWF0cGxvdGxpYiB2ZXJzaW9uIDIuMi4yLCBodHRwOi8vbWF0cGxvdGxpYi5vcmcvhp/UCwAAIABJREFUeJzt3XucHFWZ//HPl0QuCjEBAiIBEzSIgBohP4wXBEUl4AXwshtEyCJrvMCqq7iiuwqK7iK7oLKL8IuSJSAmIAhEjcYsoogLykSRq5ghIIxEEkiAKBgMPPvHOZ3UdKp7eqZr0j3x+369+tXdzzlVdWqmup+uc051KyIwMzNr1xadboCZmW0enFDMzKwSTihmZlYJJxQzM6uEE4qZmVXCCcXMzCox4hKKpBjgdnMF27g+r2tCXbxP0rp2199ku6NL9udpSY9KukHShySNrmA7Z+R1zxjEMnvlZX7Q7vY7pbAPIam30d+y8Pc5eVO3sa4dfxjgWP9DBdu4PK9ral28J8d3bHcbTbb9UMk+rZG0RNKnJG1TwTY+ktf7kUEsM3aw7yWSrhrsdjZHbb85ddAVwB9L4vdt6oYMk28BjwMCJgKvBKYBb5F0eET8pYNt2xw8H5gJXDCcG5F0I/ByYJeIGGoCWAisLIk/OuSGdZfvAg/nx7uRjvX9gLdLOigiyl7n1oVGckI5OSLu7XQjhtFHI6Kv9kTSfsCPgdcD7wH+fxvrPgu4EPh9G+sYyZ4AtgE+LeniiHiy0w0awOkRcWOnGzGMPhsRPbUnkvYkHev7AR8DPtvGuucCPwAebKeB1poR1+X11yoifgl8OT89ss11rYyI30TEmvZbNiItI73JPA84ocNtsToR8Vvg8/lpu8f66nysr26/ZTaQzTqhSHp97tf8eoPyz+fydw9x/dPy8v/bpM7Hcp3/GMo26vwq3+9eWP8Okj4saZGk30laK+lhSf8j6a0N2tRwDEXSREnfzP3bf5J0k6S/HUwjJW2dx30elzSmQZ0X5TbcUYhtIendkn4q6UFJf87jVtdK+sRg2tCCz+T7f5a0dasLSdpW0mmSbpf0RN7Pn0j6m7p6e0kKUncXwPLCOMGfK9qH4vb2zev+boPyk9oZF5K0Rx7P65WkBnWOydv4xlC2UafsWN9O0vskfUfSsnx8PJKPl9LXcLMxFEk7S/p6Hqt6QtItkmZV0PaWSDpY0vfy63WtpLslfUXSTiV1h7LvX877fqSkqZIW5mX+JOk6SQc3WO6gvJ37crsezO8DZ0oa22yfNuuEMtxyN8TNwCsk7dOg2t/n+69VsMnt8v3aQuy1pDOXPYHfAt8G7gAOBq6W9PFWVy5pMvAL4GhgNbAgb2s+cGKr64mIP+d2bAO8rUG1Y/J98c3nS8DFwFTg13kddwF7AZ9udfsttvEm0v7tCryvlWXyi+l64FRgB+A7wA2ksa1LJZ1VqP4oqbvlofz8svx8LmkfR5SIWAb8kDT29LoG1WpvxsN1rL8UOB94GXAPcCUp8RwAXDyYD22SngPcSDpDfRK4mvS/Og84vd3Gt7D9DwI/AqYDt5KOdQEfApZImlS3SDv7fhDwM9Kx/gPSa+pA4IeSDqhr17tI3Y1vAvpyu5YAY4GPA/0mKm0kIkbUDYh8m9hC3dfnul9vUP75XP7uuvj1OT6hLt4HrKuLvT/X/XLJ+l+Ty37S4r6NLuzfhJLyb+WyCwuxPYH/V1L3haQxkidJA8LFsjPyembUxa/N8a8CowrxtwNP5bIftLgvh+T6ixuULwOeBp6Xn28H/AVYVYsV6m4BHFzBsbNXbtNt+flLcxv+ADyz5O9zct3yX6v9DYBnFeIvJr0ZBTC9bpkbc/w5Q2jvH/Ky01qou2+u+90G5Sc12KfLc3xqXbwnx3csxI7Msfkl698zl/1mEPv3UNm2c9l/1h9vpDez1wCqqzsBuDPXf3Fd2Udy/CN18Xk5/i1gy0L8YODPuezmQezLVWXbaVD3Rfl1+WfgkEJ8NGmSSAA/LtnHwe77l9nwfvK+urLae99VdfGbc/wNJe1+GTCu2b6N5DOUe1Q+lXLiJm7HN4A1wLGStqorq31imz3UlSuZKOlM4B2kf/b6AfmI+G2kT9v9RMRdpDfGZwBvbmE7LyK9mFYBH4+IpwrruoL0aXwwriUltNdJem7dtl4JTAKuj4jf5fBY0gvqrkKstv2nI+LHg9z+gCLi16TZgjsDH2xWN5+dHEdKrB+MiD8V1nMr8G/56YerbidwQ4NjfdowbKuZ75A+VB2ljacTV3J2ImmCpE8BH8ih82tlEdEXEddFfncrxtnQhTngmIuk8cA7SWc//xCFSRn5OLuwnX1owftJr8s5EXFNYdvrSAlwNXCQpJcWytrZ90URUT+J599I+39QXXw8sI70+u0nIn4VA4xFjeRZXo2mDW/SKYYR8UdJl5AOkrcD3wSQNC4/X0X6FDhY95d0VT9JegHcUAxKGkU6I3gl8BxgK9Lpc+30dHIL2zsw33+3+GZZMA84orWmpyQgaR5wMjADOLtQXOvuuqQQ6yPNxHm5pM8CF0TEppgCfiqpW+4Tks6PxlNUDwC2JCXBZSXlFwH/Abxakupf+G1qNG24LDZsIuIppfHI00jJ9WwASVvm50+SuvQG66aSY/0p4F8i4qpiMI/fHEj6tL4rsDXpWN8hV2nlWH8FMAq4Jsqncs+jxW7QIaq91i6pL4iINZKuJM3kPJDU9Qu0te/fL9nOnyT9HthD0jYR8UQuWgK8hdSNdgZwy2CO5ZGcULpp2vB5pITyXnJCIb3AtgbOj4i1jRZsonYdSpCS5J3AlRGxvFhJ0u6kT44vabKu7ZqU1dTOIn7XoPzeFtZR72JSQjmGDW8+o4G/Ib35fKtWMSJC0rGkv99ngM9Iug+4Ltf7TsVv0rXt3pET3zGk/ut/bVC19ve5t8F6Vkr6I7AtMIZqrxHppmnDXwP+hXSs1z4kHEX6ZDs/Ih5qtGATtetQAvgT0Evqirm3WCmfFV0FvKrJujp1rA9G02OJNEYCKWkAbe/7/Q3itVmeW5Gm0gP8I2mcbEa+Paw06eg7wDcKiafUSO7yqkIl+x8Rt5AGZw/OA9uwYTB+qN1dH42Iv4uI4yPiHyLiq/XJJJtLSibfIg0OjyONf4gNZxSls3LqtFJnUPLf5VZgP0l75fChwI7AwohYVVd/Melgfhdpv54G3k0aMF2Uz8SGw2dJn4hPlvTsAeq2ktS68VfrqjrWHyC9uewl6dU5/N58P9Rj/bOFY/2kiPhygw+L/0l6Q/0h6VP6DsDofKzXZtN15FgfooGOk2J5O/v+dMsNirgbmAIclrf5e1KX+Wzgdkk7N1t+c08otb7RbRuU71bhtmp9vX+fxwj2JXWP3FnhNvqRtD1p3OM+0gD7zyPikYioHUAvGMTqHsj3z2tQ3ig+kNppfW1qY1l313oR8VhEzMtvMJOA/YGlwBtIiaZyEbGU1GU1jvQJrUzt71M/+wZY/wlyW9LZZCeu7+nEsf5eSbVZX0sjYqN+96rk7p4jSWcwb42In0bEqsJYXzcc64PdfumxRPpmjPX1Kt73AUXEXyLiBxHxoYh4Kenv8YPc3s80W3ZzTyi1T/QvrC/IA+ivqXBbl5HGS/6ODQO8Qx6Mb1FtTvgDhSQCrD8IB3P9yE/z/ZskPbOkvOXv/apzCekT0rskbUs6a3qU1M0xoEgXdNauI9p3iG1oxedIs8z+kZRY6v2C9Kb9Ckl7lJQfm++vr+uaq73RD3f3cm1G2GRJ/V7X+Vh4fYXbWgzcTRrYPpn0ybiKqcLNbEPqQl7ZoAv56EGs6wbSGelBDT5xD/VYb1XttXZMfUF+jRxVV6/KfR+0iLifDZNOmr4GN/eE0ksa7J0iaf0MiDyIeA6Fi6baFenai7nATqQDZTWFMYJh8nvSp5b9ijN+8hvKaaSB5JZExB2k8YodgDOLb0r5b9fygHzdevvyeicBZwLPBC7Pf6/1JD1f0rH1yUzSM0hnJ1DoC5Y0SdJvJP2aCuQuljmk8Y+NLhSLiEdIY0KjgHOL7czXIH0qPz2nbtHap9GNPtRUKSIeI12X8Fw2dEHVjoXPk7oxqtpWkD4sbUMaO3ySYZ4ZFRGPk17Lz5P0pmJZvqZjwJmMhXWtIE3q2Qr4Sn4/qK3rNcDxlTS6sfNJH17eI2n9NT25S/dsYHvSpQa/zu2tbN8HIumf8iy4eofn+0bjMUmzOcXdeGMQ16Hk+u/J9Z8iTYW7ivTP+QMpAbR1HUpd+Z6kT+MBfGUI+9b0OpQGy5yW6/+F9MlxHimR/oX0nV1BmhhQXKbRdSgvZMO1Ab8lDZD/NO/TfzGI61Dq1ntCYb8CeG1JnWlsGJS9Lm/7StJZZpAu1tyuUL92TcmfB9GOftehlJRPYMM1CGXXbIwlzbqJfPxcSpqBtTbHzipZ57ty2epc/+vAeS22t+XrUHL9NxeOv5+R3jSXkc4Iz2+wTy1fh1JXvmPhb3XpYI+JvI6G16E0qF+75utp0sV33wRuy8/PpPy6ikbXoTyXNCgf+X4ecA1pymztWB/KdSj3kq49KrtdVKj/wdzu2vvSN0lnfUF6055Uwb7XrkM5skGba9ecjC3EIv8NevLxehkbrnN5BNin6d9hKAdCJ28MMqHkZY4lvRGsJU21/CapT7ntCxtLtnVfXrbpH77BskNJKCJ1s/2S9Gb8MPA90kDddAaRUHLZHqQr4x8mzTJbQnpTrL0ZDyWhPJs0i6T2YtmipM5YUvfJ90izXJ4gveEsAf4JGFNXv/KEkuucU/gfnFxSvi1pEP9O0hvqY6QE+LdN1vnxXH/tYNrMIBNKXuatpO65J0hJ7Mq8321f2FiyrZtynUNabV/d8oNKKHmZo4Cf57/7auB/SGewUxhEQsllu5AuJFyR/5e3ka5/GcvQE0qz2811y7w2H++rSGd59+Tjb+eK9n0oCeW9pNf/XaSxwDWkD3NfAnYf6O+gvBKrgKRXAP8L/CwiXj1QfbORKg/GLyV9qt4z/EZibP5jKJvaP+f7/+poK8yG36dIZ8fnOplYjc9Q2pTn4h9Pmv1wAOk0cv+om3VlNtJJegnp4s8XkL6y43fA3pEGjc1G9JXy3WIv0sD/GlJ/6IlOJraZ2p00weJx0jflfsjJxIp8hmJmZpXwGIqZmVVis+vy2nHHHWPixImdboaZ2YiyZMmShyKi7KLGlm12CWXixIn09PR0uhlmZiOKpEbfvtwyd3mZmVklnFDMzKwSTihmZlYJJxQzM6uEE4qZmVXCCcXMzCrhhGJmZpVwQjEzs0psdhc2jhQTT/lep5uwWbn3jDcNXMnMhpXPUMzMrBJOKGZmVgknFDMzq8SACUXSbpKulXSnpNslfTjHt5e0WNLSfD8uxyXpHEm9km6RtF9hXTNz/aWSZhbi+0u6NS9zjiQ124aZmXWfVs5Q1gEfi4gXAdOAEyXtDZwCXBMRk4Fr8nOAw4DJ+TYLOA9ScgBOBV5O+qncUwsJ4rxct7bc9BxvtA0zM+syAyaUiFgeEb/Mj9cAdwK7AkcAc3O1ucCR+fERwEWR3AiMlbQLcCiwOCJWRcRqYDEwPZeNiYgbIv185EV16yrbhpmZdZlBjaFImgi8DPg5sHNELIeUdICdcrVdgfsLi/XlWLN4X0mcJtswM7Mu03JCkbQtcAXwkYh4rFnVklgMId4ySbMk9UjqWbly5WAWNTOzirSUUCQ9g5RMLomIb+fwg7m7iny/Isf7gN0Ki08AHhggPqEk3mwb/UTE7IiYGhFTx49v6xcszcxsiFqZ5SXgAuDOiDi7ULQAqM3UmglcXYgfl2d7TQMezd1Vi4A3ShqXB+PfCCzKZWskTcvbOq5uXWXbMDOzLtPKV6+8CjgWuFXSzTn2KeAM4DJJJwD3Ae/MZQuBw4Fe4HHgeICIWCXpdOCmXO9zEbEqP/4AcCGwDfD9fKPJNszMrMsMmFAi4nrKxzkADimpH8CJDdY1B5hTEu8B9i2JP1y2DTMz6z6+Ut7MzCrhhGJmZpVwQjEzs0o4oZiZWSWcUMzMrBJOKGZmVgknFDMzq4QTipmZVcIJxczMKuGEYmZmlXBCMTOzSjihmJlZJZxQzMysEk4oZmZWCScUMzOrhBOKmZlVopWfAJ4jaYWk2wqxSyXdnG/31n7JUdJESU8Uys4vLLO/pFsl9Uo6J//cL5K2l7RY0tJ8Py7Hlev1SrpF0n7V776ZmVWllTOUC4HpxUBE/G1ETImIKcAVwLcLxXfXyiLi/YX4ecAsYHK+1dZ5CnBNREwGrsnPAQ4r1J2Vlzczsy41YEKJiOuAVWVl+Szjb4B5zdYhaRdgTETckH8i+CLgyFx8BDA3P55bF78okhuBsXk9ZmbWhdodQzkQeDAilhZikyT9StJPJB2YY7sCfYU6fTkGsHNELAfI9zsVlrm/wTJmZtZlRre5/NH0PztZDuweEQ9L2h+4StI+gEqWjQHW3fIykmaRusXYfffdB2y0mZlVb8hnKJJGA28DLq3FImJtRDycHy8B7gb2JJ1dTCgsPgF4ID9+sNaVle9X5HgfsFuDZfqJiNkRMTUipo4fP36ou2RmZm1op8vr9cBvImJ9V5ak8ZJG5cd7kAbUl+WurDWSpuVxl+OAq/NiC4CZ+fHMuvhxebbXNODRWteYmZl1n1amDc8DbgBeKKlP0gm5aAYbD8a/BrhF0q+By4H3R0RtQP8DwNeBXtKZy/dz/AzgDZKWAm/IzwEWAsty/a8BHxz87pmZ2aYy4BhKRBzdIP53JbErSNOIy+r3APuWxB8GDimJB3DiQO0zM7Pu4CvlzcysEk4oZmZWCScUMzOrhBOKmZlVwgnFzMwq4YRiZmaVcEIxM7NKOKGYmVklnFDMzKwSTihmZlYJJxQzM6uEE4qZmVXCCcXMzCrhhGJmZpVwQjEzs0o4oZiZWSVa+cXGOZJWSLqtEDtN0u8l3ZxvhxfKPimpV9Jdkg4txKfnWK+kUwrxSZJ+LmmppEslbZnjW+Xnvbl8YlU7bWZm1WvlDOVCYHpJ/EsRMSXfFgJI2pv008D75GW+KmlU/p35c4HDgL2Bo3NdgC/mdU0GVgO1nxg+AVgdES8AvpTrmZlZlxowoUTEdcCqgeplRwDzI2JtRNxD+j34A/KtNyKWRcSTwHzgCEkCXkf6/XmAucCRhXXNzY8vBw7J9c3MrAu1M4ZykqRbcpfYuBzbFbi/UKcvxxrFdwAeiYh1dfF+68rlj+b6ZmbWhYaaUM4Dng9MAZYDZ+V42RlEDCHebF0bkTRLUo+knpUrVzZrt5mZDZMhJZSIeDAinoqIp4Gvkbq0IJ1h7FaoOgF4oEn8IWCspNF18X7ryuXPpkHXW0TMjoipETF1/PjxQ9klMzNr05ASiqRdCk+PAmozwBYAM/IMrUnAZOAXwE3A5Dyja0vSwP2CiAjgWuAdefmZwNWFdc3Mj98B/CjXNzOzLjR6oAqS5gEHAztK6gNOBQ6WNIXUBXUv8D6AiLhd0mXAHcA64MSIeCqv5yRgETAKmBMRt+dNfAKYL+nzwK+AC3L8AuBiSb2kM5MZbe+tmZkNmwETSkQcXRK+oCRWq/8F4Asl8YXAwpL4MjZ0mRXjfwbeOVD7zMysO/hKeTMzq4QTipmZVcIJxczMKuGEYmZmlXBCMTOzSjihmJlZJZxQzMysEk4oZmZWCScUMzOrhBOKmZlVwgnFzMwq4YRiZmaVcEIxM7NKOKGYmVklnFDMzKwSTihmZlaJAROKpDmSVki6rRD7d0m/kXSLpCsljc3xiZKekHRzvp1fWGZ/SbdK6pV0jiTl+PaSFktamu/H5bhyvd68nf2q330zM6tKK2coFwLT62KLgX0j4iXAb4FPFsrujogp+fb+Qvw8YBbpd+YnF9Z5CnBNREwGrsnPAQ4r1J2Vlzczsy41YEKJiOtIv+lejP0wItblpzcCE5qtQ9IuwJiIuCEiArgIODIXHwHMzY/n1sUviuRGYGxej5mZdaEqxlDeA3y/8HySpF9J+omkA3NsV6CvUKcvxwB2jojlAPl+p8Iy9zdYph9JsyT1SOpZuXJle3tjZmZD0lZCkfTPwDrgkhxaDuweES8DPgp8U9IYQCWLx0Crb3WZiJgdEVMjYur48eNba7yZmVVq9FAXlDQTeDNwSO7GIiLWAmvz4yWS7gb2JJ1dFLvFJgAP5McPStolIpbnLq0VOd4H7NZgGTMz6zJDOkORNB34BPDWiHi8EB8vaVR+vAdpQH1Z7spaI2lant11HHB1XmwBMDM/nlkXPy7P9poGPFrrGjMzs+4z4BmKpHnAwcCOkvqAU0mzurYCFufZvzfmGV2vAT4naR3wFPD+iKgN6H+ANGNsG9KYS23c5QzgMkknAPcB78zxhcDhQC/wOHB8OztqZmbDa8CEEhFHl4QvaFD3CuCKBmU9wL4l8YeBQ0riAZw4UPvMzKw7+Ep5MzOrhBOKmZlVwgnFzMwq4YRiZmaVcEIxM7NKOKGYmVklnFDMzKwSTihmZlYJJxQzM6uEE4qZmVXCCcXMzCrhhGJmZpVwQjEzs0o4oZiZWSWcUMzMrBJOKGZmVomWEoqkOZJWSLqtENte0mJJS/P9uByXpHMk9Uq6RdJ+hWVm5vpL82/S1+L7S7o1L3NO/pnghtswM7Pu0+oZyoXA9LrYKcA1ETEZuCY/BziM9Fvyk4FZwHmQkgPp54NfDhwAnFpIEOflurXlpg+wDTMz6zItJZSIuA5YVRc+ApibH88FjizEL4rkRmCspF2AQ4HFEbEqIlYDi4HpuWxMRNyQf/b3orp1lW3DzMy6TDtjKDtHxHKAfL9Tju8K3F+o15djzeJ9JfFm2+hH0ixJPZJ6Vq5c2cYumZnZUA3HoLxKYjGEeMsiYnZETI2IqePHjx/MomZmVpF2EsqDubuKfL8ix/uA3Qr1JgAPDBCfUBJvtg0zM+sy7SSUBUBtptZM4OpC/Lg822sa8GjurloEvFHSuDwY/0ZgUS5bI2lant11XN26yrZhZmZdZnQrlSTNAw4GdpTUR5qtdQZwmaQTgPuAd+bqC4HDgV7gceB4gIhYJel04KZc73MRURvo/wBpJtk2wPfzjSbbMDOzLtNSQomIoxsUHVJSN4ATG6xnDjCnJN4D7FsSf7hsG2Zm1n18pbyZmVXCCcXMzCrhhGJmZpVwQjEzs0o4oZiZWSWcUMzMrBJOKGZmVgknFDMzq4QTipmZVcIJxczMKuGEYmZmlXBCMTOzSjihmJlZJZxQzMysEk4oZmZWCScUMzOrxJATiqQXSrq5cHtM0kcknSbp94X44YVlPimpV9Jdkg4txKfnWK+kUwrxSZJ+LmmppEslbTn0XTUzs+E05IQSEXdFxJSImALsT/q53ytz8ZdqZRGxEEDS3sAMYB9gOvBVSaMkjQLOBQ4D9gaOznUBvpjXNRlYDZww1PaamdnwqqrL6xDg7oj4XZM6RwDzI2JtRNxD+s35A/KtNyKWRcSTwHzgCEkCXgdcnpefCxxZUXvNzKxiVSWUGcC8wvOTJN0iaY6kcTm2K3B/oU5fjjWK7wA8EhHr6uIbkTRLUo+knpUrV7a/N2ZmNmhtJ5Q8rvFW4Fs5dB7wfGAKsBw4q1a1ZPEYQnzjYMTsiJgaEVPHjx8/iNabmVlVRlewjsOAX0bEgwC1ewBJXwO+m5/2AbsVlpsAPJAfl8UfAsZKGp3PUor1zcysy1TR5XU0he4uSbsUyo4CbsuPFwAzJG0laRIwGfgFcBMwOc/o2pLUfbYgIgK4FnhHXn4mcHUF7TUzs2HQ1hmKpGcCbwDeVwifKWkKqXvq3lpZRNwu6TLgDmAdcGJEPJXXcxKwCBgFzImI2/O6PgHMl/R54FfABe2018zMhk9bCSUiHicNnhdjxzap/wXgCyXxhcDCkvgy0iwwMzPrcr5S3szMKuGEYmZmlXBCMTOzSjihmJlZJZxQzMysEk4oZmZWCScUMzOrhBOKmZlVwgnFzMwq4YRiZmaVcEIxM7NKVPH19Wa2OTnt2Z1uwebltEc73YJNxmcoZmZWCScUMzOrhBOKmZlVwgnFzMwq0XZCkXSvpFsl3SypJ8e2l7RY0tJ8Py7HJekcSb2SbpG0X2E9M3P9pZJmFuL75/X35mXVbpvNzKx6VZ2hvDYipkTE1Pz8FOCaiJgMXJOfAxxG+i35ycAs4DxICQg4FXg56RcaT60loVxnVmG56RW12czMKjRcXV5HAHPz47nAkYX4RZHcCIyVtAtwKLA4IlZFxGpgMTA9l42JiBsiIoCLCusyM7MuUkVCCeCHkpZImpVjO0fEcoB8v1OO7wrcX1i2L8eaxftK4v1ImiWpR1LPypUrK9glMzMbrCoubHxVRDwgaSdgsaTfNKlbNv4RQ4j3D0TMBmYDTJ06daNyMzMbfm2foUTEA/l+BXAlaQzkwdxdRb5fkav3AbsVFp8APDBAfEJJ3MzMukxbCUXSsyRtV3sMvBG4DVgA1GZqzQSuzo8XAMfl2V7TgEdzl9gi4I2SxuXB+DcCi3LZGknT8uyu4wrrMjOzLtJul9fOwJV5Ju9o4JsR8QNJNwGXSToBuA94Z66/EDgc6AUeB44HiIhVkk4Hbsr1PhcRq/LjDwAXAtsA3883MzPrMm0llIhYBry0JP4wcEhJPIATG6xrDjCnJN4D7NtOO83MbPj5SnkzM6uEE4qZmVXCCcXMzCrhhGJmZpVwQjEzs0o4oZiZWSWcUMzMrBJOKGZmVgknFDMzq4QTipmZVcIJxczMKuGEYmZmlXBCMTOzSjihmJlZJZxQzMysEk4oZmZWiSEnFEm7SbpW0p2Sbpf04Rw/TdLvJd2cb4cXlvmkpF5Jd0k6tBCfnmO9kk4pxCdJ+rmkpZIulbTlUNtrZmbDq50zlHXAxyLiRcA04ERJe+eyL0XElHxbCJDLZgD7ANOBr0oaJWkUcC5wGLA3cHRhPV/M65oMrAZOaKO9ZmY2jIacUCJieUT8Mj9eA9wJ7NpkkSOA+RGxNiLuIf2u/AH51hsRyyLiSWA+cITSD9W/Drg8Lz8XOHKo7TUzs+FVyRiKpInAy4Cf59BJkm6RNEfSuBzbFbi/sFhfjjWK7wA8EhHr6uJsKGvGAAAI8klEQVRl258lqUdSz8qVKyvYIzMzG6y2E4qkbYErgI9ExGPAecDzgSnAcuCsWtWSxWMI8Y2DEbMjYmpETB0/fvwg98DMzKowup2FJT2DlEwuiYhvA0TEg4XyrwHfzU/7gN0Ki08AHsiPy+IPAWMljc5nKcX6ZmbWZdqZ5SXgAuDOiDi7EN+lUO0o4Lb8eAEwQ9JWkiYBk4FfADcBk/OMri1JA/cLIiKAa4F35OVnAlcPtb1mZja82jlDeRVwLHCrpJtz7FOkWVpTSN1T9wLvA4iI2yVdBtxBmiF2YkQ8BSDpJGARMAqYExG35/V9Apgv6fPAr0gJzMzMutCQE0pEXE/5OMfCJst8AfhCSXxh2XIRsYw0C8zMzLqcr5Q3M7NKOKGYmVklnFDMzKwSTihmZlYJJxQzM6uEE4qZmVXCCcXMzCrhhGJmZpVwQjEzs0o4oZiZWSWcUMzMrBJOKGZmVgknFDMzq4QTipmZVcIJxczMKuGEYmZmlej6hCJpuqS7JPVKOqXT7TEzs3JdnVAkjQLOBQ4D9ib9vPDenW2VmZmV6eqEQvr5396IWBYRTwLzgSM63CYzMysx5N+U30R2Be4vPO8DXl5fSdIsYFZ++kdJd22Ctv212BF4qNONGIi+2OkWWAeMiGOTz6rTLWjV89pdQbcnlLL/RGwUiJgNzB7+5vz1kdQTEVM73Q6zej42u0+3d3n1AbsVnk8AHuhQW8zMrIluTyg3AZMlTZK0JTADWNDhNpmZWYmu7vKKiHWSTgIWAaOAORFxe4eb9dfGXYnWrXxsdhlFbDQkYWZmNmjd3uVlZmYjhBOKmZlVwgnFzMwq0dWD8rbpSHpbs/KI+PamaotZkaRbKbn+rCYiXrIJm2NNOKFYzVvy/U7AK4Ef5eevBX4MOKFYp7w535+Y7y/O98cAj2/65lgjnuVl/Uj6LvDeiFien+8CnBsRTc9gzIabpJ9FxKsGilnneAzF6k2sJZPsQWDPTjXGrOBZkl5deyLplcCzOtgeq+MuL6v3Y0mLgHmkfusZwLWdbZIZACcAcyQ9Oz9/BHhPB9tjddzlZRvJA/QH5qfXRcSVnWyPWZGkMaT3rkc73RbrzwnFzLqapHdHxDckfbSsPCLO3tRtsnLu8jIAJF0fEa+WtIb+UzQFRESM6VDTzGrjJNt1tBU2IJ+hmJlZJXyGYqUk7QRsXXseEfd1sDlmSNqaNDC/D/2PTQ/MdwlPG7Z+JL1V0lLgHuAnwL3A9zvaKLPkYuA5wKGkY3MCsKajLbJ+nFCs3unANOC3ETEJOAT4WWebZAbACyLi08CfImIu8CbgxR1ukxU4oVi9v0TEw8AWkraIiGuBKZ1ulBnwl3z/iKR9gWcDEzvXHKvnMRSr94ikbYHrgEskrQDWdbhNZgCzJY0DPk36KfBt82PrEp7lZf1IehbwBOns9RjSp8BL8lmLmVlDTii2nqQjgRcAt0bEok63xwxA0stJvx//fOBW4ISIuKOzrbIyHkMxACR9FfhHYAfgdEnuSrBucS5wMunYPBv4UmebY434DMUAkHQb8NKIeErSM4GfRsT+nW6XmaRfRsR+jZ5b9/CgvNU8GRFPAUTE45LU6QaZZWPrflG033P/mmj38BmKASDpcaC39pTUX93Lhu/y8s+sWkdI+u8mxeEr5buHE4oBIOl5zcoj4nebqi1mNjI5oZiZWSU8y8vMzCrhhGJmZpVwQrF+JL1Zko8L6zqSeiSdmL9+xbqQ3zis3gxgqaQzJb2o040xK5gBPBe4SdJ8SYd6ent38aC8bUTSGOBo4HjSzwH/NzAvIvzbE9Zx+Qz6zcB5wNPAHOArEbGqow0zn6HYxiLiMeAKYD6wC3AU8EtJ/9DRhtlfPUkvAc4C/p10jL4DeAz4USfbZYnPUKwfSW8B3kO6sPFiYG5ErMhfx3JnRDS9XsVsuEhaAjwCXABcERFrC2Xfjoi3NVzYNgknFOtH0kXA1yPiupKyQyLimg40ywxJe0TEsk63wxpzQjGzribpo83KI+LsTdUWa85fDmkASFpDGoBfH8rPa9/lNaYjDTOD7TrdAGuNz1DMzKwSPkMxACRt36zcUzKtUySd06w8Ij60qdpizTmhWM0SNnRx1Qtgj03bHLP1lnS6AdYad3mZmVklfIZi/Uh6TVm8bBqx2aYk6Vr6TxwBICJe14HmWAknFKv38cLjrYEDSF0OftFap51ceLw18HZgXYfaYiXc5WVNSdoNODMiju50W8zqSfpJRBzU6XZY4jMUG0gfsG+nG2FWNxNxC2B/4Dkdao6VcEKxfiT9Jxv6qbcApgC/7lyLzNYrzkRcB9wDnNDRFlk/7vKyfiTNLDxdB9wbET/rVHvMbORwQjEAJO0eEfd1uh1m9ST9a0R8Kj9+Q0Qs7nSbrJx/D8Vqrqo9kHRFJxtiVmd64fEXO9YKG5ATitUUr5D3VfFmNmgelLeaaPDYrNN2yl9hr8Lj9fz19d3DYygGgKSngD+RXrTbAI/XivDX11sHSTq1WXlEfHZTtcWac0IxM7NKeAzFzMwq4YRiZmaVcEIxsxFB0qRWYtY5TihmNlKUXR91+SZvhTXkacNm1tUk7QXsAzxb0tsKRWNIX2NvXcIJxcy63QuBNwNjgbcU4muA93akRVbK04bNbESQ9IqIuKHT7bDGPIZiZiPF/ZKulLRC0oOSrpA0odONsg2cUMxspPhvYAHwXGBX4Ds5Zl3CXV5mNiJI+nVEvLQudnNETOlUm6w/n6GY2UixUtK7JY3Kt3cDD3e6UbaBz1DMbESQtDvwX8ArSN+I/b/AhyPidx1tmK3nhGJmZpXwdShm1tUkfaZJcUTE6ZusMdaUz1DMrKtJ+lhJ+FnACcAOEbHtJm6SNeCEYmYjhqTtgA+TksllwFkRsaKzrbIad3mZWdeTtD3wUeAYYC6wX0Ss7myrrJ4Tipl1NUn/DrwNmA28OCL+2OEmWQPu8jKzribpaWAtsI40XXh9EWlQfkxHGmYbcUIxM7NK+Ep5MzOrhBOKmZlVwgnFzMwq4YRiZmaVcEIxM7NKOKGYmVkl/g+moNZRUXGzy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Distribution of Fully Paid vs. Not Fully Paid Loans Across States [GRAPHIC]</a:t>
            </a:r>
            <a:endParaRPr lang="en-US" sz="2400" dirty="0"/>
          </a:p>
        </p:txBody>
      </p:sp>
      <p:sp>
        <p:nvSpPr>
          <p:cNvPr id="10" name="AutoShape 6" descr="data:image/png;base64,iVBORw0KGgoAAAANSUhEUgAAAbIAAAIICAYAAAALymuSAAAABHNCSVQICAgIfAhkiAAAAAlwSFlzAAALEgAACxIB0t1+/AAAADl0RVh0U29mdHdhcmUAbWF0cGxvdGxpYiB2ZXJzaW9uIDIuMi4yLCBodHRwOi8vbWF0cGxvdGxpYi5vcmcvhp/UCwAAIABJREFUeJzs3XfYHFXd//H3J6EKoYciAUOJIoK0CAg2QOkK+hMFfSQiRRAr6CP66IOK2EXBAiIgoEgR4QGRFmmCSgm9m4ARQg0QIIqUhO/vj3M292Qze5ck98wO+3ld133du2dm9pzdnZ3vzJlTFBGYmZk11Yi6C2BmZrYgHMjMzKzRHMjMzKzRHMjMzKzRHMjMzKzRHMjMzKzR5iuQSYoB/m5Z2AW17iPptZLOl/SkpJfzd79B3eUaKknfzGX/r258PTPr3yILuP3vgX+VpD+wgK9rXU7SSOAc4A3AX4H7gJeBGXWWy+ojaV1gMnBZRLxzIb3mIsBLwH0Rse7CeM0mkfRN4H+Aj0TEb+ouT7da0ED2+YiYujAKYo2zLimIXRER29ZdGDPrXb5HZvNr9fz//lpLYWYWEUP+AyL/jR3Euuvmdf8ELAv8CJhKqi74Qdu6OwMXAk8AL5AOkj8EVujw2isCPwceBv4D3Al8Clg05zmlbf1v5vT/6vB61+TlY0qWrZnzuh94HngS+AOwZcm678yvcwKwAnBsLuMLwD3AZ/v5vFYCvgXcAfwbeAa4DfgOsEpe57j8+gf08zq35XU2GOR3uijwaeDGnO+/gOuBg4CRJd9n2d8JQ8jrYOBa4FngOeDmnP/IkvU3Bb4HTAKm58/xn8CJwNoL8lm27xfAG4Hzgadyuf4G7DDE30fH/Szvsz8gVcE9n/O5GNi+w2u9A/hpLvdTeZvJwI+BlQf4vS2Z3+vU/Jn9AzgCWHSI7+fNwLn5M38BeBy4CTgKGN32nvvdL4byfoD9+nnNP+V1FqHkt172W2xLX4y0b19POt78J7+/S+jnd7WA+9kKpOPTxfk7aX3/lwHvLXndaf28/7eUfEdnA48CL+Ztj6fkWJbXX5r0m/pn4Tv4n/x5TgNmddhuF2Ai6RbC88C9+X0u19/vANgS+CPpuBnAhvT9xubZtvC7D2DSgN/BUL6wQgbzE8j+mr/cJ0n3Vs4BvlJY7/t5veeBq/OXMjmn/Z38g2k7INyTlz8MnJk/4JeAn5Tt3MxnIAO2Bp7Oy+7OZbs65/US8P4OP55zctkfAX6Xy/dCXvaVkvw3AB7Kyx/J259LCtAB7JrX2yg/v6GfA08Afxvk97kI6ccVpB/hucB5wMzC+xiR110ZOJn0g299Nyfnv30GkddSwFV52yfz65xPOji28lLbNv+XP+cb8+PW5xqkH9Tr5/ezbNsvjiH9sO4AziAd5AKYBbxjCL+P0v0MWIMUTIJ0ADkDuByYndM+V/Jat5AOsteT7kmfR7oH3XqN9oN/6/d2NfAX0sHiXNJBpPV9DuqEI7/eboXyXQecnl+r9dvbMq/3vly+1u/xZEr2i6G8H+BtwCl52bNtr/mFwr47P4GsVdaZpJPn04ErSfvkPUP4fIayn+2e06aSjgWnA3/O+1cAh7W99lHArXnZn9ve/7jCep8i3Z+eTTo5/B19J7KPAq9te90l6du3nyQdzy4g7ftn0yGQAV/N27xEOlE6g75gey+FoN32Ozgxb3M78Nv8XtYnnbwEcHCHz/YXefnHB/weBvuFtWUwP4Gs9eNatmSdvfLy24B1C+kjCh/Gb9q2+WVOvwBYspC+JelqYqEEMmC5vDPMAj7Utv4WpAD3DLBiyY8n8k61RGHZVnmHexZ4VSF9UfoOzj8CFmvLa0NgrcLza/O6G5e8j5PysgEDS17/i3n9W5n7QLJ6oUyfHMwBYhB5tXbOM4BlCunL0BdM9yvJq/1HIuDjef2L25YN9bMsXk0c2rbuYRSuAAb5HjsFsoty+qkUroqAt5MOIrPav0/SGfCybWmLFPI4brC/N2Bc3u9eBtYc5Htp/SbKrhg2aNtf5lwN9vN6Q30/AwWqIQeyQjnvp622J+87bx3kZzPU/WxdYIuS1xkHPEg62LefRA90zNqadDyZBmzatqz1+7imLf1r9J2YLFdIX5u+wDSrbZs35/3mWeBNhfQl6DspOLtD2QM4pKTs6+Vlt5QsWyrnNRMYNeB3MdgfZ1smMcDf2A4/rHkOunmdO/LyN5QsG0GK5C8By+e0UaSzulnFHaWwzQ/Kdu5B7BRlgezzOe17Hbb5Ql7+qZIfz1wBrrC8dcDeupD2odZOR9sVSYd8J+T1f9aWvgwpkD9NIVAO8FqtnXfbkmW75WWT29KHHMiAVfP3+E8KJx+F5a/Oy28cwmteR/ohL70An2Vrv7imZNli+Xt8npJqzwFe778KaeMK+0RZNcyP8vJfDuG9Pwo81pbW+r3NAl5Xsk2rWvrDg8zj3rz+0oNYd8BANh/vZzgCWavG4nfzU8753c8GeK2D8msdNNC+1Lb8grx85w7L/5iXb5ifi3TlONfxp7D+ga39py39tJz+jZJtViUdj18G1igp+839vO8r8jpvaktvVSsP6vcwXM3vy9IejIh5+pdJejWp9ds9EXFn+/KIeFnSX0hnf5uS6pPfRDoT+GtE/KMkr9OBQwf9Lvq3ff7/+w7Lr87/Ny9Zdn1EPFmSfi+wA+nA3dJqrnxq5G9yAGeSDn4flvSFiHgup3+YdDbz80JaR5LWJl15PRoRl5escj7p4LuupFUj4tFBlK2TbUkHngsj4j/tCyPiYUn3ARtJWiwiXiyUc0VgV9JZ7nL0tbgdTTrZWZt0RQ9D/yxbLiop04uSppLuna1Aukc3P96a/18YEU+XLD8V+GxhvTkkrU567+uRTlRG5kUjgNGSlomIZ9s2+0dE3FuSTyvt1SXLytwIvBY4VdKRwE1D/EznMZ/vZ2G6m3QFvJukzwGnz+d+PeT9LHdb2YZ0JbUasDgpuLS+j3GDzTx3TdiGdLy9tMNqV5PaHmxOuiBYmxR4HoqIv5Ssfybpnn671n55WvuCiHhU0qXAe0jv64y2Vf7Qz9s4jnTfdH/ghkL6/vn/8f1sO0eVze879S0bm/+vJ2mgnWGl/L/1pf+zw3qDLdNgjM3/r5XU33orlaQ92GHdmfn/4oW0NfL/vw+mUBHxvKRTSAe/PUj3EmCIOwB9n+XUDvlEPpBvRA54g3zdMmPz/wMlHTjAussDjwFI2ov0fpbuZ/1RhcdD+iwLhvJ9DVW/nzPp3hn0tQYFQNKhpIYEi/Xz2qNI1TBFC+u9fBF4PfDe/DdD0t9IVwKnRsS/B/k6wAK9n4UmIp6WtB9pnzoKOErSFNI9stM7nNCVGdJ+JmkN0onhxv2sNqqfZe1WBl6VH780yOPTavl/6fE4ImZImll43ZbV6LuPWaZ0/+0vr+wc0u98L0mHRMS/JL2RFHhviYgb+tl2jgUNZEPxfIf0VheAR+h8VtHS+kD6/cYWQFl3hFba70hncZ3MczVJutQeqqGc7R5HCmT7A6dIGg9sQroSvHUY8l2gM3H6Psub6bt66uRFAElrkW5uQ3qvFwLTWld0ks4iBfKyfWKo5Z2f72uoOpUp2pdL2ppUTf4M6X7HlcAjEfFCXn49qXai7L0vlPcSEQ/m/Wpb0pn924Gd8uMvS9o6IgY1AMICvp/5VdrFKCJOlzSRdBXxLtL72g/YT9KpETFhCHkMdj87iRTEfk9q3HYvMDMiZkvamVQNOJT33npvM0kBoT935f/DdexsKfssOh37iYiXJJ0EfAnYk9TS+4C8eLAn45UGsk6m5f+PRcRHB7nNw/n/azos75TeqqrqdGa/RknaNGAd4Mj5CA5D0TqDfi2pVd+AIuJeSVcA20han/nYAej7LNcqW6h0mtf6PB8ZwuuWaX3XV0XE5wa5za6ks/fvRsTRJcvLRnsY8mdZgX4/50L6w4W09+X/h0XEySXbrLMQyjWgiJhNamU3EebcDvgZqRXeEaT7tYOx0N9PRMyS9DJD+023tn2CFFxOApD0NtIJ696STo6IKwbIftD7maRlgO1I3+8HIqL9RGN+Ri15nHRMmzUfx841O5RzOdJV4ey2RY+QPsvX0Fc9XTS27fWH4njSlf/+kk4j3R75NyXVmJ3U3iE6V01OATaUNNgd+QZSM/bNJZUFrT07bNc6EL+ufYGkN1B+WTwx/3/vIMs2v/6U/+89xO2Oy/8/S3rfzzJvHXVHEXE/qfnwqpLKRujYlXRPakpELGggu5x0pfDuXL8/GMvn//NUleXvbMOSbeb3sxxOrXupu+SDRbuPtK0H/b/3HUj37CoXEQ+TAhike9ctrRPFTt/tkN9PRMwi7TP97S+PAitLWr5k2fYlaaUi4s+ke0Qw9/vqZCj72XKkq6GHS4IYwAc7bNfxM833kP8MLC/pHYMoA6SWmo8Cq0t6c8nyD3TYrrVffrh9gaSVSZ9zkLp8DEmOAZeQqhOPJH1WZw7lPmntgSw7gnTD9xxJG7UvlDRG0sGt5/kNnkb6cn8iaYnCupuTWgCVuTL/n5CrrFrbrErq61B22X0sqcPklyTtJ2muz0zS4pL2yAfVBXE2abzCt0j6vqRF2/LZsFjmgnNJdcz7k86kfjvU+xakDqoAP5I0upDnaqQqEICyq6EhyVVQp5DOvE/LP4C5SNpEUvHH1Dr7myBpqcJ6o0ln0mUHuPn9LIdNREwm/VhHAUcXyyTpLaR9djbpSqel9d73b1t/bVLn/GEn6dD8+2i3c/5fDEqPk97DurlRQ7v5fT+PAKtJ6nT/6ErSb/d/28q+D6nambb0zSS9V9JibelLk/quQed7jEVD2c8eIVUBbpSrWFvrSNJXSd1yyrSucOY5+c6OJAWQUyS9vX2hpJUkfVLS4pDueZO6wEC6N7hsYd2xpL5iZX6a8/lMrmpubbM4aZ9dEjgnIgbzuZVpnZC3amqGUqu0wM3vxw5i3UE1ySX1Dg/SD+FG0iX+haSm+bOBJ9rWX4m+DtPTSFchl5Kab7c+9Hma5JJah7WaQf8hb/MM6cdwHW3N7/M2W9PXI/2BXK7f5fWfyenFjo/9Nk2ncz+jN5LOloK0A59Nqvu+oz2Ptu1aO3MAm8zH91nsEP00fZ06n81p55I7RA/2PfaT11KklqdBam11DX0dg6fS1h+F1Cih1bn0UdL9hfNz2e7Kj4N5RzoY9GfZ6fsoLO844ssQv981Cu9xKql17Z/o6xB7SNv6K9HXVHoqcFb+np7P++u17eVigN8bfc2a5+mQ32H9f5F+fzfn/M8sfIb/Asa3rX9hXnY76aTlBGDC/L6fvN3Pc/p9wG/yax5SWP4G0v3rIPWF/F0u40ukkYHam9+/n75jwGWkk+LWaC5BuvpYZJCfz1D2s6/Q1zXiT/n7n5zL+YP2chb2mefzNheSTrhPYO7+tgcX9qHb6fuN3EK6ogvm7p5S7BD9RP68/kCqzjuHVEPzXMl7LXaIvpT0u30wp/2dzh2iS39XbeuOpK9j/K1DPoYNdYOc6UIPZHndd+QP9aH8BUzPX8YxlHRSJDW9Po7043iedGD7LB2GqMrbLEY68E/NeUwFvk1qzt/fEFWrkYZ0uZO+IZwmkw7ye7ftKPMVyPKyVfJOfW9+TzNIP85vt+8ohW22y69XOtLHIL/TRYHPkIYe+nf+uwH4BOXDRs1XICvstB8lBa8n8/fwEGn0l69SGLUgr7886eSkNTzYVNIV4nKkA9s8gWwon+VAP7j+9ov5+H5XIh1c7yNVj88gXal1GqJqdeDXpAPG86QDxjdIAb6s3+PCDmQTSAf6e0gH/n+Rmq//lJLhwUhNu39DOri3RgQ5YX7fT95mFOmsv9VpeJ73Rxqc4LJcvmfz47eU7aek3/L/kILJA7kcj5EC6ScoDGAwyM9o0L9ZUhXyjbmcT5KC01Zl5SxssxOpyq41MkvZidsmpBOH1jBiM0jB9IS8fftoOaNItS0P5PXvAw4nBbkXSd2lyt7rrvlzezpvNxn4LrmP72B/Bx1e+9d5/dKRPvr7U36BVxT12NQPkn5Bauixf0ScUHd5zKyZcjX31cAFEfHuCvN9FelkdjHg1RHxzFC275Z7ZDafcmOXj5CqRX5bc3HMrAHyvej2+/3r0tcZ+jcVF+lgUg3Lr4caxKA7mt/bfJD0RVLLqneRqgO+EoMYycPMjHR/bllJt5NOgtcAxpOuiM4l3b8cVrnB1rdJ1dE7kW5nfGt+XsuBrLneTapbfxj4Omm4KjOzwfgJqcn/RqR70P8hNeg5FfhFVHPPaVlgX9K9tptJI0UNqnN9u1fkPTIzM+sdvkdmZmaN9oqrWlxppZVi7NixdRfDzKxRbrzxxiciYvTAa3afV1wgGzt2LJMmTaq7GGZmjSKp08j2Xc9Vi2Zm1mgOZGZm1mgOZGZm1mgOZGZm1mgOZGZm1miDCmSSlpN0tqR7JN0t6c2SVpA0UdLk/H/5vK4kHSNpiqTbJG1aeJ0Jef3JkiYU0jeTdHve5pg8KzGd8jAzM2sZ7BXZ0cDFEbEeaUiTu4HDgMsiYhxpyoTD8ro7AePy3wHkQSglrUCaJmAL0kyghxcC07F53dZ2O+b0TnmYmZkBgwhkkpYhzZp6IqTptSPiaWA30vw35P+758e7AadGci2wXJ5peAdgYkQ8FREzgInAjnnZMhHxtzy+16ltr1WWh5mZGTC4DtFrkya4/JWkjUiTwn2GNGHcIwAR8Uhh2vrVmXua8Gk5rb/0aSXp9JPHfBt72B8X9CWY+p1dFvg1zMxs4RhM1eIiwKbAsRGxCWmo/f6q+FSSFvORPmiSDpA0SdKk6dOnD2VTMzNruMEEsmnAtIi4Lj8/mxTYHsvVguT/jxfWX6Ow/RjSVCP9pY8pSaefPOYSEcdHxPiIGD96dCOHCjMzs/k0YCCLiEeBByW9LidtB9wFnA+0Wh5OAM7Lj88H9s6tF7cEnsnVg5cA20taPjfy2B64JC+bKWnL3Fpx77bXKsvDzMwMGPygwZ8CTpO0GHA/sA8pCJ4laV/gAWCPvO6FwM7AFOC5vC4R8ZSkI4Ab8nrfiIin8uODgJNJMx1flP8AvtMhDzMzM2CQgSwibiFNg91uu5J1Azi4w+ucBJxUkj4J2KAk/cmyPMzMzFo8soeZmTWaA5mZmTWaA5mZmTWaA5mZmTWaA5mZmTWaA5mZmTWaA5mZmTWaA5mZmTWaA5mZmTWaA5mZmTWaA5mZmTWaA5mZmTWaA5mZmTWaA5mZmTWaA5mZmTWaA5mZmTWaA5mZmTWaA5mZmTWaA5mZmTWaA5mZmTWaA5mZmTWaA5mZmTWaA5mZmTWaA5mZmTWaA5mZmTWaA5mZmTXaoAKZpKmSbpd0i6RJOW0FSRMlTc7/l8/pknSMpCmSbpO0aeF1JuT1J0uaUEjfLL/+lLyt+svDzMysZShXZNtExMYRMT4/Pwy4LCLGAZfl5wA7AePy3wHAsZCCEnA4sAWwOXB4ITAdm9dtbbfjAHmYmZkBC1a1uBtwSn58CrB7If3USK4FlpO0GrADMDEinoqIGcBEYMe8bJmI+FtEBHBq22uV5WFmZgYMPpAFcKmkGyUdkNNWiYhHAPL/lXP66sCDhW2n5bT+0qeVpPeXh5mZGQCLDHK9rSPiYUkrAxMl3dPPuipJi/lIH7QcXA8AWHPNNYeyqZmZNdygrsgi4uH8/3HgXNI9rsdytSD5/+N59WnAGoXNxwAPD5A+piSdfvJoL9/xETE+IsaPHj16MG/JzMxeIQYMZJKWkjSq9RjYHrgDOB9otTycAJyXH58P7J1bL24JPJOrBS8Btpe0fG7ksT1wSV42U9KWubXi3m2vVZaHmZkZMLiqxVWAc3OL+EWA30bExZJuAM6StC/wALBHXv9CYGdgCvAcsA9ARDwl6QjghrzeNyLiqfz4IOBkYEngovwH8J0OeZiZmQGDCGQRcT+wUUn6k8B2JekBHNzhtU4CTipJnwRsMNg8zMzMWjyyh5mZNZoDmZmZNZoDmZmZNZoDmZmZNZoDmZmZNZoDmZmZNZoDmZmZNZoDmZmZNZoDmZmZNZoDmZmZNZoDmZmZNZoDmZmZNZoDmZmZNZoDmZmZNZoDmZmZNZoDmZmZNZoDmZmZNZoDmZmZNZoDmZmZNZoDmZmZNZoDmZmZNZoDmZmZNZoDmZmZNZoDmZmZNZoDmZmZNdqgA5mkkZJulnRBfr6WpOskTZZ0pqTFcvri+fmUvHxs4TW+lNPvlbRDIX3HnDZF0mGF9NI8zMzMWoZyRfYZ4O7C8+8CP4qIccAMYN+cvi8wIyLWBX6U10PS+sCewBuAHYGf5+A4EvgZsBOwPrBXXre/PMzMzIBBBjJJY4BdgBPycwHbAmfnVU4Bds+Pd8vPycu3y+vvBpwRES9ExD+AKcDm+W9KRNwfES8CZwC7DZCHmZkZMPgrsh8D/w28nJ+vCDwdEbPy82nA6vnx6sCDAHn5M3n9Oelt23RK7y8PMzMzYBCBTNKuwOMRcWMxuWTVGGDZwkovK+MBkiZJmjR9+vSyVczM7BVqMFdkWwPvkTSVVO23LekKbTlJi+R1xgAP58fTgDUA8vJlgaeK6W3bdEp/op885hIRx0fE+IgYP3r06EG8JTMze6UYMJBFxJciYkxEjCU11rg8Ij4MXAG8P682ATgvPz4/PycvvzwiIqfvmVs1rgWMA64HbgDG5RaKi+U8zs/bdMrDzMwMWLB+ZF8EDpE0hXQ/68ScfiKwYk4/BDgMICLuBM4C7gIuBg6OiNn5HtgngUtIrSLPyuv2l4eZmRkAiwy8Sp+IuBK4Mj++n9TisH2d54E9Omx/JHBkSfqFwIUl6aV5mJmZtXhkDzMzazQHMjMzazQHMjMzazQHMjMzazQHMjMzazQHMjMzazQHMjMzazQHMjMzazQHMjMzazQHMjMzazQHMjMzazQHMjMzazQHMjMzazQHMjMzazQHMjMzazQHMjMzazQHMjMzazQHMjMzazQHMjMzazQHMjMzazQHMjMzazQHMjMzazQHMjMzazQHMjMzazQHMjMza7QBA5mkJSRdL+lWSXdK+npOX0vSdZImSzpT0mI5ffH8fEpePrbwWl/K6fdK2qGQvmNOmyLpsEJ6aR5mZmYtg7kiewHYNiI2AjYGdpS0JfBd4EcRMQ6YAeyb198XmBER6wI/yushaX1gT+ANwI7AzyWNlDQS+BmwE7A+sFdel37yMDMzAwYRyCL5V366aP4LYFvg7Jx+CrB7frxbfk5evp0k5fQzIuKFiPgHMAXYPP9NiYj7I+JF4Axgt7xNpzzMzMyAQd4jy1dOtwCPAxOB+4CnI2JWXmUasHp+vDrwIEBe/gywYjG9bZtO6Sv2k4eZmRkwyEAWEbMjYmNgDOkK6vVlq+X/6rBsYaXPQ9IBkiZJmjR9+vSyVczM7BVqSK0WI+Jp4EpgS2A5SYvkRWOAh/PjacAaAHn5ssBTxfS2bTqlP9FPHu3lOj4ixkfE+NGjRw/lLZmZWcMNptXiaEnL5cdLAu8E7gauAN6fV5sAnJcfn5+fk5dfHhGR0/fMrRrXAsYB1wM3AONyC8XFSA1Czs/bdMrDzMwMgEUGXoXVgFNy68IRwFkRcYGku4AzJH0TuBk4Ma9/IvBrSVNIV2J7AkTEnZLOAu4CZgEHR8RsAEmfBC4BRgInRcSd+bW+2CEPMzMzYBCBLCJuAzYpSb+fdL+sPf15YI8Or3UkcGRJ+oXAhYPNw8zMrMUje5iZWaM5kJmZWaM5kJmZWaM5kJmZWaM5kJmZWaM5kJmZWaM5kJmZWaM5kJmZWaM5kJmZWaM5kJmZWaM5kJmZWaM5kJmZWaM5kJmZWaM5kJmZWaM5kJmZWaM5kJmZWaM5kJmZWaM5kJmZWaM5kJmZWaM5kJmZWaM5kJmZWaM5kJmZWaM5kJmZWaM5kJmZWaM5kJmZWaM5kJmZWaMNGMgkrSHpCkl3S7pT0mdy+gqSJkqanP8vn9Ml6RhJUyTdJmnTwmtNyOtPljShkL6ZpNvzNsdIUn95mJmZtSwyiHVmAYdGxE2SRgE3SpoIfBS4LCK+I+kw4DDgi8BOwLj8twVwLLCFpBWAw4HxQOTXOT8iZuR1DgCuBS4EdgQuyq9ZlkfzfW3ZBdz+mYVTDjOzhhvwiiwiHomIm/LjmcDdwOrAbsApebVTgN3z492AUyO5FlhO0mrADsDEiHgqB6+JwI552TIR8beICODUttcqy8PMzAwY4j0ySWOBTYDrgFUi4hFIwQ5YOa+2OvBgYbNpOa2/9Gkl6fSTh5mZGTCEQCZpaeD3wGcj4tn+Vi1Ji/lIHzRJB0iaJGnS9OnTh7KpmZk13KACmaRFSUHstIg4Jyc/lqsFyf8fz+nTgDUKm48BHh4gfUxJen95zCUijo+I8RExfvTo0YN5S2Zm9goxmFaLAk4E7o6IowqLzgdaLQ8nAOcV0vfOrRe3BJ7J1YKXANtLWj63PtweuCQvmylpy5zX3m2vVZaHmZkZMLhWi1sDHwFul3RLTvsy8B3gLEn7Ag8Ae+RlFwI7A1OA54B9ACLiKUlHADfk9b4REU/lxwcBJwNLklorXpTTO+VhZmYGDCKQRcQ1lN/HAtiuZP0ADu7wWicBJ5WkTwI2KEl/siwPMzOzFo/sYWZmjeZAZmZmjeZAZmZmjeZAZmZmjeZAZmZmjeZAZmZmjeZAZmZmjeZAZmZmjeZAZmZmjeZAZmZmjeZAZmZmjeZAZmZmjeZAZmZmjeZAZmZmjeZAZmZmjeZAZmZmjeZAZmZmjeZAZmZmjeZAZmZmjeZAZmZmjeZAZmZmjeZAZmZmjeZAZmZmjeZAZmZmjeZAZmZmjTZgIJN0kqTHJd1RSFtB0kRJk/P/5XO6JB0jaYqk2yRtWthmQl5/sqQJhfTNJN2etzlGkvrLw8zMrGgwV2QnAzu2pR0GXBYR44DL8nOAnYBx+e8A4FhIQQk4HNgC2Bw4vBCYjs3rtrbbcYA8zMzM5hgwkEXEn4Gn2pJ3A07Jj08Bdi+knxrJtcByklYDdgAmRsRTETEDmAjsmJctExF/i4gATm17rbI8zMzM5pjfe2SrRMQjAPn/yjl9deDBwnrTclrqWpOsAAAgAElEQVR/6dNK0vvLw8zMbI6F3dhDJWkxH+lDy1Q6QNIkSZOmT58+1M3NzKzB5jeQPZarBcn/H8/p04A1CuuNAR4eIH1MSXp/ecwjIo6PiPERMX706NHz+ZbMzKyJ5jeQnQ+0Wh5OAM4rpO+dWy9uCTyTqwUvAbaXtHxu5LE9cEleNlPSlrm14t5tr1WWh5mZ2RyLDLSCpNOBdwArSZpGan34HeAsSfsCDwB75NUvBHYGpgDPAfsARMRTko4AbsjrfSMiWg1IDiK1jFwSuCj/0U8eZmZmcwwYyCJirw6LtitZN4CDO7zOScBJJemTgA1K0p8sy8PMzKzII3uYmVmjOZCZmVmjOZCZmVmjOZCZmVmjOZCZmVmjOZCZmVmjOZCZmVmjOZCZmVmjOZCZmVmjOZCZmVmjOZCZmVmjOZCZmVmjOZCZmVmjOZCZmVmjDTiNi71ybXjKhgv8GrdPuH0hlMTMbP75iszMzBrNgczMzBrNgczMzBrNgczMzBrNgczMzBrNgczMzBrNgczMzBrNgczMzBrNgczMzBrNgczMzBrNgczMzBqt68dalLQjcDQwEjghIr5Tc5FsIbt7vdcv0Pavv+fuhVQSM2uirg5kkkYCPwPeBUwDbpB0fkTcVW/J7JXmZwdevsCvcfBx2y7wa/zwg7su0PaHnnnBApfBrGm6vWpxc2BKRNwfES8CZwC71VwmMzPrIl19RQasDjxYeD4N2KKmspj1hGmHXb3ArzHmO29d4Nf42te+Vuv2AJddvs4Cv8Z22963wK+x6hW3LND2j26z8QKXoZspIuouQ0eS9gB2iIj98vOPAJtHxKfa1jsAOCA/fR1w7wJmvRLwxAK+xoLqhjJAd5TDZejTDeXohjJAd5SjG8oAC6ccr4mI0QujMFXr9iuyacAahedjgIfbV4qI44HjF1amkiZFxPiF9XpNLUO3lMNl6K5ydEMZuqUc3VCGbipHXbr9HtkNwDhJa0laDNgTOL/mMpmZWRfp6iuyiJgl6ZPAJaTm9ydFxJ01F8vMzLpIVwcygIi4ELiw4mwXWjXlAuiGMkB3lMNl6NMN5eiGMkB3lKMbygDdU45adHVjDzMzs4F0+z0yMzOzfjmQGQCSvpv/71F3WcysnKT35f9r1l2WbuKqxZq1dsxOIuKcispxO7ApcF1EbFpFnh3KsQSwK/BW4NXAf4A7gD/2UkMfSX8AOv44I+I9FZZlBLARfd/HnRHxWIX5L9Pf8oh4tqqyAEj6TEQcPVDaMOV9U0Rs2vo/3Pk1hQMZ6WokIr44UNow5f2r/HBlYCugNejfNsCVEdFvoFuI5fg+qVP5UsBzxUVARES/B5OFVIavAe8GrgRuBB4HlgBeS/o8lgAOjYjbhrkctZ9cSHp7fvg+YFXgN/n5XsDUiPhyBWVYB/gi8E5gMjCdvu/jOeAXwCkR8fIwl+NBUlAXKZjOzI+XBh6KiEqvTsqCiKSbI2KTCvK+HJgNjAeuaF9e1fGi2ziQ0XHHvC0i3lhhGS4A9o+IR/Lz1YCfVRjIFo+IFySdFxG1jGcpaZeI+GM/y1cG1oyIScNcjq44uchl+XNEvG2gtGHK+3TgWODqaDtQ5O/iQ8CMiDhluMuS8/w5cHFEnJ+fvxt4W0R8oaL89yK957cAxXG8RgGzI+KdFZRhCVIQ+xVwYPvyiLhsuMvQjbq++f1wknQQ8AlgbUnFs/xRwF8qLs7YVhDLHiOd+Vblb6SqxUqraYrKgliu1lo6Ip6NiMdJV2nDXY59ct4XAOu3n1wMd/5tRktaOyLuz2VYC6hkGKGI2KufZY8DP66iHAWbR8QnCmX4g6TDK8z/r8AjpOGgflhInwkMay1BwXER8VFJp/Zq0CrT04EM+C1wEfBt4LBC+syIeKrislwp6RLgdFI1yp6UVB0Mo8UkTQC2Kqtaq+peHYCk35LONmeTqhiXlXRURHy/qjJkdZ9cAHyOtG/c3yoTfeOKViI3ALo4ImZK+grphOebEXFTleUAnpJ0GKmaNYD/AmZUlXlE/BP4J/DmqvIssbmk1YH3S/oxqYp1jqrvF3YLVy1mee6zVSgE94h4oOIyvI/UyAHgzxFxboV5vwX4MPAB5h0GLCLiYxWW5ZaI2FjSh4HNSPdpbqyyqjeX46fAOOY+uZjSPmh1BeVYHFgvP70nIl6oOP/bIuKNeR/5NvAD4MsRUelMFJJWAr4OtKpV/wwcHhGVDNoraSblDXCqvI98CHAQsCbz1k5E1fcLu4UDGZCHwfoa6Yy7deM6qj5wdgNJ+0bEiTWX4U5gY9IV808j4ipJt0bERjWU5b0UDpxVnlzk/BclHbhaZbgS+EVEvFRhGW6OiE0kfRu4PSJ+W1XjBisn6ZcRsX/d5egWvV612PJZ4HUR8WTVGUu6JiLeUnK2V9lZXqEsKwOvkXR2LstdpAYnw35fqs0vgKnArcCfJb2G+u7d3USqav6TpFdJGhURMyvM/1hgUeDn+flHctp+FZbhIUm/ILVe/G6+QqysD6qkH0bEoZLOpeSKqOqWep36cFVcg3OqpANJn8edEXFNhXl3HV+RAZKuAN4VEbPqLktdJG1NugI6mXRfSqR7IROAD0dEZY1fJI2MiNmF5wJGVv39SNqfdD9qhYhYR9I40s327SoswzxXolVfnUp6FbAj6Wpscm70smFEXFpR/ptHxPWSSj/3qhs95D6XLUsAawH3RsQbKsh7NeD3pABW/J2OAN7Xdk+3ZziQAZJOJE3I+Udgzv2HiDiqhrKsTPpxtMpQyVmepGuBgyLi5rb0jUlVWZXdD5H0D+B3wK8i4u6q8i0pxy3A5qRO4pvktNsjYsMKy3ATsEdE3Jefrw2cXWVnWEk/IH0XPdMhfSgkbQp8PCI+XkFe5wAXRsQJbekfA94TEbsPdxm6kasWkwfy32L5r3KS3kNq0vtq0k3c1wB3A8N+lpct0x7EACLiFkmjKipDyxtJDStOzM3vTwLOqKFF1gsR8WK6IARJi9DPaBvD5AvAFbnVokj7xT4Vl+Ee4Pj8/n8FnB4Rz1RchlYH7SOB9Zn7ZK/qlqRziYibJL2pouzeUFaVGhEn5RadPclXZAWSloqIf9eU963AtsCf8o31bYC9IqKSptaS7ga2iogZbekrAH+NiPXKtxz2cr2N1GpwOeBs4IiImFJR3t8Dngb2Bj5F6nN4V0T8TxX5F8qxOKnGQNTQarFQjteRguhepH6Wv4yIyrqISLoa+Cap1eTuuSwvR8T/VlWGXI5DCk9HkKr2VoyIHSrIe0pErFuSLmBy2bJe4EGDAUlvlnQX6QoISRvlUQSq9FJubDJC0oh8gNi4wvx/BFwq6e2SRuW/d5D62f2ownIgaaSk9+Sb+0eTrlTXBv5AtXPTHUYalul24OM5769UkbGkbfP/9wG7AOsC6wC7lPXzq6A8I0ldANYDniA1xDlE0hkVFuNVEXEJQETcFxFfIY22UrVRhb/FSbckqhoN50JJx0laspWQ72H+DLi4ojJ0HVctJj8GdiD3n4qIW/OVQJWelrQ0qW/MaZIeBypr3BARx0t6GDiCVJ3ZarX4zYj4Q1XlyCaTOoN/PyL+Wkg/u8rvJdIYgr/Mf1V7O2lorHeXLAugyg7qRwHvAS4DvhUR1+dF35V0b1XlAF7IVx735RZ7D5GGEatURHy96jwLPg98D3ggVzcH6STvt6T+lj3JVYuApOsiYoti35gaWoYtRRpZfASpY/KywGl1dAmom6SlI+JfXVCOf1De3HvtivIfAbw/Is6qIr9+yvEx0j3K50qWLVvV/TJJW5BOrpYn3StbBvhelS1qczlGA/9NOuEr3qvbtsIyLE3qrC/g793we6mTr8iSByVtBYSkxYBPk6sZqyBpd1LV0e256qSSQVi72CxJBzPvgaKy0UWy8YXHSwB7ACtUlXlEvJw769cayHJDguUlbcDc38efKwxiK5BaFCu35P1IFfl2cBpwJmm6oQNJXVSmV1mAHLjmaZzVq3yPLDkQOBhYHZhGujd1cBUZ53txnwNWBI6Q9NUq8u1yvyZNXbIDcBUwhjQwa6Ui4snC30MR8WNSg5wqTZT0eUlrSFqh9VdlASTtR6ryvoQ0RNQlpJFwqsp/H+BeUhXvZEm7VpV3Byvm0W9eioir8gnWljWXqaf1/BVZvon9kYj4cE1FeBuwUUTMzjdtrybdp+pl60bEHpJ2i4hTlAYRvqTqQuT+QS0jSFdoVXdFaF2FFk+sWvdFqvIZ4E3AtRGxjaT1SAGtKp8HNoiIxyStSzrRuaDC/Nu1hgd7RNIuwMOkky2rSc8HshxAdqPilnkFL7ZGsYiI59TqtFSxtibF86i4c3jrQPF0rs56lDTqe9WKU3XMIg2b9YEqCxARa1WZXwfPR8Tzklrz1t2Tm+JX5YXIM1JHxJRc/V+nb0paFjgU+AnpXt3nqshYUr/jv8YwTzrbrXo+kGV/URrp/ExgTj+yqGaaivXUNxeagHXy89ZYi1UNXNy60ngd6ey7NQL+u0nVSlU6XtLywFdzOZYGKu0rBBARdTTtnku+Sj+ENKHoAUrDZL0uIqq8IpkmaTng/0hVnTNIVyFVGZNbTrasUXweEf2ehC0s6ps1fsl8b/AZqm/+35oPb3FgE+BO0rHiDcAN1DvFTG3capE5Yy22iypaISkNiNtRpDmQKiPpUuD/RR4YN4/q8buI2LHKcnQDSZ8hjWQxk3R/ZlPgsKrGGMxlOJM0pt7eEbFB7j/0t4ioso9hsTxvJ7WovTgiXqwoz337Wx4VzdagNMbipqQhyyobIqxDWU4HvhsRt+TnGwGfqaFBVFfo+Suy3MT52LqaOFcdqAZhTaB4gHqRiqr1uqx6E+BjEXG0pB1I/ZX2IQW2ygIZsE5EfFDSXgAR8Z+qqp87NCppDZi7NFDJ5LNVBapBuJjUGXwpSc+Sa02g+pkqgNe3ghjM6ftaa3CtU88Hsm5p4txFfg1cr74pM94LnFpR3t1UvQl9s+/uTBo099Ya7mG+mK/CAuaMN1jVEFU30negXpM0G7NIw4U9QBr1vWdExBeAL0g6LyKqGsmjk79LOo65Z8v+e71Fqo+rFoHc5P0/zHuPrJIzzm6Tz+yKM1VX2l+lW6o3Jf2K1CVjLWAjYCRwZURsVmEZtgf+hzRQ7qXA1sBHI+LKCstwHHB+RFyYn+8EvDMiDq2qDN0m3xIYF2meuiWBRaLCeepynp9k7tmyfxoR/6mqDN3EgYw5Izi0i6pGcMhl2JU0PcPLA648/GV5C+lH+qs8isHSEVH2GQ1X/veQuiS8kJ8vDtxa9cDFudp5Y+D+iHg6V7WNqbplmKQVSf2URGoC/0TF+d/YHrwlTYqI8Z22GaZyLBcRT1eZZ4dy1D5PXS7HYqRGQJUMot3Ner5qEbqmifOewNGSfk+N83BJOpzUX+p1pPtBi5KqL7ausBhl1Zt1jHbyZuCWiPi3pP8i3eg/uoqMleal+zJ5xBfg21H9NDYtT0j6CnNXY9UxdNqNkq4n/T6qvE/Z7mDyPHUAkSYbrXTMx3zi+0PStFNrKc0beHhEvLfKcnQLX5EBkvYuS4+Iqu4NtcqxDGmKjH1IB4zW3E9VVlncQmrWe1Nh3MnbKuwG0CpHrdWbuQy3kaoU30gKrieSZuF9ewV5X0y6R/Vn0lBIoyLio8Odb4eyrAAcTqrGilymb1Rd9Z6vkHcgdRLfmDS9zymRJx2tsBxzjc2qNE/bTVX+RiTdCGwHXBE1TfraTXxFlhQnxVuCtIPcRHWNHACIiGfzFdmSwGdJVyJfkHRMRPykomK8GBEhqdW4YKmK8p1L7sNXRT++/szKn8VuwNERcaKkCRXlvWr0zXt2idJM0bXIAeszdeVfKMfLpGmFLlKaYug04HP5Ku1L0Tcq/3C7StKXgSUlvYs0T13VM0S8lKu7i2k9e1XiQAZExKeKz3Ov/V9XWQZJ7yadaa6T8948Ih7PHWLvJo0gUIWzJP0CWC7fC/gY9Uxj0g1mSvoSqSrtbUrDmS1aUd7KncJbR6qRxee92BApd8r+MGmi0xmk0TTOBTYjNdSq6hbBYcC+zD1P3QkV5d1yt6QPkOYvXIt0onFtxWXoGq5aLCFpUeC2iHh9hXmeCpwQEfM0M5e0XURcVmFZ3gVsTzpoXhIRE6vKu5tIWhX4EHBDRFwtaU3gHVVUOUuaCrxMXyArqrQhUreQNJk079ZJ7f0vJX05Ir5VYVlGA0REpaPeF/JfijTazZzfKfD1KJlqpxc4kAGS/kDfZfkIUlPnsyLisPpK1bskrUJq9h7Aw61x9qy3Kc2cXlur3tyH8HBSs3flv9nATyLiG3WVy3o8kCmNpL0Kc1exziL1F3qoipvIkmYyd912naMFlJUH0phyk4BDI+L+Ycx7Y+A40hBID+XkMcDTwCeimrEvO30GUNN3UpfciGFf0r3aV5NPLIDzgBMj4qV+Nl+Y5Wi1Xi0VEe+rqByfI3WOP6DVHUXS2sCxpCG7Kht4vMNn0vqd/rKq4cO6Ra8HsguAL7f3C5I0ntSUtWya+Vc0SV8nHax+Szpw70maG+xe4KCIeMcw5n0L8PGIuK4tfUvgF1HhjN02Zzy/p0ldH6bl5DGkiSRXiIgPVlSOfvtnVVXtLulm4F3t/fhyNeOlrdaDFZXlGNLv8vSc9EHSyd/SwBIRUVWjpK7Q64HsjojYoMOySpqydhjPbo4amjhfFxFbtKVdGxFbSrp1OIOJpMkRMa7DsikRse5w5W3zknRvRJRO1yLp7xHx2qrLVKcBjhcdlw1TWa4qdgPJ1Z5XRcTbJN0VEetXVZZu0OutFpfoZ9mSFZWhOJ5du6onUAR4ObeGOjs/f39beYbTRZL+SOr28GBOW4PUSu3iYc67a9U40soMSXsAv2/dm8p9ufYgtRqsRL4S6q9qsarBcvurrqu6Km8VSWMionWl/GpgdH5c1VicXaPXr8hOBy6PiF+2pe8LbF9V1Uk3yXX+R5NGtQhSk97PkaotNouIa4Y5/52A3UiNPUSq0pozzl+vKY60EhGvlfRq0riTwz7SiqSxwHeBbZl7wODLSdPZVDJsmdJAyR1V1SFa0mwKY7EWF5Gq86rqmoGk95DmJrsn5/9aUiOUy0i3AH5QVVm6Qa8HslVI/VBeJF0ZQTpoLAa8NyIerbAsbytLL2uOP4xlGAl8usqb1ta/LhppZUXS8aLScR5tXvmq+E3AbaQW1gLujB4dMBh6PJC1SNoGaNVv3xkRl9dQhuLIAEuQxnK7MSqY3LOtHFcOZ4OOAfIeCexHalBwUUT8tbDsKxHxzTrKVSdJ10fE5pJuiohNc/+hv1UVyCRtTmqpeYOk9YEdgbsj4qIq8m8rS7E16SKk1sUv9Eor0qLWfeu6y9EtHMi6lKQ1gO9FxF4V53skqfl7+5Q2w970XdIJwKuA64GPkG5eH5KX3VThvZCuIenzwDjgXcC3SSOt/LaKIctyteZOpKAxEdgCuBJ4J6mj/JHDXYZ+yjYCeB9ploSv1lWOukg6ApgUEefVXZZu4EDWpXIrpNuqHgRU0hUlyVHFlWGxyiz3Yfo5sBJpIOVrq2ze3E3qGmlF0u2kwXkXBx4lTWHzrNJcWNdVXb1ZplevTCTNIJ1wvkCaS7HVx7HfVtCvVL3earFrSPoJc48usjFwa9XliIhtqs6zYLFCOWYBB0j6X1LjgqVrK1WN8jh6V7eCl6QlJY2NiKkVZD8rImYDz0m6L/I0MhHxH0mVj7CRGzi0jCDdz656xu5usVLdBegmDmTdY1Lh8SzS9C1/qaMgknYB3kChe0JFQ/BMkrRjRMxpah8R35D0MGn0hF70O2CrwvPZOe1N5asvVC9KelUev2/OxJpKg2rXMVTUHoXHs4CppBauPSciZufvYR3m7kb01w6bvKK5arFmktaMiAfqLkeL0rT2rwK2IY3o/X7g+ojYt9aC9ShJt0TExm1pw9oxvZDP4pFn6W5LXwlYLSJuH+4yWLncRegQUjeV20knNtfW1VCrbiPqLoDxf60HSnOR1W2riNgbmBERXyf1J1uj5jK17hP1ounFKjWludEqaQLfIYgdEBFPVBnEJF1UePzfVeXb5T5LqlqdGhFvJV0xP1JvkerjQFa/Yh1/N0zN0eqL8lzufPsS1c3z1J8T6y5ATQ4EvizpAUkPAl8kzYFVZ3mqtmrh8Z415N+Nnm/1G5O0WETcCaxXc5lq43tk9YsOj+tygdIEht8nzdAcVDRpoKTzOy0CVqyiDN0mj1qxpaSlSbcCZtZcpDoaV3TD76LbPJJ/p38gzSD+FNCz0x35HlnNCsPeiDS+Y2tivNqnDJG0OGnonWcqym8GaTbmf7UvAs6MiFWqKEe3qbHxTVlZiuP7VZXn06SWqyLdu51rwIKoaBqXbpVnB1gW+GNZdXAv8BVZzSJiZN1laCdpK2Asef+QRFQwKzJpXMfnIuKqkjLdW0H+XadT45uK8t6CNIpHq+/YYcCmku4CvlXVCQ7w/wqPf1pRnl0v9zUdDdydk1YkTcHUc3xFZnOR9GtSk95bSE29IV0Zfrq+UvWuVifxwv+lgXMiYvsK8r6TNHLGLEnHk2oLzga2y+k9fSVUJ0mfAL4BPElfV4jotelbWnxFZu3GA+tHl5zhSNo1Ii6ouxw1ej7/bzW+eZLqGt+MyB3TAcYXhgi7Jg9mXLn2MTd7dQxOUtP710fE9LoL0g3catHa3cHcrcTqVsu9oC7yh7bGN1PpmxV4uN0haZ/8+FalmdOR9FpSa9Y63DHA814xDah00t1u5qpFA+aMvh/AKNLwWNdTmKAvIt7TYdPhLtfNPTzG4ghgy9YsADU0vlmWNDfdW0l91zYlTXj6IGm6n8qHUOt1klpV/G8kDSZ9AXP/To+po1x1c9WitXTrRHx19pmqVUS8LOmHpE7prQ7KlbVKywHzo5JGkfo4LgJMi4hamnlL+jZpBoDngD+STrg+FxG/raM8NWnNAv1I/uu5KWzK+IrMAJC0LrBK+/iOecLPh6qahbcTSe+qatT3biLp66QJFM/plvuWAJKWjoj2bhLDnectEbGxpN1JLRk/B1xWxXBd3ULSEsDS7ROc5mHDZvZq83vfI7OWHwNlnW2fy8vq1qsjexxCGiT4BUnPSpop6dm6CwXcVUOerRqknUmDaj9B73WW/jGpK0a7nYGjKi5L13DVorWMjYjb2hMjYpKksVUUwCN7zCsiRtWVt6RDOi2inml1LpJ0B6lbyMH5KqTXrkDeFhFlw4T9mjR8WU9yILOWJfpZtmRFZXgrnUf22LyiMnQFSSOBJVvVd5K2pG++tpsrGqrqW6TWkrNKllVemxMRX5D0feCp3LftedIs0b2kdIiwiIjcQbonOZBZyw2S9o+IXxYT83QRN1ZUBo/s0ee7wOPA9/Lz00lNzZcgNcOv4uz7JuD/ImKe71/SfhXk357nhwqPi4t6qbHHE5I2a/9OJG1KDzfHd2MPA0DSKsC5wIv0Ba7xpKuA90bEo3WVrRdJuhl4U6tDcqsbQj7rvjoi3lJBGV4HPNnesCAvW6Xq1ouSipOrLgFsC9zYSyOM5CvzM0jDlRV/px8DPhQRf6urbHVyILO5SNoG2CA/vTMiLu9v/QrKs0JE9NyZZvvkmZK2j4hL8+N5JtvsRZKWB06OiJ6aJVrSqsCnKPxOgZ9ERM/OR+ZAZl1D0takM82XSWeY3ySN+7go8IFeOtuUdDewefu9sNxJ+bqIGPa5p/L4ij8pm0RT0lLAB4EXIuK04S5LGUmLALdHxOvryN+6h++RWTf5EfABUou4PwK7R8Q1uf7/J8DWdRauYr8EzpR0YEQ8ACDpNcCxeVkVfg58VdKGpPtz00lVeuNIHXFPAioLYpLOpa+5/QjS1DbnVZV/t/G4k30cyKybLNo6+5c0PSKuAYiIm/I0Ij0jIo6S9BxpgN6lSAfwfwPfiYhj+996oZXhFuADecT98cBqpBnE746IOhrfFKdwmQX8MyKm1lCObuFxJzNXLVrXKN4XkrR7RPxfYdkdEbFB561fubpoduhaSfpWRHx5oDTrPR7Zw7rJVyW9CqAtiK0DVDGxZ1eKiH/1ehDLdixJ26XyUnQBSd+WtIykRSRdIumxYveEXuMrMjPrapI+DhwIvBYoVmmOIjW/37OWgtXI407OzffIrGt0eyu5XidpqYj4dw1ZnwVcRhr5/rBC+syIeLyG8nSDecadlNSzVyW+IrOuIWlj4MtAf63kjuu1Eb4lbQWMpXDiGRGVVbXm/E8gjbq+pqSNgI9HxCeqKkNbeVagMKRaRDxcRznqlIfq2ok07uR4YFngjxGxRa0Fq4kDmXWdLmolVztJvyb1pbuFdNCCNLTepztvtdDLcB3wfuD81iSndTS+kbQzafT3McCTwKuByVX0qetGklamb9zJpYFlI+KhustVB1ctWtfJA+VeWXc5usR4YP265yKLiAfbxjec3WndYfQtUl/CS/NwXe8i3R/qOR53cm4OZGbd7Q5gVdJswHV5MFcvhqTFgE8Dd9dQjlkRMV3SCEmKiImSjqyhHN3grYXHc8adxIHMzLrQSsBdkq6nMPdWRLynwjIcCBwNrA5MAy4F6rg/9kxu9HMNcKqkx0nDmfWciDio+Lw17mQ9pamf75FZ16qxlVzXkPT2svSyqW6GsQxbR8RfBkqroByjSDOWjwD2JjVwOLVsdP5e0+vjTjqQWdfptlZyvU7STRGx6UBpFZTDI3tkncadjIjP11eq+jiQWdfpllZydZI0k74D1VyLSK0Wl6mgDG8GtgI+SxrQuWUZ0hx1lXa+7RBQb626HN1A0naFpz0/7qTvkVlX6pJWcrWJiFF1l4E0qerSpONEsTzPkk40KlEc2UPSTYVFo4BJVZWjy2znq9M+viKzriPpbOAo0mjnW5JayY3vxaGIuoGk10TEP2vMf3lgRTyyxxy+Op2bA5l1HUkrkVrJvXrJlDEAABGPSURBVJNUlXYp8OlenCm6G0gaDfw36T5McUSNbSvKfwngpYiYnZ+vSxrV4p8RcX4VZegWHneynAOZdZ1uaSVniaRLgTOBz5MOohOA6RHxxYryvwrYPyL+nmdCuCGX5/XAX3upOs1Xp+UcyKzrdEsrOUsk3RgRm0m6LSLemNOuiojSrgHDkP/tEbFhfvwNYKWI+ISkxYFJrWW9yONOJm7sYV2j0EputKRDCouWAUbWUyoDXsr/H5G0C/AwabzDqhTPtrcFfggQES9I6skO0Z3GnQR6ctxJBzLrJl3RSs7m8U1JywKHAj8hnVh8tsL875T0HeAh0r2hSwFymdTfhq9gHneywFWL1nXqbiVnA5P02Yj4cUV5LUWaOHI14MSIuCmnbw2Mi4iTqyhHN5E0KSLGS7oV2DgiQtL1EbF53WWrgwOZdZ26W8nZwCQ9EBFr1l2OXiXpMuA9wPdIV8iPA1tHxJa1FqwmI+ougFmJ04B7gLWArwNTSS3VrHv0apVet9gdeJ5UxXslqdp11zoLVCcHMutGK0bEiaS+Q1dFxMdIHaOte7gqp15fiojZEfFSRJwYEUcBhwy41SuUA5l1o7layUnahGpbyRlpvEdJz5b8zSS1krP67FiStkvlpegSbrVo3ajuVnJG14z32C9JH4uIk+ouR1U87mQ5BzLrOhFxQX74DLANpFZy9ZXIutgSA6/yinIWcBke2WMubrVojeBWciZpZGu8xV7lcSfL+R6ZNYVbydkUSd+XtH7dBanRJcA6AHncyeuB9YFDJH2rzoLVyYHMmsJVB/ZG4O/ACZKulXSApGGfYLTLrBARf8+PJwBnRMRBwA7Au+srVr0cyKxruJWc9SciZkbELyNiK1KH+cNJLVtPyVVsvaB93MmJkMadBHpy3ElwYw/rIk1oJWf1kTSS1MR8H2AsafDg04C3AheSxmF8pfO4kyUcyMysKSYDVwDfj4i/FtLPlvS2mspUtf1I406uB+wYEf/O6RuQZlXvSW61aGaNIGnpiPhX3eWw7uN7ZGbWFD+TtFzriaTlJfVMZ2jrzIHMzJrijRHxdOtJRMwANqmxPNYlHMjMrClGSFq+9UTSCvg+v+GdwMya44fAXyWdnZ/vARxZY3m6Sq+NO1nkQGZmjRARp0qaROo/JeB9EXFXzcXqJr027uQcbrVoZl1N0jIR8WyuSpxHRDxVdZnq5nEn5+ZAZmZdTdIFEbGrpH8w98gWAiIi1q6paLXJn8XZwK98VepAZmbWOJJGAXuSRjkZAZxEGnfx2VoLVhMHMjPrapI27W95RNzU3/JXujyqyenAcqSrtCMiYkq9paqWA5mZdTVJV/SzOCJi28oK0yVKxp38NX3jTn4rInph3Mk5HMjMzBpG0v2kcSdPbBt3EknHRMSn6ylZPRzIzKwRJC0KHAS0Bgi+EvhFRLxUW6Fq4nEn5+aRPcysKY4FNgN+nv82y2m9yONOFrhDtJk1xZsiYqPC88sl3Vpbaeo1z7iTknp23ElfkZlZU8yWtE7riaS1gV7tFOxxJwt69o2bWeN8AbgiN3T4/+3da8xl5VnG8f/FAAXaoWWQ1gMyHMIhWKCAltJBpVT4IlYltRGcihWpKUSl2JoelSY1agxNmsaWVrClJdYU7IlEREs4NNSiHQYGLKc4gEnTD4CEjhiHQ28/7PV21p7ZBeKH99kP6/9Ldt53PWs+3JlM9j3Ps+597QDrmU3tTZG5kyMOe0jqRpKXAEcya2T3VtX2xiU1k+RoduRO3jDlhA8bmaQuJNkLuAA4hVlU1deBy6rqf5sWtorMnVzMRiapC0m+AGwDrhqWzgb2q6pfa1fV6jJ3cjEbmaQuJLlzp6nFhWuaHoc9JPVic5LXVdU3AZKcBNzauKZVZe7kYu7IJHUhyT3MBj3+c1g6CLgH+D6zY7VjW9W2WsydXMxGJqkLSdY/1/2qeni1atFysZFJUmfMnZxnI5OkziS5HNgDuHJYeivwbFX9Truq2rGRSVJnnOCcZ9aipC4k+YsXsjYR5k6OuCOT1IUkt1fVCTutbZnCtOLOkrwR+DQwlztZVc811fiiZSOTtNSSvINZNNWhwH+Mbq0Fbq2qjU0Ka8zcyR1sZJKWWpKXA/sBfwa8Z3Rr22SzBc2dnGMjk7TUDMrdlbmT82xkkpbagqDcjG5PMijXqcV5Zi1KWmpVdebw85DWtSyRyedOjrkjk7TUDMrdlbmT82xkkpbaKCh3L+CngTuZHS8eC9xWVae0qq0VcyfnebQoaalV1RsAkvwd8Paqumu4fjXwrpa1tTK1RvV8TPaQ1IujVpoYQFXdDbymYT1aEu7IJPXiniEs9ypm04sbmT0X0sS5I5PUi7cB/w78AXAR8O1hbXLMnZznsIekbiTZGzioqu5rXUtL5k7Oc0cmqQtJ3gTcAfzjcP2aJF9tW9XqSvKOJHcBRybZMno9CGxpXV8r7sgkdSHJJuA04KaqOn5Ym9QuxNzJxRz2kNSLZ6rqiSTP/ydfvKqqHkpy4c43kqybajOzkUnqxd1JzgHWJDkc+H3gG41rWm1/C5wJbGJB7iSzr7qZHI8WJXUhyT7A+4EzhqXrgQ9P9atLtIONTNLSS7IG+POqenfrWloyd3IxjxYlLb2qejbJia3rWAKXDj8X5k4y+6LNybGRSerF5mHc/mrgyZXFqvpiu5JWl7mTi9nIJPViHfAYsxH8FQVMppGN7JI7mWSyuZM+I5OkziT5PLNd6Th38mVVdXbTwhox2UNSF5JcmeQVo+v9kvxNy5oaMndyxB2ZpC4k2byS6PFca1Nh7uQO7sgk9WK3JPutXCRZx0Sf85s7OW+S/wgkdelS4BtJrmH2XOgtwJ+2LamZPwFeC9wEUFV3JDm4YT1N2cgkdaGqPpvkW8ymFgOcVVXfblxWK+ZOjtjIJHVjaFxTbV5j5k6O+IxMkvrze8BPAduZBQk/wWx6cZKcWpSkjpg7uSt3ZJK6kWR9kl8Yft87ydrWNa22qnoWMHdyxGdkkrqQ5Hzg7cyiqg4DDgQuA97Ysq5GJp87OWYjk9SLC5mNnN8GUFUPJHll25KaMXdyxEYmqRfbq+qplZHzJLsze/OenKqabBzVIj4jk9SLm5O8D9g7yenMjtWubVxTE+ZOznNqUVIXkuwGnAecwewD0dcDl9cE38TMnZxnI5OkziS5Ezi1qh4frtcBN1fVMW0ra8NnZJK6kGQDcAmwntl7V4CqqkNb1tWIuZMj7sgkdSHJvcA7gU3AsyvrVfVYs6IaSnI0O3Inb5hw7qSNTFIfktxWVSe1rkPLx0YmaaklOWH49S3AGmafldq+cr+qbm9Rl5aHjUzSUkty43Pcrqo67TnuawJsZJK6kOTQqtr6fGtTkWQ9cHhVfS3J3sDuVbWtdV0t+IFoSb24ZsHa1atexRIYcievAT45LB0IfLldRW05fi9pqSU5itl3b708yVmjW/sCe7WpqjlzJ0dsZJKW3ZHAmcArgF8arW8Dzm9SUXvmTo7YyCQttar6CvCVJCdX1b+0rmdJ7Jw7eQETzZ0Ehz0kqTvmTs6zkUmSuubUoqQuJDnkhaxNQZINSf45yf1JtiZ5MMkkP4YA7sgkdSLJ7VV1wk5rm6rqxFY1tWLu5DyHPSQtNcfvF3qiqq5rXcSysJFJWnaO3w9GuZM3JvlLzJ0EPFqU1AnH782d/GHckUnqxWNJbgBeVVWvTnIs8Kaq+nDrwlZLVb0BfnjuZJuq2nNqUVIv/hp4L/A0QFVtAX69aUXtmDs54o5MUi/2qap/XYllGjzTqpgWHHxZzEYmqRePJjmMIVMwyZuB77YtadU5+LKAwx6SujA8A/oU8HrgceBBYGNVPdSyrhYcfJlnI5PUlSQvBXab6pdIalcOe0jqQpJXJbkCuKaqtiU5Osl5retSezYySb34DLOU9x8fru8HLmpWTUPmTs6zkUnqxY9U1ReA7wNU1TOMcgYn5u8XrC0ayZ8EpxYl9eLJJPuzY2rxdcATbUtaXY7fL2Yjk9SLi4GvAocluRU4AHhz25JWneP3Czi1KKkbSXZn9mYe4L6qerpxSU04fj/PRiapC0nWAL8IHMzoNKmqPtKqplaSHAF8ggnnTo457CGpF9cCvwXsD6wdvabI3MkRn5FJ6sWBVXVs6yKWxORzJ8fckUnqxXVJzmhdxJIwd3LEHZmkXnwT+FKS3ZgdqYXZl0nu27asJi5kljt5VJLvMOROti2pHYc9JHUhyVbgV4C7yjcuwNzJFR4tSurFA8DdNjFzJ3fmjkxSF5J8BjgUuA7YvrI+0fH764BPA++vquOGz9dtrqpjGpfWhDsySb14ELgB2BPH782dHHHYQ1IXqupDrWtYIpPPnRyzkUlSf8ydHPEZmSR1yNzJHWxkkrqQZENV3fp8a1Ng7uQ8hz0k9eJjL3BtCsydHPEZmaSlluRk4PXAAUkuHt3aF1jTpqrmzJ0ccUcmadntCbyM2X+8x7uP7zHdAQdzJ0d8RiapC0nWV9XDSdYyy1j879Y1tZLkV4GrmG1Gpp476dGipG6sTbIZWAeQ5FHg3Kq6u21ZTVwKnIy5k4BHi5L68Sng4qpaX1XrgT8c1qbI3MkRd2SSevHSqrpx5aKqbhrS36fou8BNQ+bipHMnwUYmqR9bk3wQ+NxwvZFZ/uIUPTi89hxek+awh6QuJNkP+BBwCrPhhluAS6rq8aaFqTkbmSSpax4tSupCkiOAd7FrLNNprWrScnBHJqkLSe4ELgM2Mfrurara1KyoRsydnGcjk9SFJJuq6sTWdSyDJLdX1QnPtzYVHi1K6sW1SS4AvsT8yPl/tStpdZk7uZiNTFIvzh1+vnu0VsChDWppZefcyRVTzp30aFGSemPu5Dx3ZJLUH3MnR8xalKT+mDs5YiOTpP7skjsJTDV30kYmqQ9JNqyEBCfZmOQjSda3rquRrUk+mOTg4fUBpps7aSOT1I1PAP+T5Djgj4CHgc+2LamZ3wYOAL7I7OMIBwBva1pRQ04tSurCygd+k/wx8J2qumLKHwLWDk4tSurFtiTvBd4K/GySNcAejWtqwtzJee7IJHUhyY8C5wD/VlVfT3IQcGpVTe540dzJeTYySd0YhjsOr6qvJdkHWFNV21rXtdrMnZznsIekLiQ5H7gG+OSw9BPAl9tV1NS1SS5I8mNJ1q28WhfVijsySV1IcgfwWuC2qjp+WLurqo5pW9nqS7Jo1L6qakq5kz/gsIekXmyvqqeSAJBkd2ahwZNTVYe0rmGZeLQoqRc3J3kfsHeS04GrgWsb16Ql4NGipC4k2Q04DzgDCHA9cHn5JjZ5NjJJ3UiyJ3DEcHlfVT3dsh4tB48WJXUhyanAA8BfAR8H7k/yc02LasTcyXnuyCR1Ickm4Jyqum+4PgL4/BQ/T5VkC3AccCzwOeAK4Kyq+vmmhTXijkxSL/ZYaWIAVXU/E42oAp4Zng3+MvDRqvoosLZxTc04fi+pF99KcgWzHQjAbzCLaJoicydHPFqU1IUkLwEuBE5hNrV4C/DxqtretLAGzJ2cZyOT1I0kBwBU1SOta2nN3MkdfEYmaall5pIkjwL3AvcleWT4XrJJMndyno1M0rK7CNgA/ExV7V9V64CTgA1J3tm2tGYuZPZ38j2AqnoAeGXTihqykUladr8JnF1VPwjKraqtwMbh3hRtr6qnVi6mnDsJNjJJy2+Pqnp058XhOdlUJ/XMnRyxkUladk/9P++9mL0HeAS4C/hd4B+ADzStqCGnFiUttSTPAk8uugXsVVWT3JWZO7mDjUySOjPkTl4JPMSsof8kcG5V3dKwrGZsZJLUGXMn5/mMTJL6Y+7kiFmLktQfcydHPFqUpM6YOznPRiZJHTJ3cgefkUlSJ8ydXMxGJkn9MHdyAY8WJakTSTYDp+8c2TUcM/5TVR3fprK23JFJUj/MnVzARiZJ/TB3cgGPFiWpE+ZOLmYjkyR1zaNFSVLXbGSSpK7ZyCRJXbORSZK6ZiOTJHXNRiZJ6tr/AXlgQRnw4DsQAAAAAElFTkSuQmCC"/>
          <p:cNvSpPr>
            <a:spLocks noChangeAspect="1" noChangeArrowheads="1"/>
          </p:cNvSpPr>
          <p:nvPr/>
        </p:nvSpPr>
        <p:spPr bwMode="auto">
          <a:xfrm>
            <a:off x="155575" y="-6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AutoShape 8" descr="data:image/png;base64,iVBORw0KGgoAAAANSUhEUgAAAbIAAAIICAYAAAALymuSAAAABHNCSVQICAgIfAhkiAAAAAlwSFlzAAALEgAACxIB0t1+/AAAADl0RVh0U29mdHdhcmUAbWF0cGxvdGxpYiB2ZXJzaW9uIDIuMi4yLCBodHRwOi8vbWF0cGxvdGxpYi5vcmcvhp/UCwAAIABJREFUeJzs3XfYHFXd//H3J6EKoYciAUOJIoK0CAg2QOkK+hMFfSQiRRAr6CP66IOK2EXBAiIgoEgR4QGRFmmCSgm9m4ARQg0QIIqUhO/vj3M292Qze5ck98wO+3ld133du2dm9pzdnZ3vzJlTFBGYmZk11Yi6C2BmZrYgHMjMzKzRHMjMzKzRHMjMzKzRHMjMzKzRHMjMzKzR5iuQSYoB/m5Z2AW17iPptZLOl/SkpJfzd79B3eUaKknfzGX/r258PTPr3yILuP3vgX+VpD+wgK9rXU7SSOAc4A3AX4H7gJeBGXWWy+ojaV1gMnBZRLxzIb3mIsBLwH0Rse7CeM0mkfRN4H+Aj0TEb+ouT7da0ED2+YiYujAKYo2zLimIXRER29ZdGDPrXb5HZvNr9fz//lpLYWYWEUP+AyL/jR3Euuvmdf8ELAv8CJhKqi74Qdu6OwMXAk8AL5AOkj8EVujw2isCPwceBv4D3Al8Clg05zmlbf1v5vT/6vB61+TlY0qWrZnzuh94HngS+AOwZcm678yvcwKwAnBsLuMLwD3AZ/v5vFYCvgXcAfwbeAa4DfgOsEpe57j8+gf08zq35XU2GOR3uijwaeDGnO+/gOuBg4CRJd9n2d8JQ8jrYOBa4FngOeDmnP/IkvU3Bb4HTAKm58/xn8CJwNoL8lm27xfAG4Hzgadyuf4G7DDE30fH/Szvsz8gVcE9n/O5GNi+w2u9A/hpLvdTeZvJwI+BlQf4vS2Z3+vU/Jn9AzgCWHSI7+fNwLn5M38BeBy4CTgKGN32nvvdL4byfoD9+nnNP+V1FqHkt172W2xLX4y0b19POt78J7+/S+jnd7WA+9kKpOPTxfk7aX3/lwHvLXndaf28/7eUfEdnA48CL+Ztj6fkWJbXX5r0m/pn4Tv4n/x5TgNmddhuF2Ai6RbC88C9+X0u19/vANgS+CPpuBnAhvT9xubZtvC7D2DSgN/BUL6wQgbzE8j+mr/cJ0n3Vs4BvlJY7/t5veeBq/OXMjmn/Z38g2k7INyTlz8MnJk/4JeAn5Tt3MxnIAO2Bp7Oy+7OZbs65/US8P4OP55zctkfAX6Xy/dCXvaVkvw3AB7Kyx/J259LCtAB7JrX2yg/v6GfA08Afxvk97kI6ccVpB/hucB5wMzC+xiR110ZOJn0g299Nyfnv30GkddSwFV52yfz65xPOji28lLbNv+XP+cb8+PW5xqkH9Tr5/ezbNsvjiH9sO4AziAd5AKYBbxjCL+P0v0MWIMUTIJ0ADkDuByYndM+V/Jat5AOsteT7kmfR7oH3XqN9oN/6/d2NfAX0sHiXNJBpPV9DuqEI7/eboXyXQecnl+r9dvbMq/3vly+1u/xZEr2i6G8H+BtwCl52bNtr/mFwr47P4GsVdaZpJPn04ErSfvkPUP4fIayn+2e06aSjgWnA3/O+1cAh7W99lHArXnZn9ve/7jCep8i3Z+eTTo5/B19J7KPAq9te90l6du3nyQdzy4g7ftn0yGQAV/N27xEOlE6g75gey+FoN32Ozgxb3M78Nv8XtYnnbwEcHCHz/YXefnHB/weBvuFtWUwP4Gs9eNatmSdvfLy24B1C+kjCh/Gb9q2+WVOvwBYspC+JelqYqEEMmC5vDPMAj7Utv4WpAD3DLBiyY8n8k61RGHZVnmHexZ4VSF9UfoOzj8CFmvLa0NgrcLza/O6G5e8j5PysgEDS17/i3n9W5n7QLJ6oUyfHMwBYhB5tXbOM4BlCunL0BdM9yvJq/1HIuDjef2L25YN9bMsXk0c2rbuYRSuAAb5HjsFsoty+qkUroqAt5MOIrPav0/SGfCybWmLFPI4brC/N2Bc3u9eBtYc5Htp/SbKrhg2aNtf5lwN9vN6Q30/AwWqIQeyQjnvp622J+87bx3kZzPU/WxdYIuS1xkHPEg62LefRA90zNqadDyZBmzatqz1+7imLf1r9J2YLFdIX5u+wDSrbZs35/3mWeBNhfQl6DspOLtD2QM4pKTs6+Vlt5QsWyrnNRMYNeB3MdgfZ1smMcDf2A4/rHkOunmdO/LyN5QsG0GK5C8By+e0UaSzulnFHaWwzQ/Kdu5B7BRlgezzOe17Hbb5Ql7+qZIfz1wBrrC8dcDeupD2odZOR9sVSYd8J+T1f9aWvgwpkD9NIVAO8FqtnXfbkmW75WWT29KHHMiAVfP3+E8KJx+F5a/Oy28cwmteR/ohL70An2Vrv7imZNli+Xt8npJqzwFe778KaeMK+0RZNcyP8vJfDuG9Pwo81pbW+r3NAl5Xsk2rWvrDg8zj3rz+0oNYd8BANh/vZzgCWavG4nfzU8753c8GeK2D8msdNNC+1Lb8grx85w7L/5iXb5ifi3TlONfxp7D+ga39py39tJz+jZJtViUdj18G1igp+839vO8r8jpvaktvVSsP6vcwXM3vy9IejIh5+pdJejWp9ds9EXFn+/KIeFnSX0hnf5uS6pPfRDoT+GtE/KMkr9OBQwf9Lvq3ff7/+w7Lr87/Ny9Zdn1EPFmSfi+wA+nA3dJqrnxq5G9yAGeSDn4flvSFiHgup3+YdDbz80JaR5LWJl15PRoRl5escj7p4LuupFUj4tFBlK2TbUkHngsj4j/tCyPiYUn3ARtJWiwiXiyUc0VgV9JZ7nL0tbgdTTrZWZt0RQ9D/yxbLiop04uSppLuna1Aukc3P96a/18YEU+XLD8V+GxhvTkkrU567+uRTlRG5kUjgNGSlomIZ9s2+0dE3FuSTyvt1SXLytwIvBY4VdKRwE1D/EznMZ/vZ2G6m3QFvJukzwGnz+d+PeT9LHdb2YZ0JbUasDgpuLS+j3GDzTx3TdiGdLy9tMNqV5PaHmxOuiBYmxR4HoqIv5Ssfybpnn671n55WvuCiHhU0qXAe0jv64y2Vf7Qz9s4jnTfdH/ghkL6/vn/8f1sO0eVze879S0bm/+vJ2mgnWGl/L/1pf+zw3qDLdNgjM3/r5XU33orlaQ92GHdmfn/4oW0NfL/vw+mUBHxvKRTSAe/PUj3EmCIOwB9n+XUDvlEPpBvRA54g3zdMmPz/wMlHTjAussDjwFI2ov0fpbuZ/1RhcdD+iwLhvJ9DVW/nzPp3hn0tQYFQNKhpIYEi/Xz2qNI1TBFC+u9fBF4PfDe/DdD0t9IVwKnRsS/B/k6wAK9n4UmIp6WtB9pnzoKOErSFNI9stM7nNCVGdJ+JmkN0onhxv2sNqqfZe1WBl6VH780yOPTavl/6fE4ImZImll43ZbV6LuPWaZ0/+0vr+wc0u98L0mHRMS/JL2RFHhviYgb+tl2jgUNZEPxfIf0VheAR+h8VtHS+kD6/cYWQFl3hFba70hncZ3MczVJutQeqqGc7R5HCmT7A6dIGg9sQroSvHUY8l2gM3H6Psub6bt66uRFAElrkW5uQ3qvFwLTWld0ks4iBfKyfWKo5Z2f72uoOpUp2pdL2ppUTf4M6X7HlcAjEfFCXn49qXai7L0vlPcSEQ/m/Wpb0pn924Gd8uMvS9o6IgY1AMICvp/5VdrFKCJOlzSRdBXxLtL72g/YT9KpETFhCHkMdj87iRTEfk9q3HYvMDMiZkvamVQNOJT33npvM0kBoT935f/DdexsKfssOh37iYiXJJ0EfAnYk9TS+4C8eLAn45UGsk6m5f+PRcRHB7nNw/n/azos75TeqqrqdGa/RknaNGAd4Mj5CA5D0TqDfi2pVd+AIuJeSVcA20han/nYAej7LNcqW6h0mtf6PB8ZwuuWaX3XV0XE5wa5za6ks/fvRsTRJcvLRnsY8mdZgX4/50L6w4W09+X/h0XEySXbrLMQyjWgiJhNamU3EebcDvgZqRXeEaT7tYOx0N9PRMyS9DJD+023tn2CFFxOApD0NtIJ696STo6IKwbIftD7maRlgO1I3+8HIqL9RGN+Ri15nHRMmzUfx841O5RzOdJV4ey2RY+QPsvX0Fc9XTS27fWH4njSlf/+kk4j3R75NyXVmJ3U3iE6V01OATaUNNgd+QZSM/bNJZUFrT07bNc6EL+ufYGkN1B+WTwx/3/vIMs2v/6U/+89xO2Oy/8/S3rfzzJvHXVHEXE/qfnwqpLKRujYlXRPakpELGggu5x0pfDuXL8/GMvn//NUleXvbMOSbeb3sxxOrXupu+SDRbuPtK0H/b/3HUj37CoXEQ+TAhike9ctrRPFTt/tkN9PRMwi7TP97S+PAitLWr5k2fYlaaUi4s+ke0Qw9/vqZCj72XKkq6GHS4IYwAc7bNfxM833kP8MLC/pHYMoA6SWmo8Cq0t6c8nyD3TYrrVffrh9gaSVSZ9zkLp8DEmOAZeQqhOPJH1WZw7lPmntgSw7gnTD9xxJG7UvlDRG0sGt5/kNnkb6cn8iaYnCupuTWgCVuTL/n5CrrFrbrErq61B22X0sqcPklyTtJ2muz0zS4pL2yAfVBXE2abzCt0j6vqRF2/LZsFjmgnNJdcz7k86kfjvU+xakDqoAP5I0upDnaqQqEICyq6EhyVVQp5DOvE/LP4C5SNpEUvHH1Dr7myBpqcJ6o0ln0mUHuPn9LIdNREwm/VhHAUcXyyTpLaR9djbpSqel9d73b1t/bVLn/GEn6dD8+2i3c/5fDEqPk97DurlRQ7v5fT+PAKtJ6nT/6ErSb/d/28q+D6nambb0zSS9V9JibelLk/quQed7jEVD2c8eIVUBbpSrWFvrSNJXSd1yyrSucOY5+c6OJAWQUyS9vX2hpJUkfVLS4pDueZO6wEC6N7hsYd2xpL5iZX6a8/lMrmpubbM4aZ9dEjgnIgbzuZVpnZC3amqGUqu0wM3vxw5i3UE1ySX1Dg/SD+FG0iX+haSm+bOBJ9rWX4m+DtPTSFchl5Kab7c+9Hma5JJah7WaQf8hb/MM6cdwHW3N7/M2W9PXI/2BXK7f5fWfyenFjo/9Nk2ncz+jN5LOloK0A59Nqvu+oz2Ptu1aO3MAm8zH91nsEP00fZ06n81p55I7RA/2PfaT11KklqdBam11DX0dg6fS1h+F1Cih1bn0UdL9hfNz2e7Kj4N5RzoY9GfZ6fsoLO844ssQv981Cu9xKql17Z/o6xB7SNv6K9HXVHoqcFb+np7P++u17eVigN8bfc2a5+mQ32H9f5F+fzfn/M8sfIb/Asa3rX9hXnY76aTlBGDC/L6fvN3Pc/p9wG/yax5SWP4G0v3rIPWF/F0u40ukkYHam9+/n75jwGWkk+LWaC5BuvpYZJCfz1D2s6/Q1zXiT/n7n5zL+YP2chb2mefzNheSTrhPYO7+tgcX9qHb6fuN3EK6ogvm7p5S7BD9RP68/kCqzjuHVEPzXMl7LXaIvpT0u30wp/2dzh2iS39XbeuOpK9j/K1DPoYNdYOc6UIPZHndd+QP9aH8BUzPX8YxlHRSJDW9Po7043iedGD7LB2GqMrbLEY68E/NeUwFvk1qzt/fEFWrkYZ0uZO+IZwmkw7ye7ftKPMVyPKyVfJOfW9+TzNIP85vt+8ohW22y69XOtLHIL/TRYHPkIYe+nf+uwH4BOXDRs1XICvstB8lBa8n8/fwEGn0l69SGLUgr7886eSkNTzYVNIV4nKkA9s8gWwon+VAP7j+9ov5+H5XIh1c7yNVj88gXal1GqJqdeDXpAPG86QDxjdIAb6s3+PCDmQTSAf6e0gH/n+Rmq//lJLhwUhNu39DOri3RgQ5YX7fT95mFOmsv9VpeJ73Rxqc4LJcvmfz47eU7aek3/L/kILJA7kcj5EC6ScoDGAwyM9o0L9ZUhXyjbmcT5KC01Zl5SxssxOpyq41MkvZidsmpBOH1jBiM0jB9IS8fftoOaNItS0P5PXvAw4nBbkXSd2lyt7rrvlzezpvNxn4LrmP72B/Bx1e+9d5/dKRPvr7U36BVxT12NQPkn5Bauixf0ScUHd5zKyZcjX31cAFEfHuCvN9FelkdjHg1RHxzFC275Z7ZDafcmOXj5CqRX5bc3HMrAHyvej2+/3r0tcZ+jcVF+lgUg3Lr4caxKA7mt/bfJD0RVLLqneRqgO+EoMYycPMjHR/bllJt5NOgtcAxpOuiM4l3b8cVrnB1rdJ1dE7kW5nfGt+XsuBrLneTapbfxj4Omm4KjOzwfgJqcn/RqR70P8hNeg5FfhFVHPPaVlgX9K9tptJI0UNqnN9u1fkPTIzM+sdvkdmZmaN9oqrWlxppZVi7NixdRfDzKxRbrzxxiciYvTAa3afV1wgGzt2LJMmTaq7GGZmjSKp08j2Xc9Vi2Zm1mgOZGZm1mgOZGZm1mgOZGZm1mgOZGZm1miDCmSSlpN0tqR7JN0t6c2SVpA0UdLk/H/5vK4kHSNpiqTbJG1aeJ0Jef3JkiYU0jeTdHve5pg8KzGd8jAzM2sZ7BXZ0cDFEbEeaUiTu4HDgMsiYhxpyoTD8ro7AePy3wHkQSglrUCaJmAL0kyghxcC07F53dZ2O+b0TnmYmZkBgwhkkpYhzZp6IqTptSPiaWA30vw35P+758e7AadGci2wXJ5peAdgYkQ8FREzgInAjnnZMhHxtzy+16ltr1WWh5mZGTC4DtFrkya4/JWkjUiTwn2GNGHcIwAR8Uhh2vrVmXua8Gk5rb/0aSXp9JPHfBt72B8X9CWY+p1dFvg1zMxs4RhM1eIiwKbAsRGxCWmo/f6q+FSSFvORPmiSDpA0SdKk6dOnD2VTMzNruMEEsmnAtIi4Lj8/mxTYHsvVguT/jxfWX6Ow/RjSVCP9pY8pSaefPOYSEcdHxPiIGD96dCOHCjMzs/k0YCCLiEeBByW9LidtB9wFnA+0Wh5OAM7Lj88H9s6tF7cEnsnVg5cA20taPjfy2B64JC+bKWnL3Fpx77bXKsvDzMwMGPygwZ8CTpO0GHA/sA8pCJ4laV/gAWCPvO6FwM7AFOC5vC4R8ZSkI4Ab8nrfiIin8uODgJNJMx1flP8AvtMhDzMzM2CQgSwibiFNg91uu5J1Azi4w+ucBJxUkj4J2KAk/cmyPMzMzFo8soeZmTWaA5mZmTWaA5mZmTWaA5mZmTWaA5mZmTWaA5mZmTWaA5mZmTWaA5mZmTWaA5mZmTWaA5mZmTWaA5mZmTWaA5mZmTWaA5mZmTWaA5mZmTWaA5mZmTWaA5mZmTWaA5mZmTWaA5mZmTWaA5mZmTWaA5mZmTWaA5mZmTWaA5mZmTWaA5mZmTWaA5mZmTWaA5mZmTWaA5mZmTXaoAKZpKmSbpd0i6RJOW0FSRMlTc7/l8/pknSMpCmSbpO0aeF1JuT1J0uaUEjfLL/+lLyt+svDzMysZShXZNtExMYRMT4/Pwy4LCLGAZfl5wA7AePy3wHAsZCCEnA4sAWwOXB4ITAdm9dtbbfjAHmYmZkBC1a1uBtwSn58CrB7If3USK4FlpO0GrADMDEinoqIGcBEYMe8bJmI+FtEBHBq22uV5WFmZgYMPpAFcKmkGyUdkNNWiYhHAPL/lXP66sCDhW2n5bT+0qeVpPeXh5mZGQCLDHK9rSPiYUkrAxMl3dPPuipJi/lIH7QcXA8AWHPNNYeyqZmZNdygrsgi4uH8/3HgXNI9rsdytSD5/+N59WnAGoXNxwAPD5A+piSdfvJoL9/xETE+IsaPHj16MG/JzMxeIQYMZJKWkjSq9RjYHrgDOB9otTycAJyXH58P7J1bL24JPJOrBS8Btpe0fG7ksT1wSV42U9KWubXi3m2vVZaHmZkZMLiqxVWAc3OL+EWA30bExZJuAM6StC/wALBHXv9CYGdgCvAcsA9ARDwl6QjghrzeNyLiqfz4IOBkYEngovwH8J0OeZiZmQGDCGQRcT+wUUn6k8B2JekBHNzhtU4CTipJnwRsMNg8zMzMWjyyh5mZNZoDmZmZNZoDmZmZNZoDmZmZNZoDmZmZNZoDmZmZNZoDmZmZNZoDmZmZNZoDmZmZNZoDmZmZNZoDmZmZNZoDmZmZNZoDmZmZNZoDmZmZNZoDmZmZNZoDmZmZNZoDmZmZNZoDmZmZNZoDmZmZNZoDmZmZNZoDmZmZNZoDmZmZNZoDmZmZNZoDmZmZNZoDmZmZNdqgA5mkkZJulnRBfr6WpOskTZZ0pqTFcvri+fmUvHxs4TW+lNPvlbRDIX3HnDZF0mGF9NI8zMzMWoZyRfYZ4O7C8+8CP4qIccAMYN+cvi8wIyLWBX6U10PS+sCewBuAHYGf5+A4EvgZsBOwPrBXXre/PMzMzIBBBjJJY4BdgBPycwHbAmfnVU4Bds+Pd8vPycu3y+vvBpwRES9ExD+AKcDm+W9KRNwfES8CZwC7DZCHmZkZMPgrsh8D/w28nJ+vCDwdEbPy82nA6vnx6sCDAHn5M3n9Oelt23RK7y8PMzMzYBCBTNKuwOMRcWMxuWTVGGDZwkovK+MBkiZJmjR9+vSyVczM7BVqMFdkWwPvkTSVVO23LekKbTlJi+R1xgAP58fTgDUA8vJlgaeK6W3bdEp/op885hIRx0fE+IgYP3r06EG8JTMze6UYMJBFxJciYkxEjCU11rg8Ij4MXAG8P682ATgvPz4/PycvvzwiIqfvmVs1rgWMA64HbgDG5RaKi+U8zs/bdMrDzMwMWLB+ZF8EDpE0hXQ/68ScfiKwYk4/BDgMICLuBM4C7gIuBg6OiNn5HtgngUtIrSLPyuv2l4eZmRkAiwy8Sp+IuBK4Mj++n9TisH2d54E9Omx/JHBkSfqFwIUl6aV5mJmZtXhkDzMzazQHMjMzazQHMjMzazQHMjMzazQHMjMzazQHMjMzazQHMjMzazQHMjMzazQHMjMzazQHMjMzazQHMjMzazQHMjMzazQHMjMzazQHMjMzazQHMjMzazQHMjMzazQHMjMzazQHMjMzazQHMjMzazQHMjMzazQHMjMzazQHMjMzazQHMjMzazQHMjMzazQHMjMza7QBA5mkJSRdL+lWSXdK+npOX0vSdZImSzpT0mI5ffH8fEpePrbwWl/K6fdK2qGQvmNOmyLpsEJ6aR5mZmYtg7kiewHYNiI2AjYGdpS0JfBd4EcRMQ6YAeyb198XmBER6wI/yushaX1gT+ANwI7AzyWNlDQS+BmwE7A+sFdel37yMDMzAwYRyCL5V366aP4LYFvg7Jx+CrB7frxbfk5evp0k5fQzIuKFiPgHMAXYPP9NiYj7I+JF4Axgt7xNpzzMzMyAQd4jy1dOtwCPAxOB+4CnI2JWXmUasHp+vDrwIEBe/gywYjG9bZtO6Sv2k4eZmRkwyEAWEbMjYmNgDOkK6vVlq+X/6rBsYaXPQ9IBkiZJmjR9+vSyVczM7BVqSK0WI+Jp4EpgS2A5SYvkRWOAh/PjacAaAHn5ssBTxfS2bTqlP9FPHu3lOj4ixkfE+NGjRw/lLZmZWcMNptXiaEnL5cdLAu8E7gauAN6fV5sAnJcfn5+fk5dfHhGR0/fMrRrXAsYB1wM3AONyC8XFSA1Czs/bdMrDzMwMgEUGXoXVgFNy68IRwFkRcYGku4AzJH0TuBk4Ma9/IvBrSVNIV2J7AkTEnZLOAu4CZgEHR8RsAEmfBC4BRgInRcSd+bW+2CEPMzMzYBCBLCJuAzYpSb+fdL+sPf15YI8Or3UkcGRJ+oXAhYPNw8zMrMUje5iZWaM5kJmZWaM5kJmZWaM5kJmZWaM5kJmZWaM5kJmZWaM5kJmZWaM5kJmZWaM5kJmZWaM5kJmZWaM5kJmZWaM5kJmZWaM5kJmZWaM5kJmZWaM5kJmZWaM5kJmZWaM5kJmZWaM5kJmZWaM5kJmZWaM5kJmZWaM5kJmZWaM5kJmZWaM5kJmZWaM5kJmZWaM5kJmZWaM5kJmZWaMNGMgkrSHpCkl3S7pT0mdy+gqSJkqanP8vn9Ml6RhJUyTdJmnTwmtNyOtPljShkL6ZpNvzNsdIUn95mJmZtSwyiHVmAYdGxE2SRgE3SpoIfBS4LCK+I+kw4DDgi8BOwLj8twVwLLCFpBWAw4HxQOTXOT8iZuR1DgCuBS4EdgQuyq9ZlkfzfW3ZBdz+mYVTDjOzhhvwiiwiHomIm/LjmcDdwOrAbsApebVTgN3z492AUyO5FlhO0mrADsDEiHgqB6+JwI552TIR8beICODUttcqy8PMzAwY4j0ySWOBTYDrgFUi4hFIwQ5YOa+2OvBgYbNpOa2/9Gkl6fSTh5mZGTCEQCZpaeD3wGcj4tn+Vi1Ji/lIHzRJB0iaJGnS9OnTh7KpmZk13KACmaRFSUHstIg4Jyc/lqsFyf8fz+nTgDUKm48BHh4gfUxJen95zCUijo+I8RExfvTo0YN5S2Zm9goxmFaLAk4E7o6IowqLzgdaLQ8nAOcV0vfOrRe3BJ7J1YKXANtLWj63PtweuCQvmylpy5zX3m2vVZaHmZkZMLhWi1sDHwFul3RLTvsy8B3gLEn7Ag8Ae+RlFwI7A1OA54B9ACLiKUlHADfk9b4REU/lxwcBJwNLklorXpTTO+VhZmYGDCKQRcQ1lN/HAtiuZP0ADu7wWicBJ5WkTwI2KEl/siwPMzOzFo/sYWZmjeZAZmZmjeZAZmZmjeZAZmZmjeZAZmZmjeZAZmZmjeZAZmZmjeZAZmZmjeZAZmZmjeZAZmZmjeZAZmZmjeZAZmZmjeZAZmZmjeZAZmZmjeZAZmZmjeZAZmZmjeZAZmZmjeZAZmZmjeZAZmZmjeZAZmZmjeZAZmZmjeZAZmZmjeZAZmZmjeZAZmZmjeZAZmZmjTZgIJN0kqTHJd1RSFtB0kRJk/P/5XO6JB0jaYqk2yRtWthmQl5/sqQJhfTNJN2etzlGkvrLw8zMrGgwV2QnAzu2pR0GXBYR44DL8nOAnYBx+e8A4FhIQQk4HNgC2Bw4vBCYjs3rtrbbcYA8zMzM5hgwkEXEn4Gn2pJ3A07Jj08Bdi+knxrJtcByklYDdgAmRsRTETEDmAjsmJctExF/i4gATm17rbI8zMzM5pjfe2SrRMQjAPn/yjl9deDBwnrTclrqWpOsAAAgAElEQVR/6dNK0vvLw8zMbI6F3dhDJWkxH+lDy1Q6QNIkSZOmT58+1M3NzKzB5jeQPZarBcn/H8/p04A1CuuNAR4eIH1MSXp/ecwjIo6PiPERMX706NHz+ZbMzKyJ5jeQnQ+0Wh5OAM4rpO+dWy9uCTyTqwUvAbaXtHxu5LE9cEleNlPSlrm14t5tr1WWh5mZ2RyLDLSCpNOBdwArSZpGan34HeAsSfsCDwB75NUvBHYGpgDPAfsARMRTko4AbsjrfSMiWg1IDiK1jFwSuCj/0U8eZmZmcwwYyCJirw6LtitZN4CDO7zOScBJJemTgA1K0p8sy8PMzKzII3uYmVmjOZCZmVmjOZCZmVmjOZCZmVmjOZCZmVmjOZCZmVmjOZCZmVmjOZCZmVmjOZCZmVmjOZCZmVmjOZCZmVmjOZCZmVmjOZCZmVmjOZCZmVmjDTiNi71ybXjKhgv8GrdPuH0hlMTMbP75iszMzBrNgczMzBrNgczMzBrNgczMzBrNgczMzBrNgczMzBrNgczMzBrNgczMzBrNgczMzBrNgczMzBrNgczMzBqt68dalLQjcDQwEjghIr5Tc5FsIbt7vdcv0Pavv+fuhVQSM2uirg5kkkYCPwPeBUwDbpB0fkTcVW/J7JXmZwdevsCvcfBx2y7wa/zwg7su0PaHnnnBApfBrGm6vWpxc2BKRNwfES8CZwC71VwmMzPrIl19RQasDjxYeD4N2KKmspj1hGmHXb3ArzHmO29d4Nf42te+Vuv2AJddvs4Cv8Z22963wK+x6hW3LND2j26z8QKXoZspIuouQ0eS9gB2iIj98vOPAJtHxKfa1jsAOCA/fR1w7wJmvRLwxAK+xoLqhjJAd5TDZejTDeXohjJAd5SjG8oAC6ccr4mI0QujMFXr9iuyacAahedjgIfbV4qI44HjF1amkiZFxPiF9XpNLUO3lMNl6K5ydEMZuqUc3VCGbipHXbr9HtkNwDhJa0laDNgTOL/mMpmZWRfp6iuyiJgl6ZPAJaTm9ydFxJ01F8vMzLpIVwcygIi4ELiw4mwXWjXlAuiGMkB3lMNl6NMN5eiGMkB3lKMbygDdU45adHVjDzMzs4F0+z0yMzOzfjmQGQCSvpv/71F3WcysnKT35f9r1l2WbuKqxZq1dsxOIuKcispxO7ApcF1EbFpFnh3KsQSwK/BW4NXAf4A7gD/2UkMfSX8AOv44I+I9FZZlBLARfd/HnRHxWIX5L9Pf8oh4tqqyAEj6TEQcPVDaMOV9U0Rs2vo/3Pk1hQMZ6WokIr44UNow5f2r/HBlYCugNejfNsCVEdFvoFuI5fg+qVP5UsBzxUVARES/B5OFVIavAe8GrgRuBB4HlgBeS/o8lgAOjYjbhrkctZ9cSHp7fvg+YFXgN/n5XsDUiPhyBWVYB/gi8E5gMjCdvu/jOeAXwCkR8fIwl+NBUlAXKZjOzI+XBh6KiEqvTsqCiKSbI2KTCvK+HJgNjAeuaF9e1fGi2ziQ0XHHvC0i3lhhGS4A9o+IR/Lz1YCfVRjIFo+IFySdFxG1jGcpaZeI+GM/y1cG1oyIScNcjq44uchl+XNEvG2gtGHK+3TgWODqaDtQ5O/iQ8CMiDhluMuS8/w5cHFEnJ+fvxt4W0R8oaL89yK957cAxXG8RgGzI+KdFZRhCVIQ+xVwYPvyiLhsuMvQjbq++f1wknQQ8AlgbUnFs/xRwF8qLs7YVhDLHiOd+Vblb6SqxUqraYrKgliu1lo6Ip6NiMdJV2nDXY59ct4XAOu3n1wMd/5tRktaOyLuz2VYC6hkGKGI2KufZY8DP66iHAWbR8QnCmX4g6TDK8z/r8AjpOGgflhInwkMay1BwXER8VFJp/Zq0CrT04EM+C1wEfBt4LBC+syIeKrislwp6RLgdFI1yp6UVB0Mo8UkTQC2Kqtaq+peHYCk35LONmeTqhiXlXRURHy/qjJkdZ9cAHyOtG/c3yoTfeOKViI3ALo4ImZK+grphOebEXFTleUAnpJ0GKmaNYD/AmZUlXlE/BP4J/DmqvIssbmk1YH3S/oxqYp1jqrvF3YLVy1mee6zVSgE94h4oOIyvI/UyAHgzxFxboV5vwX4MPAB5h0GLCLiYxWW5ZaI2FjSh4HNSPdpbqyyqjeX46fAOOY+uZjSPmh1BeVYHFgvP70nIl6oOP/bIuKNeR/5NvAD4MsRUelMFJJWAr4OtKpV/wwcHhGVDNoraSblDXCqvI98CHAQsCbz1k5E1fcLu4UDGZCHwfoa6Yy7deM6qj5wdgNJ+0bEiTWX4U5gY9IV808j4ipJt0bERjWU5b0UDpxVnlzk/BclHbhaZbgS+EVEvFRhGW6OiE0kfRu4PSJ+W1XjBisn6ZcRsX/d5egWvV612PJZ4HUR8WTVGUu6JiLeUnK2V9lZXqEsKwOvkXR2LstdpAYnw35fqs0vgKnArcCfJb2G+u7d3USqav6TpFdJGhURMyvM/1hgUeDn+flHctp+FZbhIUm/ILVe/G6+QqysD6qkH0bEoZLOpeSKqOqWep36cFVcg3OqpANJn8edEXFNhXl3HV+RAZKuAN4VEbPqLktdJG1NugI6mXRfSqR7IROAD0dEZY1fJI2MiNmF5wJGVv39SNqfdD9qhYhYR9I40s327SoswzxXolVfnUp6FbAj6Wpscm70smFEXFpR/ptHxPWSSj/3qhs95D6XLUsAawH3RsQbKsh7NeD3pABW/J2OAN7Xdk+3ZziQAZJOJE3I+Udgzv2HiDiqhrKsTPpxtMpQyVmepGuBgyLi5rb0jUlVWZXdD5H0D+B3wK8i4u6q8i0pxy3A5qRO4pvktNsjYsMKy3ATsEdE3Jefrw2cXWVnWEk/IH0XPdMhfSgkbQp8PCI+XkFe5wAXRsQJbekfA94TEbsPdxm6kasWkwfy32L5r3KS3kNq0vtq0k3c1wB3A8N+lpct0x7EACLiFkmjKipDyxtJDStOzM3vTwLOqKFF1gsR8WK6IARJi9DPaBvD5AvAFbnVokj7xT4Vl+Ee4Pj8/n8FnB4Rz1RchlYH7SOB9Zn7ZK/qlqRziYibJL2pouzeUFaVGhEn5RadPclXZAWSloqIf9eU963AtsCf8o31bYC9IqKSptaS7ga2iogZbekrAH+NiPXKtxz2cr2N1GpwOeBs4IiImFJR3t8Dngb2Bj5F6nN4V0T8TxX5F8qxOKnGQNTQarFQjteRguhepH6Wv4yIyrqISLoa+Cap1eTuuSwvR8T/VlWGXI5DCk9HkKr2VoyIHSrIe0pErFuSLmBy2bJe4EGDAUlvlnQX6QoISRvlUQSq9FJubDJC0oh8gNi4wvx/BFwq6e2SRuW/d5D62f2ownIgaaSk9+Sb+0eTrlTXBv5AtXPTHUYalul24OM5769UkbGkbfP/9wG7AOsC6wC7lPXzq6A8I0ldANYDniA1xDlE0hkVFuNVEXEJQETcFxFfIY22UrVRhb/FSbckqhoN50JJx0laspWQ72H+DLi4ojJ0HVctJj8GdiD3n4qIW/OVQJWelrQ0qW/MaZIeBypr3BARx0t6GDiCVJ3ZarX4zYj4Q1XlyCaTOoN/PyL+Wkg/u8rvJdIYgr/Mf1V7O2lorHeXLAugyg7qRwHvAS4DvhUR1+dF35V0b1XlAF7IVx735RZ7D5GGEatURHy96jwLPg98D3ggVzcH6STvt6T+lj3JVYuApOsiYoti35gaWoYtRRpZfASpY/KywGl1dAmom6SlI+JfXVCOf1De3HvtivIfAbw/Is6qIr9+yvEx0j3K50qWLVvV/TJJW5BOrpYn3StbBvhelS1qczlGA/9NOuEr3qvbtsIyLE3qrC/g793we6mTr8iSByVtBYSkxYBPk6sZqyBpd1LV0e256qSSQVi72CxJBzPvgaKy0UWy8YXHSwB7ACtUlXlEvJw769cayHJDguUlbcDc38efKwxiK5BaFCu35P1IFfl2cBpwJmm6oQNJXVSmV1mAHLjmaZzVq3yPLDkQOBhYHZhGujd1cBUZ53txnwNWBI6Q9NUq8u1yvyZNXbIDcBUwhjQwa6Ui4snC30MR8WNSg5wqTZT0eUlrSFqh9VdlASTtR6ryvoQ0RNQlpJFwqsp/H+BeUhXvZEm7VpV3Byvm0W9eioir8gnWljWXqaf1/BVZvon9kYj4cE1FeBuwUUTMzjdtrybdp+pl60bEHpJ2i4hTlAYRvqTqQuT+QS0jSFdoVXdFaF2FFk+sWvdFqvIZ4E3AtRGxjaT1SAGtKp8HNoiIxyStSzrRuaDC/Nu1hgd7RNIuwMOkky2rSc8HshxAdqPilnkFL7ZGsYiI59TqtFSxtibF86i4c3jrQPF0rs56lDTqe9WKU3XMIg2b9YEqCxARa1WZXwfPR8Tzklrz1t2Tm+JX5YXIM1JHxJRc/V+nb0paFjgU+AnpXt3nqshYUr/jv8YwTzrbrXo+kGV/URrp/ExgTj+yqGaaivXUNxeagHXy89ZYi1UNXNy60ngd6ey7NQL+u0nVSlU6XtLywFdzOZYGKu0rBBARdTTtnku+Sj+ENKHoAUrDZL0uIqq8IpkmaTng/0hVnTNIVyFVGZNbTrasUXweEf2ehC0s6ps1fsl8b/AZqm/+35oPb3FgE+BO0rHiDcAN1DvFTG3capE5Yy22iypaISkNiNtRpDmQKiPpUuD/RR4YN4/q8buI2LHKcnQDSZ8hjWQxk3R/ZlPgsKrGGMxlOJM0pt7eEbFB7j/0t4ioso9hsTxvJ7WovTgiXqwoz337Wx4VzdagNMbipqQhyyobIqxDWU4HvhsRt+TnGwGfqaFBVFfo+Suy3MT52LqaOFcdqAZhTaB4gHqRiqr1uqx6E+BjEXG0pB1I/ZX2IQW2ygIZsE5EfFDSXgAR8Z+qqp87NCppDZi7NFDJ5LNVBapBuJjUGXwpSc+Sa02g+pkqgNe3ghjM6ftaa3CtU88Hsm5p4txFfg1cr74pM94LnFpR3t1UvQl9s+/uTBo099Ya7mG+mK/CAuaMN1jVEFU30negXpM0G7NIw4U9QBr1vWdExBeAL0g6LyKqGsmjk79LOo65Z8v+e71Fqo+rFoHc5P0/zHuPrJIzzm6Tz+yKM1VX2l+lW6o3Jf2K1CVjLWAjYCRwZURsVmEZtgf+hzRQ7qXA1sBHI+LKCstwHHB+RFyYn+8EvDMiDq2qDN0m3xIYF2meuiWBRaLCeepynp9k7tmyfxoR/6mqDN3EgYw5Izi0i6pGcMhl2JU0PcPLA648/GV5C+lH+qs8isHSEVH2GQ1X/veQuiS8kJ8vDtxa9cDFudp5Y+D+iHg6V7WNqbplmKQVSf2URGoC/0TF+d/YHrwlTYqI8Z22GaZyLBcRT1eZZ4dy1D5PXS7HYqRGQJUMot3Ner5qEbqmifOewNGSfk+N83BJOpzUX+p1pPtBi5KqL7ausBhl1Zt1jHbyZuCWiPi3pP8i3eg/uoqMleal+zJ5xBfg21H9NDYtT0j6CnNXY9UxdNqNkq4n/T6qvE/Z7mDyPHUAkSYbrXTMx3zi+0PStFNrKc0beHhEvLfKcnQLX5EBkvYuS4+Iqu4NtcqxDGmKjH1IB4zW3E9VVlncQmrWe1Nh3MnbKuwG0CpHrdWbuQy3kaoU30gKrieSZuF9ewV5X0y6R/Vn0lBIoyLio8Odb4eyrAAcTqrGilymb1Rd9Z6vkHcgdRLfmDS9zymRJx2tsBxzjc2qNE/bTVX+RiTdCGwHXBE1TfraTXxFlhQnxVuCtIPcRHWNHACIiGfzFdmSwGdJVyJfkHRMRPykomK8GBEhqdW4YKmK8p1L7sNXRT++/szKn8VuwNERcaKkCRXlvWr0zXt2idJM0bXIAeszdeVfKMfLpGmFLlKaYug04HP5Ku1L0Tcq/3C7StKXgSUlvYs0T13VM0S8lKu7i2k9e1XiQAZExKeKz3Ov/V9XWQZJ7yadaa6T8948Ih7PHWLvJo0gUIWzJP0CWC7fC/gY9Uxj0g1mSvoSqSrtbUrDmS1aUd7KncJbR6qRxee92BApd8r+MGmi0xmk0TTOBTYjNdSq6hbBYcC+zD1P3QkV5d1yt6QPkOYvXIt0onFtxWXoGq5aLCFpUeC2iHh9hXmeCpwQEfM0M5e0XURcVmFZ3gVsTzpoXhIRE6vKu5tIWhX4EHBDRFwtaU3gHVVUOUuaCrxMXyArqrQhUreQNJk079ZJ7f0vJX05Ir5VYVlGA0REpaPeF/JfijTazZzfKfD1KJlqpxc4kAGS/kDfZfkIUlPnsyLisPpK1bskrUJq9h7Aw61x9qy3Kc2cXlur3tyH8HBSs3flv9nATyLiG3WVy3o8kCmNpL0Kc1exziL1F3qoipvIkmYyd912naMFlJUH0phyk4BDI+L+Ycx7Y+A40hBID+XkMcDTwCeimrEvO30GUNN3UpfciGFf0r3aV5NPLIDzgBMj4qV+Nl+Y5Wi1Xi0VEe+rqByfI3WOP6DVHUXS2sCxpCG7Kht4vMNn0vqd/rKq4cO6Ra8HsguAL7f3C5I0ntSUtWya+Vc0SV8nHax+Szpw70maG+xe4KCIeMcw5n0L8PGIuK4tfUvgF1HhjN02Zzy/p0ldH6bl5DGkiSRXiIgPVlSOfvtnVVXtLulm4F3t/fhyNeOlrdaDFZXlGNLv8vSc9EHSyd/SwBIRUVWjpK7Q64HsjojYoMOySpqydhjPbo4amjhfFxFbtKVdGxFbSrp1OIOJpMkRMa7DsikRse5w5W3zknRvRJRO1yLp7xHx2qrLVKcBjhcdlw1TWa4qdgPJ1Z5XRcTbJN0VEetXVZZu0OutFpfoZ9mSFZWhOJ5du6onUAR4ObeGOjs/f39beYbTRZL+SOr28GBOW4PUSu3iYc67a9U40soMSXsAv2/dm8p9ufYgtRqsRL4S6q9qsarBcvurrqu6Km8VSWMionWl/GpgdH5c1VicXaPXr8hOBy6PiF+2pe8LbF9V1Uk3yXX+R5NGtQhSk97PkaotNouIa4Y5/52A3UiNPUSq0pozzl+vKY60EhGvlfRq0riTwz7SiqSxwHeBbZl7wODLSdPZVDJsmdJAyR1V1SFa0mwKY7EWF5Gq86rqmoGk95DmJrsn5/9aUiOUy0i3AH5QVVm6Qa8HslVI/VBeJF0ZQTpoLAa8NyIerbAsbytLL2uOP4xlGAl8usqb1ta/LhppZUXS8aLScR5tXvmq+E3AbaQW1gLujB4dMBh6PJC1SNoGaNVv3xkRl9dQhuLIAEuQxnK7MSqY3LOtHFcOZ4OOAfIeCexHalBwUUT8tbDsKxHxzTrKVSdJ10fE5pJuiohNc/+hv1UVyCRtTmqpeYOk9YEdgbsj4qIq8m8rS7E16SKk1sUv9Eor0qLWfeu6y9EtHMi6lKQ1gO9FxF4V53skqfl7+5Q2w970XdIJwKuA64GPkG5eH5KX3VThvZCuIenzwDjgXcC3SSOt/LaKIctyteZOpKAxEdgCuBJ4J6mj/JHDXYZ+yjYCeB9ploSv1lWOukg6ApgUEefVXZZu4EDWpXIrpNuqHgRU0hUlyVHFlWGxyiz3Yfo5sBJpIOVrq2ze3E3qGmlF0u2kwXkXBx4lTWHzrNJcWNdVXb1ZplevTCTNIJ1wvkCaS7HVx7HfVtCvVL3earFrSPoJc48usjFwa9XliIhtqs6zYLFCOWYBB0j6X1LjgqVrK1WN8jh6V7eCl6QlJY2NiKkVZD8rImYDz0m6L/I0MhHxH0mVj7CRGzi0jCDdz656xu5usVLdBegmDmTdY1Lh8SzS9C1/qaMgknYB3kChe0JFQ/BMkrRjRMxpah8R35D0MGn0hF70O2CrwvPZOe1N5asvVC9KelUev2/OxJpKg2rXMVTUHoXHs4CppBauPSciZufvYR3m7kb01w6bvKK5arFmktaMiAfqLkeL0rT2rwK2IY3o/X7g+ojYt9aC9ShJt0TExm1pw9oxvZDP4pFn6W5LXwlYLSJuH+4yWLncRegQUjeV20knNtfW1VCrbiPqLoDxf60HSnOR1W2riNgbmBERXyf1J1uj5jK17hP1ounFKjWludEqaQLfIYgdEBFPVBnEJF1UePzfVeXb5T5LqlqdGhFvJV0xP1JvkerjQFa/Yh1/N0zN0eqL8lzufPsS1c3z1J8T6y5ATQ4EvizpAUkPAl8kzYFVZ3mqtmrh8Z415N+Nnm/1G5O0WETcCaxXc5lq43tk9YsOj+tygdIEht8nzdAcVDRpoKTzOy0CVqyiDN0mj1qxpaSlSbcCZtZcpDoaV3TD76LbPJJ/p38gzSD+FNCz0x35HlnNCsPeiDS+Y2tivNqnDJG0OGnonWcqym8GaTbmf7UvAs6MiFWqKEe3qbHxTVlZiuP7VZXn06SWqyLdu51rwIKoaBqXbpVnB1gW+GNZdXAv8BVZzSJiZN1laCdpK2Asef+QRFQwKzJpXMfnIuKqkjLdW0H+XadT45uK8t6CNIpHq+/YYcCmku4CvlXVCQ7w/wqPf1pRnl0v9zUdDdydk1YkTcHUc3xFZnOR9GtSk95bSE29IV0Zfrq+UvWuVifxwv+lgXMiYvsK8r6TNHLGLEnHk2oLzga2y+k9fSVUJ0mfAL4BPElfV4jotelbWnxFZu3GA+tHl5zhSNo1Ii6ouxw1ej7/bzW+eZLqGt+MyB3TAcYXhgi7Jg9mXLn2MTd7dQxOUtP710fE9LoL0g3catHa3cHcrcTqVsu9oC7yh7bGN1PpmxV4uN0haZ/8+FalmdOR9FpSa9Y63DHA814xDah00t1u5qpFA+aMvh/AKNLwWNdTmKAvIt7TYdPhLtfNPTzG4ghgy9YsADU0vlmWNDfdW0l91zYlTXj6IGm6n8qHUOt1klpV/G8kDSZ9AXP/To+po1x1c9WitXTrRHx19pmqVUS8LOmHpE7prQ7KlbVKywHzo5JGkfo4LgJMi4hamnlL+jZpBoDngD+STrg+FxG/raM8NWnNAv1I/uu5KWzK+IrMAJC0LrBK+/iOecLPh6qahbcTSe+qatT3biLp66QJFM/plvuWAJKWjoj2bhLDnectEbGxpN1JLRk/B1xWxXBd3ULSEsDS7ROc5mHDZvZq83vfI7OWHwNlnW2fy8vq1qsjexxCGiT4BUnPSpop6dm6CwXcVUOerRqknUmDaj9B73WW/jGpK0a7nYGjKi5L13DVorWMjYjb2hMjYpKksVUUwCN7zCsiRtWVt6RDOi2inml1LpJ0B6lbyMH5KqTXrkDeFhFlw4T9mjR8WU9yILOWJfpZtmRFZXgrnUf22LyiMnQFSSOBJVvVd5K2pG++tpsrGqrqW6TWkrNKllVemxMRX5D0feCp3LftedIs0b2kdIiwiIjcQbonOZBZyw2S9o+IXxYT83QRN1ZUBo/s0ee7wOPA9/Lz00lNzZcgNcOv4uz7JuD/ImKe71/SfhXk357nhwqPi4t6qbHHE5I2a/9OJG1KDzfHd2MPA0DSKsC5wIv0Ba7xpKuA90bEo3WVrRdJuhl4U6tDcqsbQj7rvjoi3lJBGV4HPNnesCAvW6Xq1ouSipOrLgFsC9zYSyOM5CvzM0jDlRV/px8DPhQRf6urbHVyILO5SNoG2CA/vTMiLu9v/QrKs0JE9NyZZvvkmZK2j4hL8+N5JtvsRZKWB06OiJ6aJVrSqsCnKPxOgZ9ERM/OR+ZAZl1D0takM82XSWeY3ySN+7go8IFeOtuUdDewefu9sNxJ+bqIGPa5p/L4ij8pm0RT0lLAB4EXIuK04S5LGUmLALdHxOvryN+6h++RWTf5EfABUou4PwK7R8Q1uf7/J8DWdRauYr8EzpR0YEQ8ACDpNcCxeVkVfg58VdKGpPtz00lVeuNIHXFPAioLYpLOpa+5/QjS1DbnVZV/t/G4k30cyKybLNo6+5c0PSKuAYiIm/I0Ij0jIo6S9BxpgN6lSAfwfwPfiYhj+996oZXhFuADecT98cBqpBnE746IOhrfFKdwmQX8MyKm1lCObuFxJzNXLVrXKN4XkrR7RPxfYdkdEbFB561fubpoduhaSfpWRHx5oDTrPR7Zw7rJVyW9CqAtiK0DVDGxZ1eKiH/1ehDLdixJ26XyUnQBSd+WtIykRSRdIumxYveEXuMrMjPrapI+DhwIvBYoVmmOIjW/37OWgtXI407OzffIrGt0eyu5XidpqYj4dw1ZnwVcRhr5/rBC+syIeLyG8nSDecadlNSzVyW+IrOuIWlj4MtAf63kjuu1Eb4lbQWMpXDiGRGVVbXm/E8gjbq+pqSNgI9HxCeqKkNbeVagMKRaRDxcRznqlIfq2ok07uR4YFngjxGxRa0Fq4kDmXWdLmolVztJvyb1pbuFdNCCNLTepztvtdDLcB3wfuD81iSndTS+kbQzafT3McCTwKuByVX0qetGklamb9zJpYFlI+KhustVB1ctWtfJA+VeWXc5usR4YP265yKLiAfbxjec3WndYfQtUl/CS/NwXe8i3R/qOR53cm4OZGbd7Q5gVdJswHV5MFcvhqTFgE8Dd9dQjlkRMV3SCEmKiImSjqyhHN3grYXHc8adxIHMzLrQSsBdkq6nMPdWRLynwjIcCBwNrA5MAy4F6rg/9kxu9HMNcKqkx0nDmfWciDio+Lw17mQ9pamf75FZ16qxlVzXkPT2svSyqW6GsQxbR8RfBkqroByjSDOWjwD2JjVwOLVsdP5e0+vjTjqQWdfptlZyvU7STRGx6UBpFZTDI3tkncadjIjP11eq+jiQWdfpllZydZI0k74D1VyLSK0Wl6mgDG8GtgI+SxrQuWUZ0hx1lXa+7RBQb626HN1A0naFpz0/7qTvkVlX6pJWcrWJiFF1l4E0qerSpONEsTzPkk40KlEc2UPSTYVFo4BJVZWjy2znq9M+viKzriPpbOAo0mjnW5JayY3vxaGIuoGk10TEP2vMf3lgRTyyxxy+Op2bA5l1HUkrkVrJvXrJlDEAABGPSURBVJNUlXYp8OlenCm6G0gaDfw36T5McUSNbSvKfwngpYiYnZ+vSxrV4p8RcX4VZegWHneynAOZdZ1uaSVniaRLgTOBz5MOohOA6RHxxYryvwrYPyL+nmdCuCGX5/XAX3upOs1Xp+UcyKzrdEsrOUsk3RgRm0m6LSLemNOuiojSrgHDkP/tEbFhfvwNYKWI+ISkxYFJrWW9yONOJm7sYV2j0EputKRDCouWAUbWUyoDXsr/H5G0C/AwabzDqhTPtrcFfggQES9I6skO0Z3GnQR6ctxJBzLrJl3RSs7m8U1JywKHAj8hnVh8tsL875T0HeAh0r2hSwFymdTfhq9gHneywFWL1nXqbiVnA5P02Yj4cUV5LUWaOHI14MSIuCmnbw2Mi4iTqyhHN5E0KSLGS7oV2DgiQtL1EbF53WWrgwOZdZ26W8nZwCQ9EBFr1l2OXiXpMuA9wPdIV8iPA1tHxJa1FqwmI+ougFmJ04B7gLWArwNTSS3VrHv0apVet9gdeJ5UxXslqdp11zoLVCcHMutGK0bEiaS+Q1dFxMdIHaOte7gqp15fiojZEfFSRJwYEUcBhwy41SuUA5l1o7layUnahGpbyRlpvEdJz5b8zSS1krP67FiStkvlpegSbrVo3ajuVnJG14z32C9JH4uIk+ouR1U87mQ5BzLrOhFxQX74DLANpFZy9ZXIutgSA6/yinIWcBke2WMubrVojeBWciZpZGu8xV7lcSfL+R6ZNYVbydkUSd+XtH7dBanRJcA6AHncyeuB9YFDJH2rzoLVyYHMmsJVB/ZG4O/ACZKulXSApGGfYLTLrBARf8+PJwBnRMRBwA7Au+srVr0cyKxruJWc9SciZkbELyNiK1KH+cNJLVtPyVVsvaB93MmJkMadBHpy3ElwYw/rIk1oJWf1kTSS1MR8H2AsafDg04C3AheSxmF8pfO4kyUcyMysKSYDVwDfj4i/FtLPlvS2mspUtf1I406uB+wYEf/O6RuQZlXvSW61aGaNIGnpiPhX3eWw7uN7ZGbWFD+TtFzriaTlJfVMZ2jrzIHMzJrijRHxdOtJRMwANqmxPNYlHMjMrClGSFq+9UTSCvg+v+GdwMya44fAXyWdnZ/vARxZY3m6Sq+NO1nkQGZmjRARp0qaROo/JeB9EXFXzcXqJr027uQcbrVoZl1N0jIR8WyuSpxHRDxVdZnq5nEn5+ZAZmZdTdIFEbGrpH8w98gWAiIi1q6paLXJn8XZwK98VepAZmbWOJJGAXuSRjkZAZxEGnfx2VoLVhMHMjPrapI27W95RNzU3/JXujyqyenAcqSrtCMiYkq9paqWA5mZdTVJV/SzOCJi28oK0yVKxp38NX3jTn4rInph3Mk5HMjMzBpG0v2kcSdPbBt3EknHRMSn6ylZPRzIzKwRJC0KHAS0Bgi+EvhFRLxUW6Fq4nEn5+aRPcysKY4FNgN+nv82y2m9yONOFrhDtJk1xZsiYqPC88sl3Vpbaeo1z7iTknp23ElfkZlZU8yWtE7riaS1gV7tFOxxJwt69o2bWeN8AbgiN3T4/+3da8xl5VnG8f/FAAXaoWWQ1gMyHMIhWKCAltJBpVT4IlYltRGcihWpKUSl2JoelSY1agxNmsaWVrClJdYU7IlEREs4NNSiHQYGLKc4gEnTD4CEjhiHQ28/7PV21p7ZBeKH99kP6/9Ldt53PWs+3JlM9j3Ps+597QDrmU3tTZG5kyMOe0jqRpKXAEcya2T3VtX2xiU1k+RoduRO3jDlhA8bmaQuJNkLuAA4hVlU1deBy6rqf5sWtorMnVzMRiapC0m+AGwDrhqWzgb2q6pfa1fV6jJ3cjEbmaQuJLlzp6nFhWuaHoc9JPVic5LXVdU3AZKcBNzauKZVZe7kYu7IJHUhyT3MBj3+c1g6CLgH+D6zY7VjW9W2WsydXMxGJqkLSdY/1/2qeni1atFysZFJUmfMnZxnI5OkziS5HNgDuHJYeivwbFX9Truq2rGRSVJnnOCcZ9aipC4k+YsXsjYR5k6OuCOT1IUkt1fVCTutbZnCtOLOkrwR+DQwlztZVc811fiiZSOTtNSSvINZNNWhwH+Mbq0Fbq2qjU0Ka8zcyR1sZJKWWpKXA/sBfwa8Z3Rr22SzBc2dnGMjk7TUDMrdlbmT82xkkpbagqDcjG5PMijXqcV5Zi1KWmpVdebw85DWtSyRyedOjrkjk7TUDMrdlbmT82xkkpbaKCh3L+CngTuZHS8eC9xWVae0qq0VcyfnebQoaalV1RsAkvwd8Paqumu4fjXwrpa1tTK1RvV8TPaQ1IujVpoYQFXdDbymYT1aEu7IJPXiniEs9ypm04sbmT0X0sS5I5PUi7cB/w78AXAR8O1hbXLMnZznsIekbiTZGzioqu5rXUtL5k7Oc0cmqQtJ3gTcAfzjcP2aJF9tW9XqSvKOJHcBRybZMno9CGxpXV8r7sgkdSHJJuA04KaqOn5Ym9QuxNzJxRz2kNSLZ6rqiSTP/ydfvKqqHkpy4c43kqybajOzkUnqxd1JzgHWJDkc+H3gG41rWm1/C5wJbGJB7iSzr7qZHI8WJXUhyT7A+4EzhqXrgQ9P9atLtIONTNLSS7IG+POqenfrWloyd3IxjxYlLb2qejbJia3rWAKXDj8X5k4y+6LNybGRSerF5mHc/mrgyZXFqvpiu5JWl7mTi9nIJPViHfAYsxH8FQVMppGN7JI7mWSyuZM+I5OkziT5PLNd6Th38mVVdXbTwhox2UNSF5JcmeQVo+v9kvxNy5oaMndyxB2ZpC4k2byS6PFca1Nh7uQO7sgk9WK3JPutXCRZx0Sf85s7OW+S/wgkdelS4BtJrmH2XOgtwJ+2LamZPwFeC9wEUFV3JDm4YT1N2cgkdaGqPpvkW8ymFgOcVVXfblxWK+ZOjtjIJHVjaFxTbV5j5k6O+IxMkvrze8BPAduZBQk/wWx6cZKcWpSkjpg7uSt3ZJK6kWR9kl8Yft87ydrWNa22qnoWMHdyxGdkkrqQ5Hzg7cyiqg4DDgQuA97Ysq5GJp87OWYjk9SLC5mNnN8GUFUPJHll25KaMXdyxEYmqRfbq+qplZHzJLsze/OenKqabBzVIj4jk9SLm5O8D9g7yenMjtWubVxTE+ZOznNqUVIXkuwGnAecwewD0dcDl9cE38TMnZxnI5OkziS5Ezi1qh4frtcBN1fVMW0ra8NnZJK6kGQDcAmwntl7V4CqqkNb1tWIuZMj7sgkdSHJvcA7gU3AsyvrVfVYs6IaSnI0O3Inb5hw7qSNTFIfktxWVSe1rkPLx0YmaaklOWH49S3AGmafldq+cr+qbm9Rl5aHjUzSUkty43Pcrqo67TnuawJsZJK6kOTQqtr6fGtTkWQ9cHhVfS3J3sDuVbWtdV0t+IFoSb24ZsHa1atexRIYcievAT45LB0IfLldRW05fi9pqSU5itl3b708yVmjW/sCe7WpqjlzJ0dsZJKW3ZHAmcArgF8arW8Dzm9SUXvmTo7YyCQttar6CvCVJCdX1b+0rmdJ7Jw7eQETzZ0Ehz0kqTvmTs6zkUmSuubUoqQuJDnkhaxNQZINSf45yf1JtiZ5MMkkP4YA7sgkdSLJ7VV1wk5rm6rqxFY1tWLu5DyHPSQtNcfvF3qiqq5rXcSysJFJWnaO3w9GuZM3JvlLzJ0EPFqU1AnH782d/GHckUnqxWNJbgBeVVWvTnIs8Kaq+nDrwlZLVb0BfnjuZJuq2nNqUVIv/hp4L/A0QFVtAX69aUXtmDs54o5MUi/2qap/XYllGjzTqpgWHHxZzEYmqRePJjmMIVMwyZuB77YtadU5+LKAwx6SujA8A/oU8HrgceBBYGNVPdSyrhYcfJlnI5PUlSQvBXab6pdIalcOe0jqQpJXJbkCuKaqtiU5Osl5retSezYySb34DLOU9x8fru8HLmpWTUPmTs6zkUnqxY9U1ReA7wNU1TOMcgYn5u8XrC0ayZ8EpxYl9eLJJPuzY2rxdcATbUtaXY7fL2Yjk9SLi4GvAocluRU4AHhz25JWneP3Czi1KKkbSXZn9mYe4L6qerpxSU04fj/PRiapC0nWAL8IHMzoNKmqPtKqplaSHAF8ggnnTo457CGpF9cCvwXsD6wdvabI3MkRn5FJ6sWBVXVs6yKWxORzJ8fckUnqxXVJzmhdxJIwd3LEHZmkXnwT+FKS3ZgdqYXZl0nu27asJi5kljt5VJLvMOROti2pHYc9JHUhyVbgV4C7yjcuwNzJFR4tSurFA8DdNjFzJ3fmjkxSF5J8BjgUuA7YvrI+0fH764BPA++vquOGz9dtrqpjGpfWhDsySb14ELgB2BPH782dHHHYQ1IXqupDrWtYIpPPnRyzkUlSf8ydHPEZmSR1yNzJHWxkkrqQZENV3fp8a1Ng7uQ8hz0k9eJjL3BtCsydHPEZmaSlluRk4PXAAUkuHt3aF1jTpqrmzJ0ccUcmadntCbyM2X+8x7uP7zHdAQdzJ0d8RiapC0nWV9XDSdYyy1j879Y1tZLkV4GrmG1Gpp476dGipG6sTbIZWAeQ5FHg3Kq6u21ZTVwKnIy5k4BHi5L68Sng4qpaX1XrgT8c1qbI3MkRd2SSevHSqrpx5aKqbhrS36fou8BNQ+bipHMnwUYmqR9bk3wQ+NxwvZFZ/uIUPTi89hxek+awh6QuJNkP+BBwCrPhhluAS6rq8aaFqTkbmSSpax4tSupCkiOAd7FrLNNprWrScnBHJqkLSe4ELgM2Mfrurara1KyoRsydnGcjk9SFJJuq6sTWdSyDJLdX1QnPtzYVHi1K6sW1SS4AvsT8yPl/tStpdZk7uZiNTFIvzh1+vnu0VsChDWppZefcyRVTzp30aFGSemPu5Dx3ZJLUH3MnR8xalKT+mDs5YiOTpP7skjsJTDV30kYmqQ9JNqyEBCfZmOQjSda3rquRrUk+mOTg4fUBpps7aSOT1I1PAP+T5Djgj4CHgc+2LamZ3wYOAL7I7OMIBwBva1pRQ04tSurCygd+k/wx8J2qumLKHwLWDk4tSurFtiTvBd4K/GySNcAejWtqwtzJee7IJHUhyY8C5wD/VlVfT3IQcGpVTe540dzJeTYySd0YhjsOr6qvJdkHWFNV21rXtdrMnZznsIekLiQ5H7gG+OSw9BPAl9tV1NS1SS5I8mNJ1q28WhfVijsySV1IcgfwWuC2qjp+WLurqo5pW9nqS7Jo1L6qakq5kz/gsIekXmyvqqeSAJBkd2ahwZNTVYe0rmGZeLQoqRc3J3kfsHeS04GrgWsb16Ql4NGipC4k2Q04DzgDCHA9cHn5JjZ5NjJJ3UiyJ3DEcHlfVT3dsh4tB48WJXUhyanAA8BfAR8H7k/yc02LasTcyXnuyCR1Ickm4Jyqum+4PgL4/BQ/T5VkC3AccCzwOeAK4Kyq+vmmhTXijkxSL/ZYaWIAVXU/E42oAp4Zng3+MvDRqvoosLZxTc04fi+pF99KcgWzHQjAbzCLaJoicydHPFqU1IUkLwEuBE5hNrV4C/DxqtretLAGzJ2cZyOT1I0kBwBU1SOta2nN3MkdfEYmaall5pIkjwL3AvcleWT4XrJJMndyno1M0rK7CNgA/ExV7V9V64CTgA1J3tm2tGYuZPZ38j2AqnoAeGXTihqykUladr8JnF1VPwjKraqtwMbh3hRtr6qnVi6mnDsJNjJJy2+Pqnp058XhOdlUJ/XMnRyxkUladk/9P++9mL0HeAS4C/hd4B+ADzStqCGnFiUttSTPAk8uugXsVVWT3JWZO7mDjUySOjPkTl4JPMSsof8kcG5V3dKwrGZsZJLUGXMn5/mMTJL6Y+7kiFmLktQfcydHPFqUpM6YOznPRiZJHTJ3cgefkUlSJ8ydXMxGJkn9MHdyAY8WJakTSTYDp+8c2TUcM/5TVR3fprK23JFJUj/MnVzARiZJ/TB3cgGPFiWpE+ZOLmYjkyR1zaNFSVLXbGSSpK7ZyCRJXbORSZK6ZiOTJHXNRiZJ6tr/AXlgQRnw4DsQAAAAAElFTkSuQmCC"/>
          <p:cNvSpPr>
            <a:spLocks noChangeAspect="1" noChangeArrowheads="1"/>
          </p:cNvSpPr>
          <p:nvPr/>
        </p:nvSpPr>
        <p:spPr bwMode="auto">
          <a:xfrm>
            <a:off x="155574" y="-144463"/>
            <a:ext cx="5643029" cy="56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Correlation Heatmap [GRAPHIC]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82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Multicollinearity Check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Filtered dataset down to 26 relevant variables (18 numeric), with ~ 160,000 observations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Correlation heatmap shows that several sets of variables are highly positively correlated (&gt; ~0.4):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Loan amount and funded amount (0.998)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Revol_bal (total revolving credit balance) and total_rev_hi_lim (total revolving credit limit) (0.83)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Open_acc (open credit lines) and total_acc (total no. of credit lines) (0.68)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/>
              <a:t>Revol_bal and </a:t>
            </a:r>
            <a:r>
              <a:rPr lang="en-US" sz="1800" dirty="0" smtClean="0"/>
              <a:t>tot_cur_bal (total current balance across accounts) (0.43)</a:t>
            </a:r>
            <a:endParaRPr lang="en-US" sz="1800" dirty="0"/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Tot_cur_bal and annual_inc (0.42)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Eliminate loan amount, total_rev_hi_lim, total_acc and total_cur_bal</a:t>
            </a:r>
            <a:endParaRPr lang="en-US" sz="1800" b="1" dirty="0"/>
          </a:p>
          <a:p>
            <a:pPr marL="681037" lvl="2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212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Other filters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3169" y="1252104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Missing values: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Eliminate variables with relatively high proportion of missing values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Eliminate missing values (but keep rest of observations) for variables with small proportion of missing values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Remove variables with little variation (e.g. clustering at 0)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Normalize relevant loan variables (revol_bal and annual_inc) by funded amount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Remove outlier values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Remove variables with unexpected relationships with other variables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Convert categorical variables to dummies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End up with 159,431 observations and 82 variables</a:t>
            </a:r>
          </a:p>
        </p:txBody>
      </p:sp>
    </p:spTree>
    <p:extLst>
      <p:ext uri="{BB962C8B-B14F-4D97-AF65-F5344CB8AC3E}">
        <p14:creationId xmlns:p14="http://schemas.microsoft.com/office/powerpoint/2010/main" val="3637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Pairwise Plot [GRAPHIC]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20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5825" y="2113002"/>
            <a:ext cx="7381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Introduction to Problem</a:t>
            </a:r>
            <a:endParaRPr lang="en-US" sz="2800" b="1" dirty="0" smtClean="0">
              <a:solidFill>
                <a:srgbClr val="00467F"/>
              </a:solidFill>
              <a:latin typeface="Century Gothic" pitchFamily="34" charset="0"/>
              <a:ea typeface="+mj-ea"/>
              <a:cs typeface="+mj-cs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rgbClr val="00467F"/>
              </a:solidFill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1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5825" y="2113002"/>
            <a:ext cx="7381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Model Performance Evaluation: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Logistic Model</a:t>
            </a:r>
            <a:endParaRPr lang="en-US" sz="2800" b="1" dirty="0" smtClean="0">
              <a:solidFill>
                <a:srgbClr val="00467F"/>
              </a:solidFill>
              <a:latin typeface="Century Gothic" pitchFamily="34" charset="0"/>
              <a:ea typeface="+mj-ea"/>
              <a:cs typeface="+mj-cs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rgbClr val="00467F"/>
              </a:solidFill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60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Success Metrics 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933" y="1233632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Given imbalanced sample (20% non-fully paid vs. 80% fully paid loans) </a:t>
            </a:r>
            <a:r>
              <a:rPr lang="en-US" dirty="0" smtClean="0"/>
              <a:t>focus on: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Sensitivity or true positive rate </a:t>
            </a:r>
            <a:r>
              <a:rPr lang="en-US" sz="1800" dirty="0" smtClean="0"/>
              <a:t>(i.e</a:t>
            </a:r>
            <a:r>
              <a:rPr lang="en-US" sz="1800" dirty="0"/>
              <a:t>. the fraction of loans that </a:t>
            </a:r>
            <a:r>
              <a:rPr lang="en-US" sz="1800" dirty="0" smtClean="0"/>
              <a:t>were </a:t>
            </a:r>
            <a:r>
              <a:rPr lang="en-US" sz="1800" dirty="0"/>
              <a:t>actually </a:t>
            </a:r>
            <a:r>
              <a:rPr lang="en-US" sz="1800" dirty="0" smtClean="0"/>
              <a:t>fully paid off that </a:t>
            </a:r>
            <a:r>
              <a:rPr lang="en-US" sz="1800" dirty="0"/>
              <a:t>were predicted as </a:t>
            </a:r>
            <a:r>
              <a:rPr lang="en-US" sz="1800" dirty="0" smtClean="0"/>
              <a:t>such, i.e. a target value of 1); </a:t>
            </a:r>
            <a:r>
              <a:rPr lang="en-US" sz="1800" dirty="0"/>
              <a:t>and </a:t>
            </a:r>
            <a:endParaRPr lang="en-US" sz="1800" dirty="0" smtClean="0"/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Specificity or true negative rate </a:t>
            </a:r>
            <a:endParaRPr lang="en-US" sz="1800" dirty="0" smtClean="0"/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Also examine ROC curve and AUC (area under curve):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ROC curve </a:t>
            </a:r>
            <a:r>
              <a:rPr lang="en-US" sz="1800" dirty="0" smtClean="0"/>
              <a:t>plots true positive against false positive rate across all classification thresholds 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AUC </a:t>
            </a:r>
            <a:r>
              <a:rPr lang="en-US" sz="1800" dirty="0" smtClean="0"/>
              <a:t>measures area under ROC curve (i.e. likelihood that model assigns a higher probability of being fully paid off to a randomly chosen fully paid loan than to a randomly chosen non-fully paid loan)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AUC score of 0.5 indicates model is non-discriminatory, while value closer to 1 indicates more informative classifier</a:t>
            </a:r>
          </a:p>
        </p:txBody>
      </p:sp>
    </p:spTree>
    <p:extLst>
      <p:ext uri="{BB962C8B-B14F-4D97-AF65-F5344CB8AC3E}">
        <p14:creationId xmlns:p14="http://schemas.microsoft.com/office/powerpoint/2010/main" val="8215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Logistic Model (0.5 Classification Threshold)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Accuracy (5-fold cross-validation): 80% </a:t>
            </a:r>
            <a:r>
              <a:rPr lang="en-US" dirty="0" smtClean="0"/>
              <a:t>vs. 20% null model accuracy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Indicates relatively low bias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Training set accuracy of 78.7% vs. test set accuracy of 78.4%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Indicates low variance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True positive rate (sensitivity): 98.4%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True negative rate (specificity): 6.8% and false positive rate (1-specificity): 93.2%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Overall, model does very good job of predicting fully paid off loans (high sensitivity) but </a:t>
            </a:r>
            <a:r>
              <a:rPr lang="en-US" b="1" dirty="0" smtClean="0"/>
              <a:t>very poor job of predicting non-fully paid off loans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Expected result given highly imbalanced sample – try increasing classification threshold to decrease 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7310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Logistic Model: ROC Curve and AUC [GRAPHIC]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8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Logistic Model (0.8 Classification Threshold)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Overall accuracy rate: 60.9% </a:t>
            </a:r>
            <a:r>
              <a:rPr lang="en-US" b="1" dirty="0" smtClean="0">
                <a:solidFill>
                  <a:srgbClr val="FF0000"/>
                </a:solidFill>
              </a:rPr>
              <a:t>(down from ~ 80%)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True </a:t>
            </a:r>
            <a:r>
              <a:rPr lang="en-US" b="1" dirty="0"/>
              <a:t>positive rate (sensitivity): </a:t>
            </a:r>
            <a:r>
              <a:rPr lang="en-US" b="1" dirty="0" smtClean="0"/>
              <a:t>58% </a:t>
            </a:r>
            <a:r>
              <a:rPr lang="en-US" b="1" dirty="0" smtClean="0">
                <a:solidFill>
                  <a:srgbClr val="FF0000"/>
                </a:solidFill>
              </a:rPr>
              <a:t>(down from 98%)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True negative rate (specificity): </a:t>
            </a:r>
            <a:r>
              <a:rPr lang="en-US" b="1" dirty="0" smtClean="0"/>
              <a:t>71% </a:t>
            </a:r>
            <a:r>
              <a:rPr lang="en-US" b="1" dirty="0" smtClean="0">
                <a:solidFill>
                  <a:srgbClr val="00B050"/>
                </a:solidFill>
              </a:rPr>
              <a:t>(up from 7%) </a:t>
            </a:r>
            <a:r>
              <a:rPr lang="en-US" b="1" dirty="0"/>
              <a:t>and false positive rate (1-specificity): </a:t>
            </a:r>
            <a:r>
              <a:rPr lang="en-US" b="1" dirty="0" smtClean="0"/>
              <a:t>29% </a:t>
            </a:r>
            <a:r>
              <a:rPr lang="en-US" b="1" dirty="0" smtClean="0">
                <a:solidFill>
                  <a:srgbClr val="00B050"/>
                </a:solidFill>
              </a:rPr>
              <a:t>(down from 93%)</a:t>
            </a:r>
            <a:endParaRPr lang="en-US" b="1" dirty="0">
              <a:solidFill>
                <a:srgbClr val="00B050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Overall</a:t>
            </a:r>
            <a:r>
              <a:rPr lang="en-US" dirty="0" smtClean="0"/>
              <a:t>: 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Stricter classification thresholds yield superior ability to predict non-fully paid loan status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Varying classification threshold from 0.5 to 1 (in 0.1 increments) yields maximum AUC (of ~ 65%) at classification threshold of 0.8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0.8 classification threshold thus generates most informative model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97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5825" y="2113002"/>
            <a:ext cx="7381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Model Performance Evaluation: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Random Forest</a:t>
            </a:r>
            <a:endParaRPr lang="en-US" sz="2800" b="1" dirty="0" smtClean="0">
              <a:solidFill>
                <a:srgbClr val="00467F"/>
              </a:solidFill>
              <a:latin typeface="Century Gothic" pitchFamily="34" charset="0"/>
              <a:ea typeface="+mj-ea"/>
              <a:cs typeface="+mj-cs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rgbClr val="00467F"/>
              </a:solidFill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75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Random Forest Model Results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731" y="1252749"/>
            <a:ext cx="8457691" cy="5360484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b="1" dirty="0" smtClean="0"/>
              <a:t>Random Forest : 150 trees, max_features = 8 minimizes RMSE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Relatively low bias and variance/out-of-bag error (accuracy of ~ 80%)</a:t>
            </a:r>
          </a:p>
          <a:p>
            <a:pPr lvl="2">
              <a:spcBef>
                <a:spcPts val="1200"/>
              </a:spcBef>
            </a:pPr>
            <a:r>
              <a:rPr lang="en-US" b="1" dirty="0" smtClean="0"/>
              <a:t>Most important features: Income, DTI, revolving credit utilization rate, interest rate and no. of open credit lines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Less important features: purpose, loan grade, home ownership status, employment length and borrower state</a:t>
            </a:r>
          </a:p>
          <a:p>
            <a:pPr lvl="2">
              <a:spcBef>
                <a:spcPts val="1200"/>
              </a:spcBef>
            </a:pPr>
            <a:r>
              <a:rPr lang="en-US" b="1" dirty="0" smtClean="0"/>
              <a:t>Highly informative model (0% false positive rate using tuned parameters)</a:t>
            </a:r>
            <a:endParaRPr lang="en-US" b="1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94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Impact of Findings and Next Steps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731" y="1252749"/>
            <a:ext cx="8457691" cy="5360484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b="1" dirty="0" smtClean="0"/>
              <a:t>Most important borrower/loan features for predicting loan status: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Borrower income;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Debt-to-income ratio (DTI);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Revolving credit utilization rate (amount </a:t>
            </a:r>
            <a:r>
              <a:rPr lang="en-US" dirty="0"/>
              <a:t>of credit borrower is using relative to all available revolving </a:t>
            </a:r>
            <a:r>
              <a:rPr lang="en-US" dirty="0" smtClean="0"/>
              <a:t>credit);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Interest rate; and 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N</a:t>
            </a:r>
            <a:r>
              <a:rPr lang="en-US" dirty="0" smtClean="0"/>
              <a:t>o. of open credit lines 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Can develop highly informative predictive classifier based on random forest method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Next steps: Examine return on investment strategy based on picking loans with combination of key characteristics most predictive of positive loan status (i.e. fully paid off)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27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Problem Statement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731" y="1252749"/>
            <a:ext cx="8457691" cy="5360484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b="1" dirty="0" smtClean="0"/>
              <a:t>Build model to predict loan status</a:t>
            </a:r>
            <a:r>
              <a:rPr lang="en-US" dirty="0" smtClean="0"/>
              <a:t>, i.e. which loans will be paid back in full vs. not fully paid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Use historica</a:t>
            </a:r>
            <a:r>
              <a:rPr lang="en-US" b="1" dirty="0" smtClean="0"/>
              <a:t>l loan data from Lending Club:</a:t>
            </a:r>
          </a:p>
          <a:p>
            <a:pPr lvl="2">
              <a:spcBef>
                <a:spcPts val="1200"/>
              </a:spcBef>
            </a:pPr>
            <a:r>
              <a:rPr lang="en-US" sz="1800" dirty="0" smtClean="0"/>
              <a:t>Online peer-to-peer lending platform where borrowers can obtain loans and investors can purchase notes backed by payments based on loans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Use combination of loan and borrower characteristics and corresponding loan outcomes/status to train prediction model:</a:t>
            </a:r>
          </a:p>
          <a:p>
            <a:pPr lvl="2">
              <a:spcBef>
                <a:spcPts val="1200"/>
              </a:spcBef>
            </a:pPr>
            <a:r>
              <a:rPr lang="en-US" sz="1800" b="1" dirty="0" smtClean="0"/>
              <a:t>Classification problem:</a:t>
            </a:r>
            <a:r>
              <a:rPr lang="en-US" sz="1800" dirty="0" smtClean="0"/>
              <a:t> predicting binary loan outcome (fully paid vs. not fully paid)</a:t>
            </a:r>
          </a:p>
          <a:p>
            <a:pPr lvl="2">
              <a:spcBef>
                <a:spcPts val="1200"/>
              </a:spcBef>
            </a:pPr>
            <a:r>
              <a:rPr lang="en-US" sz="1800" b="1" dirty="0" smtClean="0"/>
              <a:t>Classification models: Logistic Regression and Random Forest</a:t>
            </a:r>
            <a:endParaRPr lang="en-US" sz="1800" b="1" dirty="0" smtClean="0"/>
          </a:p>
          <a:p>
            <a:pPr lvl="1">
              <a:spcBef>
                <a:spcPts val="1200"/>
              </a:spcBef>
            </a:pPr>
            <a:r>
              <a:rPr lang="en-US" b="1" dirty="0" smtClean="0"/>
              <a:t>Purpose of analysis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b="1" dirty="0" smtClean="0"/>
              <a:t>Predict defaults and inform superior loan picking strategy for investors</a:t>
            </a:r>
            <a:endParaRPr lang="en-US" b="1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59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Hypotheses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731" y="1252749"/>
            <a:ext cx="8457691" cy="5360484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b="1" dirty="0" smtClean="0"/>
              <a:t>Expect </a:t>
            </a:r>
            <a:r>
              <a:rPr lang="en-US" b="1" dirty="0"/>
              <a:t>that borrower risk is positively correlated with likelihood of </a:t>
            </a:r>
            <a:r>
              <a:rPr lang="en-US" b="1" dirty="0" smtClean="0"/>
              <a:t>default/loan not being fully paid off (negative loan status). 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Specifically</a:t>
            </a:r>
            <a:r>
              <a:rPr lang="en-US" dirty="0"/>
              <a:t>, </a:t>
            </a:r>
            <a:r>
              <a:rPr lang="en-US" dirty="0" smtClean="0"/>
              <a:t>expect </a:t>
            </a:r>
            <a:r>
              <a:rPr lang="en-US" dirty="0"/>
              <a:t>that </a:t>
            </a:r>
            <a:r>
              <a:rPr lang="en-US" b="1" dirty="0"/>
              <a:t>(lower) borrower annual income, poorer borrower credit, (higher) delinquency rate and (higher) debt-to-income (“DTI”) ratio are most predictive of default</a:t>
            </a:r>
            <a:r>
              <a:rPr lang="en-US" dirty="0"/>
              <a:t>.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Expect </a:t>
            </a:r>
            <a:r>
              <a:rPr lang="en-US" dirty="0"/>
              <a:t>that loan characteristics that are more predictive of default </a:t>
            </a:r>
            <a:r>
              <a:rPr lang="en-US" dirty="0" smtClean="0"/>
              <a:t>include: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 </a:t>
            </a:r>
            <a:r>
              <a:rPr lang="en-US" b="1" dirty="0" smtClean="0"/>
              <a:t>Loan </a:t>
            </a:r>
            <a:r>
              <a:rPr lang="en-US" b="1" dirty="0"/>
              <a:t>amount (higher loan amounts will more likely lead to </a:t>
            </a:r>
            <a:r>
              <a:rPr lang="en-US" b="1" dirty="0" smtClean="0"/>
              <a:t>default, likely correlated with borrower income),</a:t>
            </a:r>
          </a:p>
          <a:p>
            <a:pPr lvl="2">
              <a:spcBef>
                <a:spcPts val="1200"/>
              </a:spcBef>
            </a:pPr>
            <a:r>
              <a:rPr lang="en-US" b="1" dirty="0" smtClean="0"/>
              <a:t> (Lower</a:t>
            </a:r>
            <a:r>
              <a:rPr lang="en-US" b="1" dirty="0"/>
              <a:t>) loan grade, and </a:t>
            </a:r>
            <a:endParaRPr lang="en-US" b="1" dirty="0" smtClean="0"/>
          </a:p>
          <a:p>
            <a:pPr lvl="2">
              <a:spcBef>
                <a:spcPts val="1200"/>
              </a:spcBef>
            </a:pPr>
            <a:r>
              <a:rPr lang="en-US" b="1" dirty="0" smtClean="0"/>
              <a:t>(Higher</a:t>
            </a:r>
            <a:r>
              <a:rPr lang="en-US" b="1" dirty="0"/>
              <a:t>) interest </a:t>
            </a:r>
            <a:r>
              <a:rPr lang="en-US" b="1" dirty="0" smtClean="0"/>
              <a:t>rate (likely correlated with loan grade, indicates higher risk)</a:t>
            </a:r>
            <a:r>
              <a:rPr lang="en-US" dirty="0" smtClean="0"/>
              <a:t>.</a:t>
            </a:r>
            <a:endParaRPr lang="en-US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62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Executive Summary of Prediction Results: Logit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731" y="1252749"/>
            <a:ext cx="8457691" cy="5360484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b="1" dirty="0" smtClean="0"/>
              <a:t>Use 2 classifier models to predict loan status:</a:t>
            </a:r>
          </a:p>
          <a:p>
            <a:pPr lvl="2">
              <a:spcBef>
                <a:spcPts val="1200"/>
              </a:spcBef>
            </a:pPr>
            <a:r>
              <a:rPr lang="en-US" b="1" dirty="0" smtClean="0"/>
              <a:t>Logit model</a:t>
            </a:r>
            <a:r>
              <a:rPr lang="en-US" dirty="0" smtClean="0"/>
              <a:t>: </a:t>
            </a:r>
          </a:p>
          <a:p>
            <a:pPr lvl="3">
              <a:spcBef>
                <a:spcPts val="1200"/>
              </a:spcBef>
            </a:pPr>
            <a:r>
              <a:rPr lang="en-US" b="1" dirty="0" smtClean="0"/>
              <a:t>Logit model has low bias and variance </a:t>
            </a:r>
            <a:r>
              <a:rPr lang="en-US" dirty="0" smtClean="0"/>
              <a:t>based on comparison against null model and evaluating train vs. test set accuracy</a:t>
            </a:r>
          </a:p>
          <a:p>
            <a:pPr lvl="3">
              <a:spcBef>
                <a:spcPts val="1200"/>
              </a:spcBef>
            </a:pPr>
            <a:r>
              <a:rPr lang="en-US" dirty="0" smtClean="0"/>
              <a:t>Imbalanced sample (20% non-fully paid off vs. 80% fully paid off loans) yields high true positive rate, </a:t>
            </a:r>
            <a:r>
              <a:rPr lang="en-US" b="1" dirty="0" smtClean="0"/>
              <a:t>but also very high false positive rate (93%) using 0.5 classification threshold: </a:t>
            </a:r>
            <a:endParaRPr lang="en-US" dirty="0"/>
          </a:p>
          <a:p>
            <a:pPr lvl="4">
              <a:spcBef>
                <a:spcPts val="1200"/>
              </a:spcBef>
            </a:pPr>
            <a:r>
              <a:rPr lang="en-US" dirty="0" smtClean="0"/>
              <a:t>In other words, </a:t>
            </a:r>
            <a:r>
              <a:rPr lang="en-US" b="1" dirty="0" smtClean="0"/>
              <a:t>model does not successfully predict non-fully-paid off loans (negative loan status)</a:t>
            </a:r>
          </a:p>
          <a:p>
            <a:pPr lvl="3">
              <a:spcBef>
                <a:spcPts val="1200"/>
              </a:spcBef>
            </a:pPr>
            <a:r>
              <a:rPr lang="en-US" b="1" dirty="0" smtClean="0"/>
              <a:t>Higher classification threshold of 0.8 yields most informative logit model: </a:t>
            </a:r>
          </a:p>
          <a:p>
            <a:pPr lvl="4">
              <a:spcBef>
                <a:spcPts val="1200"/>
              </a:spcBef>
            </a:pPr>
            <a:r>
              <a:rPr lang="en-US" b="1" dirty="0" smtClean="0"/>
              <a:t>False positive rate drops to &lt; 30%, and rate of successfully identifying non-fully-paid off loans rises accordingly to &gt; 70%</a:t>
            </a:r>
            <a:endParaRPr lang="en-US" b="1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48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Executive Summary of Prediction Results: Random Forest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731" y="1252749"/>
            <a:ext cx="8457691" cy="5360484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b="1" dirty="0" smtClean="0"/>
              <a:t>Use 2 classifier models to predict loan status:</a:t>
            </a:r>
          </a:p>
          <a:p>
            <a:pPr lvl="2">
              <a:spcBef>
                <a:spcPts val="1200"/>
              </a:spcBef>
            </a:pPr>
            <a:r>
              <a:rPr lang="en-US" b="1" dirty="0" smtClean="0"/>
              <a:t>Random Forest : 150 trees, max_features = 8 minimizes RMSE</a:t>
            </a:r>
          </a:p>
          <a:p>
            <a:pPr lvl="3">
              <a:spcBef>
                <a:spcPts val="1200"/>
              </a:spcBef>
            </a:pPr>
            <a:r>
              <a:rPr lang="en-US" dirty="0" smtClean="0"/>
              <a:t>Relatively low bias and variance/out-of-bag error (accuracy of ~ 80%)</a:t>
            </a:r>
          </a:p>
          <a:p>
            <a:pPr lvl="3">
              <a:spcBef>
                <a:spcPts val="1200"/>
              </a:spcBef>
            </a:pPr>
            <a:r>
              <a:rPr lang="en-US" b="1" dirty="0" smtClean="0"/>
              <a:t>Most important features: Income, DTI, revolving credit utilization rate, interest rate and no. of open credit lines</a:t>
            </a:r>
          </a:p>
          <a:p>
            <a:pPr lvl="3">
              <a:spcBef>
                <a:spcPts val="1200"/>
              </a:spcBef>
            </a:pPr>
            <a:r>
              <a:rPr lang="en-US" dirty="0" smtClean="0"/>
              <a:t>Less important features: purpose, loan grade, home ownership status, employment length and borrower state</a:t>
            </a:r>
          </a:p>
          <a:p>
            <a:pPr lvl="3">
              <a:spcBef>
                <a:spcPts val="1200"/>
              </a:spcBef>
            </a:pPr>
            <a:r>
              <a:rPr lang="en-US" b="1" dirty="0" smtClean="0"/>
              <a:t>Highly informative model (0% false positive rate using tuned parameters)</a:t>
            </a:r>
            <a:endParaRPr lang="en-US" b="1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92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5825" y="2113002"/>
            <a:ext cx="7381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Exploratory Data Analysis</a:t>
            </a:r>
            <a:endParaRPr lang="en-US" sz="2800" b="1" dirty="0" smtClean="0">
              <a:solidFill>
                <a:srgbClr val="00467F"/>
              </a:solidFill>
              <a:latin typeface="Century Gothic" pitchFamily="34" charset="0"/>
              <a:ea typeface="+mj-ea"/>
              <a:cs typeface="+mj-cs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rgbClr val="00467F"/>
              </a:solidFill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4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Descriptio</a:t>
            </a:r>
            <a:r>
              <a:rPr lang="en-US" sz="2400" dirty="0" smtClean="0"/>
              <a:t>n of Lending Club Loan Data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Lending </a:t>
            </a:r>
            <a:r>
              <a:rPr lang="en-US" dirty="0"/>
              <a:t>Club files provided contain complete loan data including the current loan status (current, late, fully paid, etc.) and latest payment information. </a:t>
            </a:r>
            <a:endParaRPr lang="en-US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Contains complete </a:t>
            </a:r>
            <a:r>
              <a:rPr lang="en-US" dirty="0"/>
              <a:t>loan data for all loans issued through the previous completed calendar </a:t>
            </a:r>
            <a:r>
              <a:rPr lang="en-US" dirty="0" smtClean="0"/>
              <a:t>quarter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Data for loans issued through 2007-2015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The file is a matrix of about 890,000 observations and 75 variables.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Loan characteristics can largely </a:t>
            </a:r>
            <a:r>
              <a:rPr lang="en-US" b="1" dirty="0"/>
              <a:t>be divided into two groups</a:t>
            </a:r>
            <a:r>
              <a:rPr lang="en-US" b="1" dirty="0" smtClean="0"/>
              <a:t>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F</a:t>
            </a:r>
            <a:r>
              <a:rPr lang="en-US" b="1" dirty="0" smtClean="0"/>
              <a:t>eatures </a:t>
            </a:r>
            <a:r>
              <a:rPr lang="en-US" b="1" dirty="0"/>
              <a:t>of the </a:t>
            </a:r>
            <a:r>
              <a:rPr lang="en-US" b="1" dirty="0" smtClean="0"/>
              <a:t>loan (</a:t>
            </a:r>
            <a:r>
              <a:rPr lang="en-US" dirty="0" smtClean="0"/>
              <a:t>including loan amount,  interest rate and loan term), </a:t>
            </a:r>
            <a:r>
              <a:rPr lang="en-US" dirty="0"/>
              <a:t>and </a:t>
            </a:r>
            <a:endParaRPr lang="en-US" dirty="0" smtClean="0"/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F</a:t>
            </a:r>
            <a:r>
              <a:rPr lang="en-US" b="1" dirty="0" smtClean="0"/>
              <a:t>eatures </a:t>
            </a:r>
            <a:r>
              <a:rPr lang="en-US" b="1" dirty="0"/>
              <a:t>of the </a:t>
            </a:r>
            <a:r>
              <a:rPr lang="en-US" b="1" dirty="0" smtClean="0"/>
              <a:t>borrower </a:t>
            </a:r>
            <a:r>
              <a:rPr lang="en-US" dirty="0" smtClean="0"/>
              <a:t>(including </a:t>
            </a:r>
            <a:r>
              <a:rPr lang="en-US" dirty="0"/>
              <a:t>employment length, credit history, and </a:t>
            </a:r>
            <a:r>
              <a:rPr lang="en-US" dirty="0" smtClean="0"/>
              <a:t>income)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Data Challenges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Substantial number </a:t>
            </a:r>
            <a:r>
              <a:rPr lang="en-US" sz="1800" b="1" dirty="0"/>
              <a:t>of variables (75</a:t>
            </a:r>
            <a:r>
              <a:rPr lang="en-US" sz="1800" b="1" dirty="0" smtClean="0"/>
              <a:t>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Specific challenges </a:t>
            </a:r>
            <a:r>
              <a:rPr lang="en-US" sz="1800" dirty="0"/>
              <a:t>include the following</a:t>
            </a:r>
            <a:r>
              <a:rPr lang="en-US" sz="1800" dirty="0" smtClean="0"/>
              <a:t>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Mix </a:t>
            </a:r>
            <a:r>
              <a:rPr lang="en-US" sz="1800" dirty="0"/>
              <a:t>of categorical (e.g. borrower state) and numerical variables </a:t>
            </a:r>
            <a:endParaRPr lang="en-US" sz="1800" dirty="0" smtClean="0"/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Irrelevant </a:t>
            </a:r>
            <a:r>
              <a:rPr lang="en-US" sz="1800" dirty="0"/>
              <a:t>variables (e.g. member id, url) 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Collinearity </a:t>
            </a:r>
            <a:r>
              <a:rPr lang="en-US" sz="1800" dirty="0"/>
              <a:t>between sets of variables (e.g. borrower risk </a:t>
            </a:r>
            <a:r>
              <a:rPr lang="en-US" sz="1800" dirty="0" smtClean="0"/>
              <a:t>characteristics)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Missing values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Outliers</a:t>
            </a:r>
            <a:endParaRPr lang="en-US" sz="1800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/>
              <a:t>Another main challenge </a:t>
            </a:r>
            <a:r>
              <a:rPr lang="en-US" sz="1800" b="1" dirty="0" smtClean="0"/>
              <a:t>is low </a:t>
            </a:r>
            <a:r>
              <a:rPr lang="en-US" sz="1800" b="1" dirty="0"/>
              <a:t>number of historical defaults vs. non-defaulted loans </a:t>
            </a:r>
            <a:r>
              <a:rPr lang="en-US" sz="1800" b="1" dirty="0" smtClean="0"/>
              <a:t>which creates imbalanced sample: 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Renders overall accuracy </a:t>
            </a:r>
            <a:r>
              <a:rPr lang="en-US" sz="1800" b="1" dirty="0"/>
              <a:t>rate </a:t>
            </a:r>
            <a:r>
              <a:rPr lang="en-US" sz="1800" b="1" dirty="0" smtClean="0"/>
              <a:t>meaningless – have to examine alternative success metrics (i.e. true negative rate or specificity)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703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ttle PowerPoint Template - Blue Cover">
  <a:themeElements>
    <a:clrScheme name="Brattle">
      <a:dk1>
        <a:srgbClr val="302F35"/>
      </a:dk1>
      <a:lt1>
        <a:srgbClr val="002B54"/>
      </a:lt1>
      <a:dk2>
        <a:srgbClr val="00467F"/>
      </a:dk2>
      <a:lt2>
        <a:srgbClr val="CCCDC3"/>
      </a:lt2>
      <a:accent1>
        <a:srgbClr val="6A7277"/>
      </a:accent1>
      <a:accent2>
        <a:srgbClr val="7FB9C2"/>
      </a:accent2>
      <a:accent3>
        <a:srgbClr val="EF4623"/>
      </a:accent3>
      <a:accent4>
        <a:srgbClr val="00467F"/>
      </a:accent4>
      <a:accent5>
        <a:srgbClr val="CCCDC3"/>
      </a:accent5>
      <a:accent6>
        <a:srgbClr val="EF4623"/>
      </a:accent6>
      <a:hlink>
        <a:srgbClr val="7FB9C2"/>
      </a:hlink>
      <a:folHlink>
        <a:srgbClr val="0046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attle Theme - Main">
  <a:themeElements>
    <a:clrScheme name="Brattle">
      <a:dk1>
        <a:srgbClr val="302F35"/>
      </a:dk1>
      <a:lt1>
        <a:srgbClr val="002B54"/>
      </a:lt1>
      <a:dk2>
        <a:srgbClr val="00467F"/>
      </a:dk2>
      <a:lt2>
        <a:srgbClr val="CCCDC3"/>
      </a:lt2>
      <a:accent1>
        <a:srgbClr val="6A7277"/>
      </a:accent1>
      <a:accent2>
        <a:srgbClr val="7FB9C2"/>
      </a:accent2>
      <a:accent3>
        <a:srgbClr val="EF4623"/>
      </a:accent3>
      <a:accent4>
        <a:srgbClr val="00467F"/>
      </a:accent4>
      <a:accent5>
        <a:srgbClr val="CCCDC3"/>
      </a:accent5>
      <a:accent6>
        <a:srgbClr val="EF4623"/>
      </a:accent6>
      <a:hlink>
        <a:srgbClr val="7FB9C2"/>
      </a:hlink>
      <a:folHlink>
        <a:srgbClr val="0046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Brattle PowerPoint Template - Blue Cover</Template>
  <TotalTime>0</TotalTime>
  <Words>1647</Words>
  <Application>Microsoft Office PowerPoint</Application>
  <PresentationFormat>On-screen Show (4:3)</PresentationFormat>
  <Paragraphs>180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CenturyGothic</vt:lpstr>
      <vt:lpstr>Wingdings</vt:lpstr>
      <vt:lpstr>Brattle PowerPoint Template - Blue Cover</vt:lpstr>
      <vt:lpstr>Brattle Theme - Main</vt:lpstr>
      <vt:lpstr>PowerPoint Presentation</vt:lpstr>
      <vt:lpstr>PowerPoint Presentation</vt:lpstr>
      <vt:lpstr>Problem Statement</vt:lpstr>
      <vt:lpstr>Hypotheses</vt:lpstr>
      <vt:lpstr>Executive Summary of Prediction Results: Logit</vt:lpstr>
      <vt:lpstr>Executive Summary of Prediction Results: Random Forest</vt:lpstr>
      <vt:lpstr>PowerPoint Presentation</vt:lpstr>
      <vt:lpstr>Description of Lending Club Loan Data</vt:lpstr>
      <vt:lpstr>Data Challenges</vt:lpstr>
      <vt:lpstr>Selecting Relevant Explanatory Variables</vt:lpstr>
      <vt:lpstr>Selecting Relevant Explanatory Variables (ctd.)</vt:lpstr>
      <vt:lpstr>Target Variable: Loan Status Categories [GRAPHIC]</vt:lpstr>
      <vt:lpstr>Dependent or Target Variable: Loan Status</vt:lpstr>
      <vt:lpstr>Fully Paid vs. Non-Fully Paid Loans [GRAPHIC]</vt:lpstr>
      <vt:lpstr>Distribution of Fully Paid vs. Not Fully Paid Loans Across States [GRAPHIC]</vt:lpstr>
      <vt:lpstr>Correlation Heatmap [GRAPHIC]</vt:lpstr>
      <vt:lpstr>Multicollinearity Check</vt:lpstr>
      <vt:lpstr>Other filters</vt:lpstr>
      <vt:lpstr>Pairwise Plot [GRAPHIC]</vt:lpstr>
      <vt:lpstr>PowerPoint Presentation</vt:lpstr>
      <vt:lpstr>Success Metrics </vt:lpstr>
      <vt:lpstr>Logistic Model (0.5 Classification Threshold)</vt:lpstr>
      <vt:lpstr>Logistic Model: ROC Curve and AUC [GRAPHIC]</vt:lpstr>
      <vt:lpstr>Logistic Model (0.8 Classification Threshold)</vt:lpstr>
      <vt:lpstr>PowerPoint Presentation</vt:lpstr>
      <vt:lpstr>Random Forest Model Results</vt:lpstr>
      <vt:lpstr>Impact of Findings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2015-04-07T17:55:57Z</dcterms:created>
  <dcterms:modified xsi:type="dcterms:W3CDTF">2018-11-19T22:23:57Z</dcterms:modified>
</cp:coreProperties>
</file>