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8" r:id="rId1"/>
    <p:sldMasterId id="2147483676" r:id="rId2"/>
  </p:sldMasterIdLst>
  <p:notesMasterIdLst>
    <p:notesMasterId r:id="rId30"/>
  </p:notesMasterIdLst>
  <p:handoutMasterIdLst>
    <p:handoutMasterId r:id="rId31"/>
  </p:handoutMasterIdLst>
  <p:sldIdLst>
    <p:sldId id="270" r:id="rId3"/>
    <p:sldId id="584" r:id="rId4"/>
    <p:sldId id="559" r:id="rId5"/>
    <p:sldId id="612" r:id="rId6"/>
    <p:sldId id="613" r:id="rId7"/>
    <p:sldId id="593" r:id="rId8"/>
    <p:sldId id="585" r:id="rId9"/>
    <p:sldId id="579" r:id="rId10"/>
    <p:sldId id="586" r:id="rId11"/>
    <p:sldId id="591" r:id="rId12"/>
    <p:sldId id="592" r:id="rId13"/>
    <p:sldId id="590" r:id="rId14"/>
    <p:sldId id="594" r:id="rId15"/>
    <p:sldId id="598" r:id="rId16"/>
    <p:sldId id="595" r:id="rId17"/>
    <p:sldId id="601" r:id="rId18"/>
    <p:sldId id="599" r:id="rId19"/>
    <p:sldId id="600" r:id="rId20"/>
    <p:sldId id="603" r:id="rId21"/>
    <p:sldId id="589" r:id="rId22"/>
    <p:sldId id="588" r:id="rId23"/>
    <p:sldId id="606" r:id="rId24"/>
    <p:sldId id="607" r:id="rId25"/>
    <p:sldId id="608" r:id="rId26"/>
    <p:sldId id="609" r:id="rId27"/>
    <p:sldId id="610" r:id="rId28"/>
    <p:sldId id="611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7410C0-15C5-47A5-8522-2588E5E03BC7}">
          <p14:sldIdLst>
            <p14:sldId id="270"/>
            <p14:sldId id="584"/>
            <p14:sldId id="559"/>
            <p14:sldId id="612"/>
            <p14:sldId id="613"/>
            <p14:sldId id="593"/>
            <p14:sldId id="585"/>
            <p14:sldId id="579"/>
            <p14:sldId id="586"/>
            <p14:sldId id="591"/>
            <p14:sldId id="592"/>
            <p14:sldId id="590"/>
            <p14:sldId id="594"/>
            <p14:sldId id="598"/>
            <p14:sldId id="595"/>
            <p14:sldId id="601"/>
            <p14:sldId id="599"/>
            <p14:sldId id="600"/>
            <p14:sldId id="603"/>
            <p14:sldId id="589"/>
            <p14:sldId id="588"/>
            <p14:sldId id="606"/>
            <p14:sldId id="607"/>
            <p14:sldId id="608"/>
            <p14:sldId id="609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8">
          <p15:clr>
            <a:srgbClr val="A4A3A4"/>
          </p15:clr>
        </p15:guide>
        <p15:guide id="2" pos="16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2F35"/>
    <a:srgbClr val="00467F"/>
    <a:srgbClr val="F47735"/>
    <a:srgbClr val="00A18E"/>
    <a:srgbClr val="7FB9C2"/>
    <a:srgbClr val="CCCDC3"/>
    <a:srgbClr val="CAC9CF"/>
    <a:srgbClr val="D5D10E"/>
    <a:srgbClr val="9B5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838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96" y="40"/>
      </p:cViewPr>
      <p:guideLst>
        <p:guide orient="horz" pos="1128"/>
        <p:guide pos="1665"/>
      </p:guideLst>
    </p:cSldViewPr>
  </p:slideViewPr>
  <p:outlineViewPr>
    <p:cViewPr>
      <p:scale>
        <a:sx n="33" d="100"/>
        <a:sy n="33" d="100"/>
      </p:scale>
      <p:origin x="48" y="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B04688-B411-416E-9366-370F8AEB2862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1C67C4-9E33-49CB-BBA9-8542B3D04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40ABE49-9DA1-4917-8FD5-9394E4CB3A68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39337EC-B44D-4CB5-9C94-A9D6BC5C77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0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3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1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0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05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81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4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9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59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98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2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52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77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88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80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0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9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5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5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4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ttle Them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801" y="1186175"/>
            <a:ext cx="6040438" cy="76944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4400" spc="100" baseline="0">
                <a:solidFill>
                  <a:srgbClr val="FFFFFF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69581" y="1978231"/>
            <a:ext cx="6024970" cy="3290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900">
                <a:solidFill>
                  <a:srgbClr val="71ADB6"/>
                </a:solidFill>
                <a:latin typeface="Century Gothic" pitchFamily="34" charset="0"/>
              </a:defRPr>
            </a:lvl1pPr>
          </a:lstStyle>
          <a:p>
            <a:pPr mar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sz="1900" b="0" i="0" kern="1200" baseline="0" dirty="0" smtClean="0">
                <a:solidFill>
                  <a:srgbClr val="71ADB6"/>
                </a:solidFill>
                <a:latin typeface="Century Gothic"/>
                <a:ea typeface="+mn-ea"/>
                <a:cs typeface="Century Gothic"/>
              </a:rPr>
              <a:t>SUBHEAD GOES HERE</a:t>
            </a:r>
            <a:endParaRPr lang="en-US" sz="1900" b="0" i="0" kern="1200" baseline="0" dirty="0">
              <a:solidFill>
                <a:srgbClr val="71ADB6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507061" y="2967137"/>
            <a:ext cx="3599901" cy="31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10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Company Name Here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07061" y="3838016"/>
            <a:ext cx="3600968" cy="765875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en-US" sz="1400" spc="0" baseline="0" dirty="0" smtClean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pPr marL="0" lvl="0" indent="0"/>
            <a:r>
              <a:rPr lang="en-US" dirty="0" smtClean="0"/>
              <a:t>Name(s) of Author(s) Here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507061" y="4869531"/>
            <a:ext cx="3579219" cy="2872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00, 2014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507247" y="2634479"/>
            <a:ext cx="3592134" cy="3183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100" b="1" kern="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PRESENTED TO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510792" y="3509919"/>
            <a:ext cx="3599221" cy="3183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100" b="1" kern="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5778500"/>
            <a:ext cx="4483100" cy="10795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17124" y="1140894"/>
            <a:ext cx="7548664" cy="16526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588" y="1318437"/>
            <a:ext cx="7654200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690563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914400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1152525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371600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94197" y="6500056"/>
            <a:ext cx="2981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/>
              <a:t>GA, November 19, 2018</a:t>
            </a:r>
          </a:p>
        </p:txBody>
      </p:sp>
    </p:spTree>
    <p:extLst>
      <p:ext uri="{BB962C8B-B14F-4D97-AF65-F5344CB8AC3E}">
        <p14:creationId xmlns:p14="http://schemas.microsoft.com/office/powerpoint/2010/main" val="375807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7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>
              <a:defRPr lang="en-US" sz="2800" b="1" i="0" baseline="0" dirty="0" smtClean="0">
                <a:solidFill>
                  <a:srgbClr val="00467F"/>
                </a:solidFill>
                <a:latin typeface="Century Gothic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7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588" y="1318437"/>
            <a:ext cx="3764719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76306" y="1318437"/>
            <a:ext cx="3889481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38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98988" y="1755545"/>
            <a:ext cx="4014754" cy="3881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11588" y="1318437"/>
            <a:ext cx="3732821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tabLst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481314"/>
            <a:ext cx="7772400" cy="1470025"/>
          </a:xfrm>
          <a:prstGeom prst="rect">
            <a:avLst/>
          </a:prstGeom>
        </p:spPr>
        <p:txBody>
          <a:bodyPr anchor="ctr" anchorCtr="1"/>
          <a:lstStyle>
            <a:lvl1pPr>
              <a:defRPr sz="2800" b="1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phanie schwartz\AppData\Local\Temp\wz571c\BRA PPTTemplate_SolidBlueCov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"/>
            <a:ext cx="9144000" cy="6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27"/>
          <p:cNvSpPr txBox="1">
            <a:spLocks/>
          </p:cNvSpPr>
          <p:nvPr/>
        </p:nvSpPr>
        <p:spPr>
          <a:xfrm>
            <a:off x="39208" y="6677995"/>
            <a:ext cx="2559050" cy="2016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000" b="0" i="0" u="none" strike="noStrike" kern="0" spc="1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pc="0" baseline="30000" dirty="0" smtClean="0">
                <a:solidFill>
                  <a:srgbClr val="CBCCC2"/>
                </a:solidFill>
                <a:latin typeface="CenturyGothic"/>
              </a:rPr>
              <a:t>Copyright © 2017 The Brattle Group, Inc.</a:t>
            </a:r>
            <a:endParaRPr lang="en-US" sz="900" spc="0" baseline="30000" dirty="0">
              <a:solidFill>
                <a:srgbClr val="CBCCC2"/>
              </a:solidFill>
              <a:latin typeface="Century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9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3EF36F2-846B-5B4C-8AAE-65585B5C29D3}" type="slidenum">
              <a:rPr lang="en-US" smtClean="0">
                <a:solidFill>
                  <a:srgbClr val="0C3E7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268"/>
            <a:ext cx="9144000" cy="68574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 bwMode="white">
          <a:xfrm>
            <a:off x="1126723" y="1432907"/>
            <a:ext cx="7606969" cy="1200329"/>
          </a:xfrm>
        </p:spPr>
        <p:txBody>
          <a:bodyPr/>
          <a:lstStyle/>
          <a:p>
            <a:r>
              <a:rPr lang="en-US" sz="3600" b="1" dirty="0" smtClean="0"/>
              <a:t>Predicting Loan Status Using Lending Club Data: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white">
          <a:xfrm>
            <a:off x="1523687" y="5052411"/>
            <a:ext cx="3579219" cy="287260"/>
          </a:xfrm>
        </p:spPr>
        <p:txBody>
          <a:bodyPr/>
          <a:lstStyle/>
          <a:p>
            <a:r>
              <a:rPr lang="en-US" dirty="0" smtClean="0"/>
              <a:t>November 19, 2018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 bwMode="white">
          <a:xfrm>
            <a:off x="1502480" y="3327039"/>
            <a:ext cx="3599221" cy="318312"/>
          </a:xfrm>
        </p:spPr>
        <p:txBody>
          <a:bodyPr/>
          <a:lstStyle/>
          <a:p>
            <a:r>
              <a:rPr lang="en-US" dirty="0" smtClean="0"/>
              <a:t>Presented To</a:t>
            </a:r>
          </a:p>
          <a:p>
            <a:r>
              <a:rPr lang="en-US" dirty="0" smtClean="0"/>
              <a:t>General Assembly Data Science Program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/>
          </p:nvPr>
        </p:nvSpPr>
        <p:spPr bwMode="white">
          <a:xfrm>
            <a:off x="1502480" y="3875679"/>
            <a:ext cx="3599221" cy="318312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Pavitra Kumar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Selecting Relevant Explanatory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As a first pass, consider following most relevant predictors of loan status: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Borrower Characteristics: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Income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State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Home ownership status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amount applied for by borrower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purpose provided by borrower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Employment length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Borrower income verification status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Term of loan applied for</a:t>
            </a:r>
          </a:p>
        </p:txBody>
      </p:sp>
    </p:spTree>
    <p:extLst>
      <p:ext uri="{BB962C8B-B14F-4D97-AF65-F5344CB8AC3E}">
        <p14:creationId xmlns:p14="http://schemas.microsoft.com/office/powerpoint/2010/main" val="36032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Selecting Relevant Explanatory </a:t>
            </a:r>
            <a:r>
              <a:rPr lang="en-US" sz="2400" dirty="0" smtClean="0"/>
              <a:t>Variables (ctd.)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933" y="126134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As a first pass, consider following most relevant predictors of loan status: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Borrower Risk Variables: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sub-grade (within grades A-G)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Annual interest rate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Debt-to-income (DTI) ratio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Delinquency incidences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Credit inquiries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Derogatory public records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Credit revolving balance and revolving </a:t>
            </a:r>
            <a:r>
              <a:rPr lang="en-US" sz="1800" dirty="0"/>
              <a:t>l</a:t>
            </a:r>
            <a:r>
              <a:rPr lang="en-US" sz="1800" dirty="0" smtClean="0"/>
              <a:t>ine utilization rate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No. of open credit lines 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No. of delinquent accounts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20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Target Variable: Loan Status Categories [GRAPHIC]</a:t>
            </a:r>
            <a:endParaRPr lang="en-US" sz="2400" dirty="0"/>
          </a:p>
        </p:txBody>
      </p:sp>
      <p:sp>
        <p:nvSpPr>
          <p:cNvPr id="10" name="AutoShape 6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8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4" y="-144463"/>
            <a:ext cx="5643029" cy="5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Target </a:t>
            </a:r>
            <a:r>
              <a:rPr lang="en-US" sz="2400" dirty="0"/>
              <a:t>Variable: Loan Status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Exclude irrelevant and/or sparsely populated loan status categories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Create binary target loan status variable: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 </a:t>
            </a:r>
            <a:r>
              <a:rPr lang="en-US" b="1" dirty="0" smtClean="0"/>
              <a:t>‘Fully Paid’ loan status: 1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Combine ‘Default’, ‘Late (31-120 days)’ and ‘Charged Off’ into new category, </a:t>
            </a:r>
            <a:r>
              <a:rPr lang="en-US" b="1" dirty="0" smtClean="0"/>
              <a:t>‘Not Fully Paid’, which is coded as 0</a:t>
            </a:r>
          </a:p>
        </p:txBody>
      </p:sp>
    </p:spTree>
    <p:extLst>
      <p:ext uri="{BB962C8B-B14F-4D97-AF65-F5344CB8AC3E}">
        <p14:creationId xmlns:p14="http://schemas.microsoft.com/office/powerpoint/2010/main" val="22113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Fully Paid vs. Non-Fully Paid Loans [GRAPHIC]</a:t>
            </a:r>
            <a:endParaRPr lang="en-US" sz="2400" dirty="0"/>
          </a:p>
        </p:txBody>
      </p:sp>
      <p:sp>
        <p:nvSpPr>
          <p:cNvPr id="10" name="AutoShape 6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8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4" y="-144463"/>
            <a:ext cx="5643029" cy="5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2" descr="data:image/png;base64,iVBORw0KGgoAAAANSUhEUgAAAZQAAAFJCAYAAAC8ZdtRAAAABHNCSVQICAgIfAhkiAAAAAlwSFlzAAALEgAACxIB0t1+/AAAADl0RVh0U29mdHdhcmUAbWF0cGxvdGxpYiB2ZXJzaW9uIDIuMi4yLCBodHRwOi8vbWF0cGxvdGxpYi5vcmcvhp/UCwAAIABJREFUeJzt3XucHFWZ//HPl0QuCjEBAiIBEzSIgBohP4wXBEUl4AXwshtEyCJrvMCqq7iiuwqK7iK7oLKL8IuSJSAmIAhEjcYsoogLykSRq5ghIIxEEkiAKBgMPPvHOZ3UdKp7eqZr0j3x+369+tXdzzlVdWqmup+uc051KyIwMzNr1xadboCZmW0enFDMzKwSTihmZlYJJxQzM6uEE4qZmVXCCcXMzCox4hKKpBjgdnMF27g+r2tCXbxP0rp2199ku6NL9udpSY9KukHShySNrmA7Z+R1zxjEMnvlZX7Q7vY7pbAPIam30d+y8Pc5eVO3sa4dfxjgWP9DBdu4PK9ral28J8d3bHcbTbb9UMk+rZG0RNKnJG1TwTY+ktf7kUEsM3aw7yWSrhrsdjZHbb85ddAVwB9L4vdt6oYMk28BjwMCJgKvBKYBb5F0eET8pYNt2xw8H5gJXDCcG5F0I/ByYJeIGGoCWAisLIk/OuSGdZfvAg/nx7uRjvX9gLdLOigiyl7n1oVGckI5OSLu7XQjhtFHI6Kv9kTSfsCPgdcD7wH+fxvrPgu4EPh9G+sYyZ4AtgE+LeniiHiy0w0awOkRcWOnGzGMPhsRPbUnkvYkHev7AR8DPtvGuucCPwAebKeB1poR1+X11yoifgl8OT89ss11rYyI30TEmvZbNiItI73JPA84ocNtsToR8Vvg8/lpu8f66nysr26/ZTaQzTqhSHp97tf8eoPyz+fydw9x/dPy8v/bpM7Hcp3/GMo26vwq3+9eWP8Okj4saZGk30laK+lhSf8j6a0N2tRwDEXSREnfzP3bf5J0k6S/HUwjJW2dx30elzSmQZ0X5TbcUYhtIendkn4q6UFJf87jVtdK+sRg2tCCz+T7f5a0dasLSdpW0mmSbpf0RN7Pn0j6m7p6e0kKUncXwPLCOMGfK9qH4vb2zev+boPyk9oZF5K0Rx7P65WkBnWOydv4xlC2UafsWN9O0vskfUfSsnx8PJKPl9LXcLMxFEk7S/p6Hqt6QtItkmZV0PaWSDpY0vfy63WtpLslfUXSTiV1h7LvX877fqSkqZIW5mX+JOk6SQc3WO6gvJ37crsezO8DZ0oa22yfNuuEMtxyN8TNwCsk7dOg2t/n+69VsMnt8v3aQuy1pDOXPYHfAt8G7gAOBq6W9PFWVy5pMvAL4GhgNbAgb2s+cGKr64mIP+d2bAO8rUG1Y/J98c3nS8DFwFTg13kddwF7AZ9udfsttvEm0v7tCryvlWXyi+l64FRgB+A7wA2ksa1LJZ1VqP4oqbvlofz8svx8LmkfR5SIWAb8kDT29LoG1WpvxsN1rL8UOB94GXAPcCUp8RwAXDyYD22SngPcSDpDfRK4mvS/Og84vd3Gt7D9DwI/AqYDt5KOdQEfApZImlS3SDv7fhDwM9Kx/gPSa+pA4IeSDqhr17tI3Y1vAvpyu5YAY4GPA/0mKm0kIkbUDYh8m9hC3dfnul9vUP75XP7uuvj1OT6hLt4HrKuLvT/X/XLJ+l+Ty37S4r6NLuzfhJLyb+WyCwuxPYH/V1L3haQxkidJA8LFsjPyembUxa/N8a8CowrxtwNP5bIftLgvh+T6ixuULwOeBp6Xn28H/AVYVYsV6m4BHFzBsbNXbtNt+flLcxv+ADyz5O9zct3yX6v9DYBnFeIvJr0ZBTC9bpkbc/w5Q2jvH/Ky01qou2+u+90G5Sc12KfLc3xqXbwnx3csxI7Msfkl698zl/1mEPv3UNm2c9l/1h9vpDez1wCqqzsBuDPXf3Fd2Udy/CN18Xk5/i1gy0L8YODPuezmQezLVWXbaVD3Rfl1+WfgkEJ8NGmSSAA/LtnHwe77l9nwfvK+urLae99VdfGbc/wNJe1+GTCu2b6N5DOUe1Q+lXLiJm7HN4A1wLGStqorq31imz3UlSuZKOlM4B2kf/b6AfmI+G2kT9v9RMRdpDfGZwBvbmE7LyK9mFYBH4+IpwrruoL0aXwwriUltNdJem7dtl4JTAKuj4jf5fBY0gvqrkKstv2nI+LHg9z+gCLi16TZgjsDH2xWN5+dHEdKrB+MiD8V1nMr8G/56YerbidwQ4NjfdowbKuZ75A+VB2ljacTV3J2ImmCpE8BH8ih82tlEdEXEddFfncrxtnQhTngmIuk8cA7SWc//xCFSRn5OLuwnX1owftJr8s5EXFNYdvrSAlwNXCQpJcWytrZ90URUT+J599I+39QXXw8sI70+u0nIn4VA4xFjeRZXo2mDW/SKYYR8UdJl5AOkrcD3wSQNC4/X0X6FDhY95d0VT9JegHcUAxKGkU6I3gl8BxgK9Lpc+30dHIL2zsw33+3+GZZMA84orWmpyQgaR5wMjADOLtQXOvuuqQQ6yPNxHm5pM8CF0TEppgCfiqpW+4Tks6PxlNUDwC2JCXBZSXlFwH/Abxakupf+G1qNG24LDZsIuIppfHI00jJ9WwASVvm50+SuvQG66aSY/0p4F8i4qpiMI/fHEj6tL4rsDXpWN8hV2nlWH8FMAq4Jsqncs+jxW7QIaq91i6pL4iINZKuJM3kPJDU9Qu0te/fL9nOnyT9HthD0jYR8UQuWgK8hdSNdgZwy2CO5ZGcULpp2vB5pITyXnJCIb3AtgbOj4i1jRZsonYdSpCS5J3AlRGxvFhJ0u6kT44vabKu7ZqU1dTOIn7XoPzeFtZR72JSQjmGDW8+o4G/Ib35fKtWMSJC0rGkv99ngM9Iug+4Ltf7TsVv0rXt3pET3zGk/ut/bVC19ve5t8F6Vkr6I7AtMIZqrxHppmnDXwP+hXSs1z4kHEX6ZDs/Ih5qtGATtetQAvgT0Evqirm3WCmfFV0FvKrJujp1rA9G02OJNEYCKWkAbe/7/Q3itVmeW5Gm0gP8I2mcbEa+Paw06eg7wDcKiafUSO7yqkIl+x8Rt5AGZw/OA9uwYTB+qN1dH42Iv4uI4yPiHyLiq/XJJJtLSibfIg0OjyONf4gNZxSls3LqtFJnUPLf5VZgP0l75fChwI7AwohYVVd/Melgfhdpv54G3k0aMF2Uz8SGw2dJn4hPlvTsAeq2ktS68VfrqjrWHyC9uewl6dU5/N58P9Rj/bOFY/2kiPhygw+L/0l6Q/0h6VP6DsDofKzXZtN15FgfooGOk2J5O/v+dMsNirgbmAIclrf5e1KX+Wzgdkk7N1t+c08otb7RbRuU71bhtmp9vX+fxwj2JXWP3FnhNvqRtD1p3OM+0gD7zyPikYioHUAvGMTqHsj3z2tQ3ig+kNppfW1qY1l313oR8VhEzMtvMJOA/YGlwBtIiaZyEbGU1GU1jvQJrUzt71M/+wZY/wlyW9LZZCeu7+nEsf5eSbVZX0sjYqN+96rk7p4jSWcwb42In0bEqsJYXzcc64PdfumxRPpmjPX1Kt73AUXEXyLiBxHxoYh4Kenv8YPc3s80W3ZzTyi1T/QvrC/IA+ivqXBbl5HGS/6ODQO8Qx6Mb1FtTvgDhSQCrD8IB3P9yE/z/ZskPbOkvOXv/apzCekT0rskbUs6a3qU1M0xoEgXdNauI9p3iG1oxedIs8z+kZRY6v2C9Kb9Ckl7lJQfm++vr+uaq73RD3f3cm1G2GRJ/V7X+Vh4fYXbWgzcTRrYPpn0ybiKqcLNbEPqQl7ZoAv56EGs6wbSGelBDT5xD/VYb1XttXZMfUF+jRxVV6/KfR+0iLifDZNOmr4GN/eE0ksa7J0iaf0MiDyIeA6Fi6baFenai7nATqQDZTWFMYJh8nvSp5b9ijN+8hvKaaSB5JZExB2k8YodgDOLb0r5b9fygHzdevvyeicBZwLPBC7Pf6/1JD1f0rH1yUzSM0hnJ1DoC5Y0SdJvJP2aCuQuljmk8Y+NLhSLiEdIY0KjgHOL7czXIH0qPz2nbtHap9GNPtRUKSIeI12X8Fw2dEHVjoXPk7oxqtpWkD4sbUMaO3ySYZ4ZFRGPk17Lz5P0pmJZvqZjwJmMhXWtIE3q2Qr4Sn4/qK3rNcDxlTS6sfNJH17eI2n9NT25S/dsYHvSpQa/zu2tbN8HIumf8iy4eofn+0bjMUmzOcXdeGMQ16Hk+u/J9Z8iTYW7ivTP+QMpAbR1HUpd+Z6kT+MBfGUI+9b0OpQGy5yW6/+F9MlxHimR/oX0nV1BmhhQXKbRdSgvZMO1Ab8lDZD/NO/TfzGI61Dq1ntCYb8CeG1JnWlsGJS9Lm/7StJZZpAu1tyuUL92TcmfB9GOftehlJRPYMM1CGXXbIwlzbqJfPxcSpqBtTbHzipZ57ty2epc/+vAeS22t+XrUHL9NxeOv5+R3jSXkc4Iz2+wTy1fh1JXvmPhb3XpYI+JvI6G16E0qF+75utp0sV33wRuy8/PpPy6ikbXoTyXNCgf+X4ecA1pymztWB/KdSj3kq49KrtdVKj/wdzu2vvSN0lnfUF6055Uwb7XrkM5skGba9ecjC3EIv8NevLxehkbrnN5BNin6d9hKAdCJ28MMqHkZY4lvRGsJU21/CapT7ntCxtLtnVfXrbpH77BskNJKCJ1s/2S9Gb8MPA90kDddAaRUHLZHqQr4x8mzTJbQnpTrL0ZDyWhPJs0i6T2YtmipM5YUvfJ90izXJ4gveEsAf4JGFNXv/KEkuucU/gfnFxSvi1pEP9O0hvqY6QE+LdN1vnxXH/tYNrMIBNKXuatpO65J0hJ7Mq8321f2FiyrZtynUNabV/d8oNKKHmZo4Cf57/7auB/SGewUxhEQsllu5AuJFyR/5e3ka5/GcvQE0qz2811y7w2H++rSGd59+Tjb+eK9n0oCeW9pNf/XaSxwDWkD3NfAnYf6O+gvBKrgKRXAP8L/CwiXj1QfbORKg/GLyV9qt4z/EZibP5jKJvaP+f7/+poK8yG36dIZ8fnOplYjc9Q2pTn4h9Pmv1wAOk0cv+om3VlNtJJegnp4s8XkL6y43fA3pEGjc1G9JXy3WIv0sD/GlJ/6IlOJraZ2p00weJx0jflfsjJxIp8hmJmZpXwGIqZmVVis+vy2nHHHWPixImdboaZ2YiyZMmShyKi7KLGlm12CWXixIn09PR0uhlmZiOKpEbfvtwyd3mZmVklnFDMzKwSTihmZlYJJxQzM6uEE4qZmVXCCcXMzCrhhGJmZpVwQjEzs0psdhc2jhQTT/lep5uwWbn3jDcNXMnMhpXPUMzMrBJOKGZmVgknFDMzq8SACUXSbpKulXSnpNslfTjHt5e0WNLSfD8uxyXpHEm9km6RtF9hXTNz/aWSZhbi+0u6NS9zjiQ124aZmXWfVs5Q1gEfi4gXAdOAEyXtDZwCXBMRk4Fr8nOAw4DJ+TYLOA9ScgBOBV5O+qncUwsJ4rxct7bc9BxvtA0zM+syAyaUiFgeEb/Mj9cAdwK7AkcAc3O1ucCR+fERwEWR3AiMlbQLcCiwOCJWRcRqYDEwPZeNiYgbIv185EV16yrbhpmZdZlBjaFImgi8DPg5sHNELIeUdICdcrVdgfsLi/XlWLN4X0mcJtswM7Mu03JCkbQtcAXwkYh4rFnVklgMId4ySbMk9UjqWbly5WAWNTOzirSUUCQ9g5RMLomIb+fwg7m7iny/Isf7gN0Ki08AHhggPqEk3mwb/UTE7IiYGhFTx49v6xcszcxsiFqZ5SXgAuDOiDi7ULQAqM3UmglcXYgfl2d7TQMezd1Vi4A3ShqXB+PfCCzKZWskTcvbOq5uXWXbMDOzLtPKV6+8CjgWuFXSzTn2KeAM4DJJJwD3Ae/MZQuBw4Fe4HHgeICIWCXpdOCmXO9zEbEqP/4AcCGwDfD9fKPJNszMrMsMmFAi4nrKxzkADimpH8CJDdY1B5hTEu8B9i2JP1y2DTMz6z6+Ut7MzCrhhGJmZpVwQjEzs0o4oZiZWSWcUMzMrBJOKGZmVgknFDMzq4QTipmZVcIJxczMKuGEYmZmlXBCMTOzSjihmJlZJZxQzMysEk4oZmZWCScUMzOrhBOKmZlVopWfAJ4jaYWk2wqxSyXdnG/31n7JUdJESU8Uys4vLLO/pFsl9Uo6J//cL5K2l7RY0tJ8Py7Hlev1SrpF0n7V776ZmVWllTOUC4HpxUBE/G1ETImIKcAVwLcLxXfXyiLi/YX4ecAsYHK+1dZ5CnBNREwGrsnPAQ4r1J2Vlzczsy41YEKJiOuAVWVl+Szjb4B5zdYhaRdgTETckH8i+CLgyFx8BDA3P55bF78okhuBsXk9ZmbWhdodQzkQeDAilhZikyT9StJPJB2YY7sCfYU6fTkGsHNELAfI9zsVlrm/wTJmZtZlRre5/NH0PztZDuweEQ9L2h+4StI+gEqWjQHW3fIykmaRusXYfffdB2y0mZlVb8hnKJJGA28DLq3FImJtRDycHy8B7gb2JJ1dTCgsPgF4ID9+sNaVle9X5HgfsFuDZfqJiNkRMTUipo4fP36ou2RmZm1op8vr9cBvImJ9V5ak8ZJG5cd7kAbUl+WurDWSpuVxl+OAq/NiC4CZ+fHMuvhxebbXNODRWteYmZl1n1amDc8DbgBeKKlP0gm5aAYbD8a/BrhF0q+By4H3R0RtQP8DwNeBXtKZy/dz/AzgDZKWAm/IzwEWAsty/a8BHxz87pmZ2aYy4BhKRBzdIP53JbErSNOIy+r3APuWxB8GDimJB3DiQO0zM7Pu4CvlzcysEk4oZmZWCScUMzOrhBOKmZlVwgnFzMwq4YRiZmaVcEIxM7NKOKGYmVklnFDMzKwSTihmZlYJJxQzM6uEE4qZmVXCCcXMzCrhhGJmZpVwQjEzs0o4oZiZWSVa+cXGOZJWSLqtEDtN0u8l3ZxvhxfKPimpV9Jdkg4txKfnWK+kUwrxSZJ+LmmppEslbZnjW+Xnvbl8YlU7bWZm1WvlDOVCYHpJ/EsRMSXfFgJI2pv008D75GW+KmlU/p35c4HDgL2Bo3NdgC/mdU0GVgO1nxg+AVgdES8AvpTrmZlZlxowoUTEdcCqgeplRwDzI2JtRNxD+j34A/KtNyKWRcSTwHzgCEkCXkf6/XmAucCRhXXNzY8vBw7J9c3MrAu1M4ZykqRbcpfYuBzbFbi/UKcvxxrFdwAeiYh1dfF+68rlj+b6ZmbWhYaaUM4Dng9MAZYDZ+V42RlEDCHebF0bkTRLUo+knpUrVzZrt5mZDZMhJZSIeDAinoqIp4Gvkbq0IJ1h7FaoOgF4oEn8IWCspNF18X7ryuXPpkHXW0TMjoipETF1/PjxQ9klMzNr05ASiqRdCk+PAmozwBYAM/IMrUnAZOAXwE3A5Dyja0vSwP2CiAjgWuAdefmZwNWFdc3Mj98B/CjXNzOzLjR6oAqS5gEHAztK6gNOBQ6WNIXUBXUv8D6AiLhd0mXAHcA64MSIeCqv5yRgETAKmBMRt+dNfAKYL+nzwK+AC3L8AuBiSb2kM5MZbe+tmZkNmwETSkQcXRK+oCRWq/8F4Asl8YXAwpL4MjZ0mRXjfwbeOVD7zMysO/hKeTMzq4QTipmZVcIJxczMKuGEYmZmlXBCMTOzSjihmJlZJZxQzMysEk4oZmZWCScUMzOrhBOKmZlVwgnFzMwq4YRiZmaVcEIxM7NKOKGYmVklnFDMzKwSTihmZlaJAROKpDmSVki6rRD7d0m/kXSLpCsljc3xiZKekHRzvp1fWGZ/SbdK6pV0jiTl+PaSFktamu/H5bhyvd68nf2q330zM6tKK2coFwLT62KLgX0j4iXAb4FPFsrujogp+fb+Qvw8YBbpd+YnF9Z5CnBNREwGrsnPAQ4r1J2Vlzczsy41YEKJiOtIv+lejP0wItblpzcCE5qtQ9IuwJiIuCEiArgIODIXHwHMzY/n1sUviuRGYGxej5mZdaEqxlDeA3y/8HySpF9J+omkA3NsV6CvUKcvxwB2jojlAPl+p8Iy9zdYph9JsyT1SOpZuXJle3tjZmZD0lZCkfTPwDrgkhxaDuweES8DPgp8U9IYQCWLx0Crb3WZiJgdEVMjYur48eNba7yZmVVq9FAXlDQTeDNwSO7GIiLWAmvz4yWS7gb2JJ1dFLvFJgAP5McPStolIpbnLq0VOd4H7NZgGTMz6zJDOkORNB34BPDWiHi8EB8vaVR+vAdpQH1Z7spaI2lant11HHB1XmwBMDM/nlkXPy7P9poGPFrrGjMzs+4z4BmKpHnAwcCOkvqAU0mzurYCFufZvzfmGV2vAT4naR3wFPD+iKgN6H+ANGNsG9KYS23c5QzgMkknAPcB78zxhcDhQC/wOHB8OztqZmbDa8CEEhFHl4QvaFD3CuCKBmU9wL4l8YeBQ0riAZw4UPvMzKw7+Ep5MzOrhBOKmZlVwgnFzMwq4YRiZmaVcEIxM7NKOKGYmVklnFDMzKwSTihmZlYJJxQzM6uEE4qZmVXCCcXMzCrhhGJmZpVwQjEzs0o4oZiZWSWcUMzMrBJOKGZmVomWEoqkOZJWSLqtENte0mJJS/P9uByXpHMk9Uq6RdJ+hWVm5vpL82/S1+L7S7o1L3NO/pnghtswM7Pu0+oZyoXA9LrYKcA1ETEZuCY/BziM9Fvyk4FZwHmQkgPp54NfDhwAnFpIEOflurXlpg+wDTMz6zItJZSIuA5YVRc+ApibH88FjizEL4rkRmCspF2AQ4HFEbEqIlYDi4HpuWxMRNyQf/b3orp1lW3DzMy6TDtjKDtHxHKAfL9Tju8K3F+o15djzeJ9JfFm2+hH0ixJPZJ6Vq5c2cYumZnZUA3HoLxKYjGEeMsiYnZETI2IqePHjx/MomZmVpF2EsqDubuKfL8ix/uA3Qr1JgAPDBCfUBJvtg0zM+sy7SSUBUBtptZM4OpC/Lg822sa8GjurloEvFHSuDwY/0ZgUS5bI2lant11XN26yrZhZmZdZnQrlSTNAw4GdpTUR5qtdQZwmaQTgPuAd+bqC4HDgV7gceB4gIhYJel04KZc73MRURvo/wBpJtk2wPfzjSbbMDOzLtNSQomIoxsUHVJSN4ATG6xnDjCnJN4D7FsSf7hsG2Zm1n18pbyZmVXCCcXMzCrhhGJmZpVwQjEzs0o4oZiZWSWcUMzMrBJOKGZmVgknFDMzq4QTipmZVcIJxczMKuGEYmZmlXBCMTOzSjihmJlZJZxQzMysEk4oZmZWCScUMzOrxJATiqQXSrq5cHtM0kcknSbp94X44YVlPimpV9Jdkg4txKfnWK+kUwrxSZJ+LmmppEslbTn0XTUzs+E05IQSEXdFxJSImALsT/q53ytz8ZdqZRGxEEDS3sAMYB9gOvBVSaMkjQLOBQ4D9gaOznUBvpjXNRlYDZww1PaamdnwqqrL6xDg7oj4XZM6RwDzI2JtRNxD+s35A/KtNyKWRcSTwHzgCEkCXgdcnpefCxxZUXvNzKxiVSWUGcC8wvOTJN0iaY6kcTm2K3B/oU5fjjWK7wA8EhHr6uIbkTRLUo+knpUrV7a/N2ZmNmhtJ5Q8rvFW4Fs5dB7wfGAKsBw4q1a1ZPEYQnzjYMTsiJgaEVPHjx8/iNabmVlVRlewjsOAX0bEgwC1ewBJXwO+m5/2AbsVlpsAPJAfl8UfAsZKGp3PUor1zcysy1TR5XU0he4uSbsUyo4CbsuPFwAzJG0laRIwGfgFcBMwOc/o2pLUfbYgIgK4FnhHXn4mcHUF7TUzs2HQ1hmKpGcCbwDeVwifKWkKqXvq3lpZRNwu6TLgDmAdcGJEPJXXcxKwCBgFzImI2/O6PgHMl/R54FfABe2018zMhk9bCSUiHicNnhdjxzap/wXgCyXxhcDCkvgy0iwwMzPrcr5S3szMKuGEYmZmlXBCMTOzSjihmJlZJZxQzMysEk4oZmZWCScUMzOrhBOKmZlVwgnFzMwq4YRiZmaVcEIxM7NKVPH19Wa2OTnt2Z1uwebltEc73YJNxmcoZmZWCScUMzOrhBOKmZlVwgnFzMwq0XZCkXSvpFsl3SypJ8e2l7RY0tJ8Py7HJekcSb2SbpG0X2E9M3P9pZJmFuL75/X35mXVbpvNzKx6VZ2hvDYipkTE1Pz8FOCaiJgMXJOfAxxG+i35ycAs4DxICQg4FXg56RcaT60loVxnVmG56RW12czMKjRcXV5HAHPz47nAkYX4RZHcCIyVtAtwKLA4IlZFxGpgMTA9l42JiBsiIoCLCusyM7MuUkVCCeCHkpZImpVjO0fEcoB8v1OO7wrcX1i2L8eaxftK4v1ImiWpR1LPypUrK9glMzMbrCoubHxVRDwgaSdgsaTfNKlbNv4RQ4j3D0TMBmYDTJ06daNyMzMbfm2foUTEA/l+BXAlaQzkwdxdRb5fkav3AbsVFp8APDBAfEJJ3MzMukxbCUXSsyRtV3sMvBG4DVgA1GZqzQSuzo8XAMfl2V7TgEdzl9gi4I2SxuXB+DcCi3LZGknT8uyu4wrrMjOzLtJul9fOwJV5Ju9o4JsR8QNJNwGXSToBuA94Z66/EDgc6AUeB44HiIhVkk4Hbsr1PhcRq/LjDwAXAtsA3883MzPrMm0llIhYBry0JP4wcEhJPIATG6xrDjCnJN4D7NtOO83MbPj5SnkzM6uEE4qZmVXCCcXMzCrhhGJmZpVwQjEzs0o4oZiZWSWcUMzMrBJOKGZmVgknFDMzq4QTipmZVcIJxczMKuGEYmZmlXBCMTOzSjihmJlZJZxQzMysEk4oZmZWiSEnFEm7SbpW0p2Sbpf04Rw/TdLvJd2cb4cXlvmkpF5Jd0k6tBCfnmO9kk4pxCdJ+rmkpZIulbTlUNtrZmbDq50zlHXAxyLiRcA04ERJe+eyL0XElHxbCJDLZgD7ANOBr0oaJWkUcC5wGLA3cHRhPV/M65oMrAZOaKO9ZmY2jIacUCJieUT8Mj9eA9wJ7NpkkSOA+RGxNiLuIf2u/AH51hsRyyLiSWA+cITSD9W/Drg8Lz8XOHKo7TUzs+FVyRiKpInAy4Cf59BJkm6RNEfSuBzbFbi/sFhfjjWK7wA8EhHr6uJsKGvGAAAI8klEQVRl258lqUdSz8qVKyvYIzMzG6y2E4qkbYErgI9ExGPAecDzgSnAcuCsWtWSxWMI8Y2DEbMjYmpETB0/fvwg98DMzKowup2FJT2DlEwuiYhvA0TEg4XyrwHfzU/7gN0Ki08AHsiPy+IPAWMljc5nKcX6ZmbWZdqZ5SXgAuDOiDi7EN+lUO0o4Lb8eAEwQ9JWkiYBk4FfADcBk/OMri1JA/cLIiKAa4F35OVnAlcPtb1mZja82jlDeRVwLHCrpJtz7FOkWVpTSN1T9wLvA4iI2yVdBtxBmiF2YkQ8BSDpJGARMAqYExG35/V9Apgv6fPAr0gJzMzMutCQE0pEXE/5OMfCJst8AfhCSXxh2XIRsYw0C8zMzLqcr5Q3M7NKOKGYmVklnFDMzKwSTihmZlYJJxQzM6uEE4qZmVXCCcXMzCrhhGJmZpVwQjEzs0o4oZiZWSWcUMzMrBJOKGZmVgknFDMzq4QTipmZVcIJxczMKuGEYmZmlej6hCJpuqS7JPVKOqXT7TEzs3JdnVAkjQLOBQ4D9ib9vPDenW2VmZmV6eqEQvr5396IWBYRTwLzgSM63CYzMysx5N+U30R2Be4vPO8DXl5fSdIsYFZ++kdJd22Ctv212BF4qNONGIi+2OkWWAeMiGOTz6rTLWjV89pdQbcnlLL/RGwUiJgNzB7+5vz1kdQTEVM73Q6zej42u0+3d3n1AbsVnk8AHuhQW8zMrIluTyg3AZMlTZK0JTADWNDhNpmZWYmu7vKKiHWSTgIWAaOAORFxe4eb9dfGXYnWrXxsdhlFbDQkYWZmNmjd3uVlZmYjhBOKmZlVwgnFzMwq0dWD8rbpSHpbs/KI+PamaotZkaRbKbn+rCYiXrIJm2NNOKFYzVvy/U7AK4Ef5eevBX4MOKFYp7w535+Y7y/O98cAj2/65lgjnuVl/Uj6LvDeiFien+8CnBsRTc9gzIabpJ9FxKsGilnneAzF6k2sJZPsQWDPTjXGrOBZkl5deyLplcCzOtgeq+MuL6v3Y0mLgHmkfusZwLWdbZIZACcAcyQ9Oz9/BHhPB9tjddzlZRvJA/QH5qfXRcSVnWyPWZGkMaT3rkc73RbrzwnFzLqapHdHxDckfbSsPCLO3tRtsnLu8jIAJF0fEa+WtIb+UzQFRESM6VDTzGrjJNt1tBU2IJ+hmJlZJXyGYqUk7QRsXXseEfd1sDlmSNqaNDC/D/2PTQ/MdwlPG7Z+JL1V0lLgHuAnwL3A9zvaKLPkYuA5wKGkY3MCsKajLbJ+nFCs3unANOC3ETEJOAT4WWebZAbACyLi08CfImIu8CbgxR1ukxU4oVi9v0TEw8AWkraIiGuBKZ1ulBnwl3z/iKR9gWcDEzvXHKvnMRSr94ikbYHrgEskrQDWdbhNZgCzJY0DPk36KfBt82PrEp7lZf1IehbwBOns9RjSp8BL8lmLmVlDTii2nqQjgRcAt0bEok63xwxA0stJvx//fOBW4ISIuKOzrbIyHkMxACR9FfhHYAfgdEnuSrBucS5wMunYPBv4UmebY434DMUAkHQb8NKIeErSM4GfRsT+nW6XmaRfRsR+jZ5b9/CgvNU8GRFPAUTE45LU6QaZZWPrflG033P/mmj38BmKASDpcaC39pTUX93Lhu/y8s+sWkdI+u8mxeEr5buHE4oBIOl5zcoj4nebqi1mNjI5oZiZWSU8y8vMzCrhhGJmZpVwQrF+JL1Zko8L6zqSeiSdmL9+xbqQ3zis3gxgqaQzJb2o040xK5gBPBe4SdJ8SYd6ent38aC8bUTSGOBo4HjSzwH/NzAvIvzbE9Zx+Qz6zcB5wNPAHOArEbGqow0zn6HYxiLiMeAKYD6wC3AU8EtJ/9DRhtlfPUkvAc4C/p10jL4DeAz4USfbZYnPUKwfSW8B3kO6sPFiYG5ErMhfx3JnRDS9XsVsuEhaAjwCXABcERFrC2Xfjoi3NVzYNgknFOtH0kXA1yPiupKyQyLimg40ywxJe0TEsk63wxpzQjGzribpo83KI+LsTdUWa85fDmkASFpDGoBfH8rPa9/lNaYjDTOD7TrdAGuNz1DMzKwSPkMxACRt36zcUzKtUySd06w8Ij60qdpizTmhWM0SNnRx1Qtgj03bHLP1lnS6AdYad3mZmVklfIZi/Uh6TVm8bBqx2aYk6Vr6TxwBICJe14HmWAknFKv38cLjrYEDSF0OftFap51ceLw18HZgXYfaYiXc5WVNSdoNODMiju50W8zqSfpJRBzU6XZY4jMUG0gfsG+nG2FWNxNxC2B/4Dkdao6VcEKxfiT9Jxv6qbcApgC/7lyLzNYrzkRcB9wDnNDRFlk/7vKyfiTNLDxdB9wbET/rVHvMbORwQjEAJO0eEfd1uh1m9ST9a0R8Kj9+Q0Qs7nSbrJx/D8Vqrqo9kHRFJxtiVmd64fEXO9YKG5ATitUUr5D3VfFmNmgelLeaaPDYrNN2yl9hr8Lj9fz19d3DYygGgKSngD+RXrTbAI/XivDX11sHSTq1WXlEfHZTtcWac0IxM7NKeAzFzMwq4YRiZmaVcEIxsxFB0qRWYtY5TihmNlKUXR91+SZvhTXkacNm1tUk7QXsAzxb0tsKRWNIX2NvXcIJxcy63QuBNwNjgbcU4muA93akRVbK04bNbESQ9IqIuKHT7bDGPIZiZiPF/ZKulLRC0oOSrpA0odONsg2cUMxspPhvYAHwXGBX4Ds5Zl3CXV5mNiJI+nVEvLQudnNETOlUm6w/n6GY2UixUtK7JY3Kt3cDD3e6UbaBz1DMbESQtDvwX8ArSN+I/b/AhyPidx1tmK3nhGJmZpXwdShm1tUkfaZJcUTE6ZusMdaUz1DMrKtJ+lhJ+FnACcAOEbHtJm6SNeCEYmYjhqTtgA+TksllwFkRsaKzrbIad3mZWdeTtD3wUeAYYC6wX0Ss7myrrJ4Tipl1NUn/DrwNmA28OCL+2OEmWQPu8jKzribpaWAtsI40XXh9EWlQfkxHGmYbcUIxM7NK+Ep5MzOrhBOKmZlVwgnFzMwq4YRiZmaVcEIxM7NKOKGYmVkl/g+moNZRUXGzy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Distribution of Fully Paid vs. Not Fully Paid Loans Across States [GRAPHIC]</a:t>
            </a:r>
            <a:endParaRPr lang="en-US" sz="2400" dirty="0"/>
          </a:p>
        </p:txBody>
      </p:sp>
      <p:sp>
        <p:nvSpPr>
          <p:cNvPr id="10" name="AutoShape 6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8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4" y="-144463"/>
            <a:ext cx="5643029" cy="5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Correlation Heatmap [GRAPHIC]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2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Multicollinearity Check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Filtered dataset down to 26 relevant variables (18 numeric), with ~ 160,000 observations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Correlation heatmap shows that several sets of variables are highly positively correlated (&gt; ~0.4):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amount and funded amount (0.998)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Revol_bal (total revolving credit balance) and total_rev_hi_lim (total revolving credit limit) (0.83)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Open_acc (open credit lines) and total_acc (total no. of credit lines) (0.68)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Revol_bal and </a:t>
            </a:r>
            <a:r>
              <a:rPr lang="en-US" sz="1800" dirty="0" smtClean="0"/>
              <a:t>tot_cur_bal (total current balance across accounts) (0.43)</a:t>
            </a:r>
            <a:endParaRPr lang="en-US" sz="1800" dirty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Tot_cur_bal and annual_inc (0.42)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Eliminate loan amount, total_rev_hi_lim, total_acc and total_cur_bal</a:t>
            </a:r>
            <a:endParaRPr lang="en-US" sz="1800" b="1" dirty="0"/>
          </a:p>
          <a:p>
            <a:pPr marL="681037" lvl="2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212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Other filters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169" y="1252104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Missing values: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Eliminate variables with relatively high proportion of missing values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Eliminate missing values (but keep rest of observations) for variables with small proportion of missing values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variables with little variation (e.g. clustering at 0)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Normalize relevant loan variables (revol_bal and annual_inc) by funded amount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outlier values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variables with unexpected relationships with other variables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Convert categorical variables to dummies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End up with 159,431 observations and 82 variables</a:t>
            </a:r>
          </a:p>
        </p:txBody>
      </p:sp>
    </p:spTree>
    <p:extLst>
      <p:ext uri="{BB962C8B-B14F-4D97-AF65-F5344CB8AC3E}">
        <p14:creationId xmlns:p14="http://schemas.microsoft.com/office/powerpoint/2010/main" val="3637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Pairwise Plot [GRAPHIC]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0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Introduction to Problem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1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Model Performance Evaluation: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Logistic Model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60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Success Metrics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933" y="1233632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Given imbalanced sample (20% non-fully paid vs. 80% fully paid loans) </a:t>
            </a:r>
            <a:r>
              <a:rPr lang="en-US" dirty="0" smtClean="0"/>
              <a:t>focus on: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Sensitivity or true positive rate </a:t>
            </a:r>
            <a:r>
              <a:rPr lang="en-US" sz="1800" dirty="0" smtClean="0"/>
              <a:t>(i.e</a:t>
            </a:r>
            <a:r>
              <a:rPr lang="en-US" sz="1800" dirty="0"/>
              <a:t>. the fraction of loans that </a:t>
            </a:r>
            <a:r>
              <a:rPr lang="en-US" sz="1800" dirty="0" smtClean="0"/>
              <a:t>were </a:t>
            </a:r>
            <a:r>
              <a:rPr lang="en-US" sz="1800" dirty="0"/>
              <a:t>actually </a:t>
            </a:r>
            <a:r>
              <a:rPr lang="en-US" sz="1800" dirty="0" smtClean="0"/>
              <a:t>fully paid off that </a:t>
            </a:r>
            <a:r>
              <a:rPr lang="en-US" sz="1800" dirty="0"/>
              <a:t>were predicted as </a:t>
            </a:r>
            <a:r>
              <a:rPr lang="en-US" sz="1800" dirty="0" smtClean="0"/>
              <a:t>such, i.e. a target value of 1); </a:t>
            </a:r>
            <a:r>
              <a:rPr lang="en-US" sz="1800" dirty="0"/>
              <a:t>and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Specificity or true negative rate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Also examine ROC curve and AUC (area under curve):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ROC curve </a:t>
            </a:r>
            <a:r>
              <a:rPr lang="en-US" sz="1800" dirty="0" smtClean="0"/>
              <a:t>plots true positive against false positive rate across all classification thresholds 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AUC </a:t>
            </a:r>
            <a:r>
              <a:rPr lang="en-US" sz="1800" dirty="0" smtClean="0"/>
              <a:t>measures area under ROC curve (i.e. likelihood that model assigns a higher probability of being fully paid off to a randomly chosen fully paid loan than to a randomly chosen non-fully paid loan)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AUC score of 0.5 indicates model is non-discriminatory, while value closer to 1 indicates more informative classifier</a:t>
            </a:r>
          </a:p>
        </p:txBody>
      </p:sp>
    </p:spTree>
    <p:extLst>
      <p:ext uri="{BB962C8B-B14F-4D97-AF65-F5344CB8AC3E}">
        <p14:creationId xmlns:p14="http://schemas.microsoft.com/office/powerpoint/2010/main" val="8215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 (0.5 Classification Threshold)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Accuracy (5-fold cross-validation): 80% </a:t>
            </a:r>
            <a:r>
              <a:rPr lang="en-US" dirty="0" smtClean="0"/>
              <a:t>vs. 20% null model accuracy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Indicates relatively low bias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Training set accuracy of 78.7% vs. test set accuracy of 78.4%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Indicates low variance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positive rate (sensitivity): 98.4%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negative rate (specificity): 6.8% and false positive rate (1-specificity): 93.2%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Overall, model does very good job of predicting fully paid off loans (high sensitivity) but </a:t>
            </a:r>
            <a:r>
              <a:rPr lang="en-US" b="1" dirty="0" smtClean="0"/>
              <a:t>very poor job of predicting non-fully paid off loans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Expected result given highly imbalanced sample – try increasing classification threshold to decrease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7310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Model: ROC Curve and AUC [GRAPHIC]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 (0.8 Classification Threshold)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Overall accuracy rate: 60.9% </a:t>
            </a:r>
            <a:r>
              <a:rPr lang="en-US" b="1" dirty="0" smtClean="0">
                <a:solidFill>
                  <a:srgbClr val="FF0000"/>
                </a:solidFill>
              </a:rPr>
              <a:t>(down from ~ 80%)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</a:t>
            </a:r>
            <a:r>
              <a:rPr lang="en-US" b="1" dirty="0"/>
              <a:t>positive rate (sensitivity): </a:t>
            </a:r>
            <a:r>
              <a:rPr lang="en-US" b="1" dirty="0" smtClean="0"/>
              <a:t>58% </a:t>
            </a:r>
            <a:r>
              <a:rPr lang="en-US" b="1" dirty="0" smtClean="0">
                <a:solidFill>
                  <a:srgbClr val="FF0000"/>
                </a:solidFill>
              </a:rPr>
              <a:t>(down from 98%)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True negative rate (specificity): </a:t>
            </a:r>
            <a:r>
              <a:rPr lang="en-US" b="1" dirty="0" smtClean="0"/>
              <a:t>71% </a:t>
            </a:r>
            <a:r>
              <a:rPr lang="en-US" b="1" dirty="0" smtClean="0">
                <a:solidFill>
                  <a:srgbClr val="00B050"/>
                </a:solidFill>
              </a:rPr>
              <a:t>(up from 7%) </a:t>
            </a:r>
            <a:r>
              <a:rPr lang="en-US" b="1" dirty="0"/>
              <a:t>and false positive rate (1-specificity): </a:t>
            </a:r>
            <a:r>
              <a:rPr lang="en-US" b="1" dirty="0" smtClean="0"/>
              <a:t>29% </a:t>
            </a:r>
            <a:r>
              <a:rPr lang="en-US" b="1" dirty="0" smtClean="0">
                <a:solidFill>
                  <a:srgbClr val="00B050"/>
                </a:solidFill>
              </a:rPr>
              <a:t>(down from 93%)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Overall</a:t>
            </a:r>
            <a:r>
              <a:rPr lang="en-US" dirty="0" smtClean="0"/>
              <a:t>: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Stricter classification thresholds yield superior ability to predict non-fully paid loan status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Varying classification threshold from 0.5 to 1 (in 0.1 increments) yields maximum AUC (of ~ 65%) at classification threshold of 0.8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0.8 classification threshold thus generates most informative model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7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Model Performance Evaluation: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Random Forest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75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Random Forest Model Results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Random Forest : 150 trees, max_features = 8 minimizes RMSE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Relatively low bias and variance/out-of-bag error (accuracy of ~ 80%)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Most important features: Income, DTI, revolving credit utilization rate, interest rate and no. of open credit lines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Less important features: purpose, loan grade, home ownership status, employment length and borrower state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Highly informative model (0% false positive rate using tuned parameters)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9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Impact of Findings and Next Steps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Most important borrower/loan features for predicting loan status: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Borrower income;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Debt-to-income ratio (DTI);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Revolving credit utilization rate (amount </a:t>
            </a:r>
            <a:r>
              <a:rPr lang="en-US" dirty="0"/>
              <a:t>of credit borrower is using relative to all available revolving </a:t>
            </a:r>
            <a:r>
              <a:rPr lang="en-US" dirty="0" smtClean="0"/>
              <a:t>credit);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Interest rate; and 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N</a:t>
            </a:r>
            <a:r>
              <a:rPr lang="en-US" dirty="0" smtClean="0"/>
              <a:t>o. of open credit lines 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Can develop highly informative predictive classifier based on random forest method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Next steps: Examine return on investment strategy based on picking loans with combination of key characteristics most predictive of positive loan status (i.e. fully paid off)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Problem Statement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Build model to predict loan status</a:t>
            </a:r>
            <a:r>
              <a:rPr lang="en-US" dirty="0" smtClean="0"/>
              <a:t>, i.e. which loans will be paid back in full vs. not fully paid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Use historical loan data from Lending Club: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Online peer-to-peer lending platform where borrowers can obtain loans and investors can purchase notes backed by payments based on loans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Use combination of loan and borrower characteristics and corresponding loan outcomes/status to train prediction model:</a:t>
            </a:r>
          </a:p>
          <a:p>
            <a:pPr lvl="2">
              <a:spcBef>
                <a:spcPts val="1200"/>
              </a:spcBef>
            </a:pPr>
            <a:r>
              <a:rPr lang="en-US" sz="1800" b="1" dirty="0" smtClean="0"/>
              <a:t>Classification problem:</a:t>
            </a:r>
            <a:r>
              <a:rPr lang="en-US" sz="1800" dirty="0" smtClean="0"/>
              <a:t> predicting binary loan outcome (fully paid vs. not fully paid)</a:t>
            </a:r>
          </a:p>
          <a:p>
            <a:pPr lvl="2">
              <a:spcBef>
                <a:spcPts val="1200"/>
              </a:spcBef>
            </a:pPr>
            <a:r>
              <a:rPr lang="en-US" sz="1800" b="1" dirty="0" smtClean="0"/>
              <a:t>Classification models: Logistic Regression and Random Forest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Purpose of analysis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b="1" dirty="0" smtClean="0"/>
              <a:t>Predict defaults and inform superior loan picking strategy for investors</a:t>
            </a:r>
            <a:endParaRPr lang="en-US" b="1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59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Hypotheses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52505"/>
              </p:ext>
            </p:extLst>
          </p:nvPr>
        </p:nvGraphicFramePr>
        <p:xfrm>
          <a:off x="1524000" y="1397000"/>
          <a:ext cx="6096000" cy="475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88111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936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Loan Default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0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Borrower</a:t>
                      </a:r>
                      <a:r>
                        <a:rPr lang="en-US" b="1" baseline="0" dirty="0" smtClean="0"/>
                        <a:t> Risk Characteristics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Income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Higher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0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Credit Score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Delinquency</a:t>
                      </a:r>
                      <a:r>
                        <a:rPr lang="en-US" i="1" baseline="0" dirty="0" smtClean="0"/>
                        <a:t> Rate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Higher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Debt-to-Income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Higher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4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3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Loan Characteristics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3089"/>
                  </a:ext>
                </a:extLst>
              </a:tr>
              <a:tr h="780935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Loan</a:t>
                      </a:r>
                      <a:r>
                        <a:rPr lang="en-US" b="0" i="1" baseline="0" dirty="0" smtClean="0"/>
                        <a:t> Amount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Higher</a:t>
                      </a:r>
                      <a:r>
                        <a:rPr lang="en-US" baseline="0" dirty="0" smtClean="0"/>
                        <a:t> (correlated    with income)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6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Loan Grade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7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Interest</a:t>
                      </a:r>
                      <a:r>
                        <a:rPr lang="en-US" b="0" i="1" baseline="0" dirty="0" smtClean="0"/>
                        <a:t> Rate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Higher</a:t>
                      </a:r>
                      <a:r>
                        <a:rPr lang="en-US" baseline="0" dirty="0" smtClean="0"/>
                        <a:t> (correlated with loan grade)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45663"/>
                  </a:ext>
                </a:extLst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4895273" y="2161310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895272" y="2546034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895272" y="2917799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4895272" y="3288674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895272" y="4415282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899888" y="5150808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895272" y="5533961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Executive Summary of Prediction Results: Logit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66147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0867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0948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486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 Classification Threshold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7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 (Default)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0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 Positive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2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 Positive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93%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29%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5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9225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1955800" y="3094182"/>
            <a:ext cx="2376055" cy="942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5036" y="4036292"/>
            <a:ext cx="2521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Relatively high accuracy vs. null (20%); low bias and variance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67565" y="2401456"/>
            <a:ext cx="115453" cy="209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0761" y="4497957"/>
            <a:ext cx="252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Imbalanced classes in sample </a:t>
            </a:r>
            <a:r>
              <a:rPr lang="en-US" dirty="0" smtClean="0"/>
              <a:t>(20% non-fully paid vs. 80% fully paid loans) yields high true positive rate but </a:t>
            </a:r>
            <a:r>
              <a:rPr lang="en-US" b="1" dirty="0" smtClean="0"/>
              <a:t>also</a:t>
            </a:r>
            <a:r>
              <a:rPr lang="en-US" dirty="0" smtClean="0"/>
              <a:t> </a:t>
            </a:r>
            <a:r>
              <a:rPr lang="en-US" b="1" dirty="0" smtClean="0"/>
              <a:t>high false positive rate under default 0.5 threshold 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53711" y="2777747"/>
            <a:ext cx="129307" cy="1720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95656" y="2777745"/>
            <a:ext cx="408708" cy="172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2288" y="4414981"/>
            <a:ext cx="252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Much lower false positive rate (i.e. higher rate of identifying non-fully-paid loans) under higher classification threshold of 0.8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Executive Summary of Prediction Results: Random Forest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Random </a:t>
            </a:r>
            <a:r>
              <a:rPr lang="en-US" b="1" dirty="0" smtClean="0"/>
              <a:t>Forest : 150 trees, max_features = 8 minimizes RMSE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Relatively low bias and variance/out-of-bag error (accuracy of ~ 80%)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Most important features: Income, DTI, revolving credit utilization rate, interest rate and no. of open credit lines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Less important features: purpose, loan grade, home ownership status, employment length and borrower state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Highly informative model (0% false positive rate using tuned parameters)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92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Exploratory Data Analysis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4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Description of Lending Club Loan Data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Lending </a:t>
            </a:r>
            <a:r>
              <a:rPr lang="en-US" dirty="0"/>
              <a:t>Club files provided contain complete loan data including the current loan status (current, late, fully paid, etc.) and latest payment information. 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Contains complete </a:t>
            </a:r>
            <a:r>
              <a:rPr lang="en-US" dirty="0"/>
              <a:t>loan data for all loans issued through the previous completed calendar </a:t>
            </a:r>
            <a:r>
              <a:rPr lang="en-US" dirty="0" smtClean="0"/>
              <a:t>quarter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Data for loans issued through 2007-2015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The file is a matrix of about 890,000 observations and 75 variables.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Loan characteristics can largely </a:t>
            </a:r>
            <a:r>
              <a:rPr lang="en-US" b="1" dirty="0"/>
              <a:t>be divided into two groups</a:t>
            </a:r>
            <a:r>
              <a:rPr lang="en-US" b="1" dirty="0" smtClean="0"/>
              <a:t>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F</a:t>
            </a:r>
            <a:r>
              <a:rPr lang="en-US" b="1" dirty="0" smtClean="0"/>
              <a:t>eatures </a:t>
            </a:r>
            <a:r>
              <a:rPr lang="en-US" b="1" dirty="0"/>
              <a:t>of the </a:t>
            </a:r>
            <a:r>
              <a:rPr lang="en-US" b="1" dirty="0" smtClean="0"/>
              <a:t>loan (</a:t>
            </a:r>
            <a:r>
              <a:rPr lang="en-US" dirty="0" smtClean="0"/>
              <a:t>including loan amount,  interest rate and loan term), </a:t>
            </a:r>
            <a:r>
              <a:rPr lang="en-US" dirty="0"/>
              <a:t>and </a:t>
            </a:r>
            <a:endParaRPr lang="en-US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F</a:t>
            </a:r>
            <a:r>
              <a:rPr lang="en-US" b="1" dirty="0" smtClean="0"/>
              <a:t>eatures </a:t>
            </a:r>
            <a:r>
              <a:rPr lang="en-US" b="1" dirty="0"/>
              <a:t>of the </a:t>
            </a:r>
            <a:r>
              <a:rPr lang="en-US" b="1" dirty="0" smtClean="0"/>
              <a:t>borrower </a:t>
            </a:r>
            <a:r>
              <a:rPr lang="en-US" dirty="0" smtClean="0"/>
              <a:t>(including </a:t>
            </a:r>
            <a:r>
              <a:rPr lang="en-US" dirty="0"/>
              <a:t>employment length, credit history, and </a:t>
            </a:r>
            <a:r>
              <a:rPr lang="en-US" dirty="0" smtClean="0"/>
              <a:t>income)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Challenges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Substantial number </a:t>
            </a:r>
            <a:r>
              <a:rPr lang="en-US" sz="1800" b="1" dirty="0"/>
              <a:t>of variables (75</a:t>
            </a:r>
            <a:r>
              <a:rPr lang="en-US" sz="1800" b="1" dirty="0" smtClean="0"/>
              <a:t>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Specific challenges </a:t>
            </a:r>
            <a:r>
              <a:rPr lang="en-US" sz="1800" dirty="0"/>
              <a:t>include the following</a:t>
            </a:r>
            <a:r>
              <a:rPr lang="en-US" sz="1800" dirty="0" smtClean="0"/>
              <a:t>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Mix </a:t>
            </a:r>
            <a:r>
              <a:rPr lang="en-US" sz="1800" dirty="0"/>
              <a:t>of categorical (e.g. borrower state) and numerical variables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Irrelevant </a:t>
            </a:r>
            <a:r>
              <a:rPr lang="en-US" sz="1800" dirty="0"/>
              <a:t>variables (e.g. member id, url)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Collinearity </a:t>
            </a:r>
            <a:r>
              <a:rPr lang="en-US" sz="1800" dirty="0"/>
              <a:t>between sets of variables (e.g. borrower risk </a:t>
            </a:r>
            <a:r>
              <a:rPr lang="en-US" sz="1800" dirty="0" smtClean="0"/>
              <a:t>characteristics)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Missing values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Outliers</a:t>
            </a:r>
            <a:endParaRPr lang="en-US" sz="18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/>
              <a:t>Another main challenge </a:t>
            </a:r>
            <a:r>
              <a:rPr lang="en-US" sz="1800" b="1" dirty="0" smtClean="0"/>
              <a:t>is low </a:t>
            </a:r>
            <a:r>
              <a:rPr lang="en-US" sz="1800" b="1" dirty="0"/>
              <a:t>number of historical defaults vs. non-defaulted loans </a:t>
            </a:r>
            <a:r>
              <a:rPr lang="en-US" sz="1800" b="1" dirty="0" smtClean="0"/>
              <a:t>which creates imbalanced sample: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Renders overall accuracy </a:t>
            </a:r>
            <a:r>
              <a:rPr lang="en-US" sz="1800" b="1" dirty="0"/>
              <a:t>rate </a:t>
            </a:r>
            <a:r>
              <a:rPr lang="en-US" sz="1800" b="1" dirty="0" smtClean="0"/>
              <a:t>meaningless – have to examine alternative success metrics (i.e. true negative rate or specificity)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703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ttle PowerPoint Template - Blue Cover">
  <a:themeElements>
    <a:clrScheme name="Brattle">
      <a:dk1>
        <a:srgbClr val="302F35"/>
      </a:dk1>
      <a:lt1>
        <a:srgbClr val="002B54"/>
      </a:lt1>
      <a:dk2>
        <a:srgbClr val="00467F"/>
      </a:dk2>
      <a:lt2>
        <a:srgbClr val="CCCDC3"/>
      </a:lt2>
      <a:accent1>
        <a:srgbClr val="6A7277"/>
      </a:accent1>
      <a:accent2>
        <a:srgbClr val="7FB9C2"/>
      </a:accent2>
      <a:accent3>
        <a:srgbClr val="EF4623"/>
      </a:accent3>
      <a:accent4>
        <a:srgbClr val="00467F"/>
      </a:accent4>
      <a:accent5>
        <a:srgbClr val="CCCDC3"/>
      </a:accent5>
      <a:accent6>
        <a:srgbClr val="EF4623"/>
      </a:accent6>
      <a:hlink>
        <a:srgbClr val="7FB9C2"/>
      </a:hlink>
      <a:folHlink>
        <a:srgbClr val="004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ttle Theme - Main">
  <a:themeElements>
    <a:clrScheme name="Brattle">
      <a:dk1>
        <a:srgbClr val="302F35"/>
      </a:dk1>
      <a:lt1>
        <a:srgbClr val="002B54"/>
      </a:lt1>
      <a:dk2>
        <a:srgbClr val="00467F"/>
      </a:dk2>
      <a:lt2>
        <a:srgbClr val="CCCDC3"/>
      </a:lt2>
      <a:accent1>
        <a:srgbClr val="6A7277"/>
      </a:accent1>
      <a:accent2>
        <a:srgbClr val="7FB9C2"/>
      </a:accent2>
      <a:accent3>
        <a:srgbClr val="EF4623"/>
      </a:accent3>
      <a:accent4>
        <a:srgbClr val="00467F"/>
      </a:accent4>
      <a:accent5>
        <a:srgbClr val="CCCDC3"/>
      </a:accent5>
      <a:accent6>
        <a:srgbClr val="EF4623"/>
      </a:accent6>
      <a:hlink>
        <a:srgbClr val="7FB9C2"/>
      </a:hlink>
      <a:folHlink>
        <a:srgbClr val="004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Brattle PowerPoint Template - Blue Cover</Template>
  <TotalTime>0</TotalTime>
  <Words>1543</Words>
  <Application>Microsoft Office PowerPoint</Application>
  <PresentationFormat>On-screen Show (4:3)</PresentationFormat>
  <Paragraphs>199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CenturyGothic</vt:lpstr>
      <vt:lpstr>Wingdings</vt:lpstr>
      <vt:lpstr>Brattle PowerPoint Template - Blue Cover</vt:lpstr>
      <vt:lpstr>Brattle Theme - Main</vt:lpstr>
      <vt:lpstr>PowerPoint Presentation</vt:lpstr>
      <vt:lpstr>PowerPoint Presentation</vt:lpstr>
      <vt:lpstr>Problem Statement</vt:lpstr>
      <vt:lpstr>Hypotheses</vt:lpstr>
      <vt:lpstr>Executive Summary of Prediction Results: Logit</vt:lpstr>
      <vt:lpstr>Executive Summary of Prediction Results: Random Forest</vt:lpstr>
      <vt:lpstr>PowerPoint Presentation</vt:lpstr>
      <vt:lpstr>Description of Lending Club Loan Data</vt:lpstr>
      <vt:lpstr>Data Challenges</vt:lpstr>
      <vt:lpstr>Selecting Relevant Explanatory Variables</vt:lpstr>
      <vt:lpstr>Selecting Relevant Explanatory Variables (ctd.)</vt:lpstr>
      <vt:lpstr>Target Variable: Loan Status Categories [GRAPHIC]</vt:lpstr>
      <vt:lpstr>Target Variable: Loan Status</vt:lpstr>
      <vt:lpstr>Fully Paid vs. Non-Fully Paid Loans [GRAPHIC]</vt:lpstr>
      <vt:lpstr>Distribution of Fully Paid vs. Not Fully Paid Loans Across States [GRAPHIC]</vt:lpstr>
      <vt:lpstr>Correlation Heatmap [GRAPHIC]</vt:lpstr>
      <vt:lpstr>Multicollinearity Check</vt:lpstr>
      <vt:lpstr>Other filters</vt:lpstr>
      <vt:lpstr>Pairwise Plot [GRAPHIC]</vt:lpstr>
      <vt:lpstr>PowerPoint Presentation</vt:lpstr>
      <vt:lpstr>Success Metrics </vt:lpstr>
      <vt:lpstr>Logistic Model (0.5 Classification Threshold)</vt:lpstr>
      <vt:lpstr>Logistic Model: ROC Curve and AUC [GRAPHIC]</vt:lpstr>
      <vt:lpstr>Logistic Model (0.8 Classification Threshold)</vt:lpstr>
      <vt:lpstr>PowerPoint Presentation</vt:lpstr>
      <vt:lpstr>Random Forest Model Results</vt:lpstr>
      <vt:lpstr>Impact of Findings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2015-04-07T17:55:57Z</dcterms:created>
  <dcterms:modified xsi:type="dcterms:W3CDTF">2018-11-20T00:38:06Z</dcterms:modified>
</cp:coreProperties>
</file>