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8" r:id="rId1"/>
    <p:sldMasterId id="2147483676" r:id="rId2"/>
  </p:sldMasterIdLst>
  <p:notesMasterIdLst>
    <p:notesMasterId r:id="rId25"/>
  </p:notesMasterIdLst>
  <p:handoutMasterIdLst>
    <p:handoutMasterId r:id="rId26"/>
  </p:handoutMasterIdLst>
  <p:sldIdLst>
    <p:sldId id="270" r:id="rId3"/>
    <p:sldId id="584" r:id="rId4"/>
    <p:sldId id="559" r:id="rId5"/>
    <p:sldId id="612" r:id="rId6"/>
    <p:sldId id="613" r:id="rId7"/>
    <p:sldId id="593" r:id="rId8"/>
    <p:sldId id="585" r:id="rId9"/>
    <p:sldId id="579" r:id="rId10"/>
    <p:sldId id="586" r:id="rId11"/>
    <p:sldId id="591" r:id="rId12"/>
    <p:sldId id="592" r:id="rId13"/>
    <p:sldId id="594" r:id="rId14"/>
    <p:sldId id="599" r:id="rId15"/>
    <p:sldId id="600" r:id="rId16"/>
    <p:sldId id="614" r:id="rId17"/>
    <p:sldId id="589" r:id="rId18"/>
    <p:sldId id="588" r:id="rId19"/>
    <p:sldId id="606" r:id="rId20"/>
    <p:sldId id="608" r:id="rId21"/>
    <p:sldId id="609" r:id="rId22"/>
    <p:sldId id="610" r:id="rId23"/>
    <p:sldId id="611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7410C0-15C5-47A5-8522-2588E5E03BC7}">
          <p14:sldIdLst>
            <p14:sldId id="270"/>
            <p14:sldId id="584"/>
            <p14:sldId id="559"/>
            <p14:sldId id="612"/>
            <p14:sldId id="613"/>
            <p14:sldId id="593"/>
            <p14:sldId id="585"/>
            <p14:sldId id="579"/>
            <p14:sldId id="586"/>
            <p14:sldId id="591"/>
            <p14:sldId id="592"/>
            <p14:sldId id="594"/>
            <p14:sldId id="599"/>
            <p14:sldId id="600"/>
            <p14:sldId id="614"/>
            <p14:sldId id="589"/>
            <p14:sldId id="588"/>
            <p14:sldId id="606"/>
            <p14:sldId id="608"/>
            <p14:sldId id="609"/>
            <p14:sldId id="610"/>
            <p14:sldId id="6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28">
          <p15:clr>
            <a:srgbClr val="A4A3A4"/>
          </p15:clr>
        </p15:guide>
        <p15:guide id="2" pos="16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02F35"/>
    <a:srgbClr val="00467F"/>
    <a:srgbClr val="F47735"/>
    <a:srgbClr val="00A18E"/>
    <a:srgbClr val="7FB9C2"/>
    <a:srgbClr val="CCCDC3"/>
    <a:srgbClr val="CAC9CF"/>
    <a:srgbClr val="D5D10E"/>
    <a:srgbClr val="9B5B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4838" autoAdjust="0"/>
    <p:restoredTop sz="93963" autoAdjust="0"/>
  </p:normalViewPr>
  <p:slideViewPr>
    <p:cSldViewPr snapToGrid="0">
      <p:cViewPr varScale="1">
        <p:scale>
          <a:sx n="70" d="100"/>
          <a:sy n="70" d="100"/>
        </p:scale>
        <p:origin x="76" y="172"/>
      </p:cViewPr>
      <p:guideLst>
        <p:guide orient="horz" pos="1128"/>
        <p:guide pos="1665"/>
      </p:guideLst>
    </p:cSldViewPr>
  </p:slideViewPr>
  <p:outlineViewPr>
    <p:cViewPr>
      <p:scale>
        <a:sx n="33" d="100"/>
        <a:sy n="33" d="100"/>
      </p:scale>
      <p:origin x="48" y="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792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B04688-B411-416E-9366-370F8AEB2862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11C67C4-9E33-49CB-BBA9-8542B3D04E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53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40ABE49-9DA1-4917-8FD5-9394E4CB3A68}" type="datetimeFigureOut">
              <a:rPr lang="en-US" smtClean="0"/>
              <a:t>11/19/2018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39337EC-B44D-4CB5-9C94-A9D6BC5C77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104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35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2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15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297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59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64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98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32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52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27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9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88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9725" lvl="1" indent="-106363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9803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9725" lvl="1" indent="-106363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015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9725" lvl="1" indent="-106363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30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9725" lvl="1" indent="-106363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2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9725" lvl="1" indent="-106363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993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9725" lvl="1" indent="-106363">
              <a:buNone/>
            </a:pP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059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55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44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9337EC-B44D-4CB5-9C94-A9D6BC5C77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5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ttle Theme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801" y="1186175"/>
            <a:ext cx="6040438" cy="76944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 sz="4400" spc="100" baseline="0">
                <a:solidFill>
                  <a:srgbClr val="FFFFFF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1169581" y="1978231"/>
            <a:ext cx="6024970" cy="329021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900">
                <a:solidFill>
                  <a:srgbClr val="71ADB6"/>
                </a:solidFill>
                <a:latin typeface="Century Gothic" pitchFamily="34" charset="0"/>
              </a:defRPr>
            </a:lvl1pPr>
          </a:lstStyle>
          <a:p>
            <a:pPr mar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sz="1900" b="0" i="0" kern="1200" baseline="0" dirty="0" smtClean="0">
                <a:solidFill>
                  <a:srgbClr val="71ADB6"/>
                </a:solidFill>
                <a:latin typeface="Century Gothic"/>
                <a:ea typeface="+mn-ea"/>
                <a:cs typeface="Century Gothic"/>
              </a:rPr>
              <a:t>SUBHEAD GOES HERE</a:t>
            </a:r>
            <a:endParaRPr lang="en-US" sz="1900" b="0" i="0" kern="1200" baseline="0" dirty="0">
              <a:solidFill>
                <a:srgbClr val="71ADB6"/>
              </a:solidFill>
              <a:latin typeface="Century Gothic"/>
              <a:ea typeface="+mn-ea"/>
              <a:cs typeface="Century Gothic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507061" y="2967137"/>
            <a:ext cx="3599901" cy="318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100" baseline="0">
                <a:solidFill>
                  <a:schemeClr val="bg2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Company Name Here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1507061" y="3838016"/>
            <a:ext cx="3600968" cy="765875"/>
          </a:xfrm>
          <a:prstGeom prst="rect">
            <a:avLst/>
          </a:prstGeom>
        </p:spPr>
        <p:txBody>
          <a:bodyPr/>
          <a:lstStyle>
            <a:lvl1pPr marL="342900" indent="-342900">
              <a:buNone/>
              <a:defRPr lang="en-US" sz="1400" spc="0" baseline="0" dirty="0" smtClean="0">
                <a:solidFill>
                  <a:schemeClr val="bg2"/>
                </a:solidFill>
                <a:latin typeface="Century Gothic" pitchFamily="34" charset="0"/>
              </a:defRPr>
            </a:lvl1pPr>
          </a:lstStyle>
          <a:p>
            <a:pPr marL="0" lvl="0" indent="0"/>
            <a:r>
              <a:rPr lang="en-US" dirty="0" smtClean="0"/>
              <a:t>Name(s) of Author(s) Here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1507061" y="4869531"/>
            <a:ext cx="3579219" cy="2872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100" spc="150" baseline="0">
                <a:solidFill>
                  <a:schemeClr val="bg2"/>
                </a:solidFill>
                <a:latin typeface="Century Gothic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 smtClean="0"/>
              <a:t>MONTH 00, 2014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1507247" y="2634479"/>
            <a:ext cx="3592134" cy="3183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100" b="1" kern="100" spc="150" baseline="0">
                <a:solidFill>
                  <a:schemeClr val="bg2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PRESENTED TO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1510792" y="3509919"/>
            <a:ext cx="3599221" cy="3183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100" b="1" kern="100" spc="150" baseline="0">
                <a:solidFill>
                  <a:schemeClr val="bg2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PRESENTED BY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0" y="5778500"/>
            <a:ext cx="4483100" cy="10795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09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817124" y="1140894"/>
            <a:ext cx="7548664" cy="0"/>
          </a:xfrm>
          <a:prstGeom prst="line">
            <a:avLst/>
          </a:prstGeom>
          <a:ln w="28575">
            <a:solidFill>
              <a:srgbClr val="CCC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7124" y="634324"/>
            <a:ext cx="7548663" cy="530352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algn="l">
              <a:lnSpc>
                <a:spcPts val="2650"/>
              </a:lnSpc>
              <a:tabLst>
                <a:tab pos="7315200" algn="r"/>
              </a:tabLst>
              <a:defRPr sz="2800" b="1" baseline="0">
                <a:solidFill>
                  <a:srgbClr val="00467F"/>
                </a:solidFill>
                <a:latin typeface="Century Gothic" pitchFamily="34" charset="0"/>
              </a:defRPr>
            </a:lvl1pPr>
          </a:lstStyle>
          <a:p>
            <a:pPr marL="0" lvl="0" algn="l" defTabSz="457200">
              <a:lnSpc>
                <a:spcPts val="275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09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7124" y="634324"/>
            <a:ext cx="7548663" cy="530352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algn="l">
              <a:lnSpc>
                <a:spcPts val="2650"/>
              </a:lnSpc>
              <a:tabLst>
                <a:tab pos="7315200" algn="r"/>
              </a:tabLst>
              <a:defRPr sz="2800" b="1" baseline="0">
                <a:solidFill>
                  <a:srgbClr val="00467F"/>
                </a:solidFill>
                <a:latin typeface="Century Gothic" pitchFamily="34" charset="0"/>
              </a:defRPr>
            </a:lvl1pPr>
          </a:lstStyle>
          <a:p>
            <a:pPr marL="0" lvl="0" algn="l" defTabSz="457200">
              <a:lnSpc>
                <a:spcPts val="275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17124" y="1140894"/>
            <a:ext cx="7548664" cy="16526"/>
          </a:xfrm>
          <a:prstGeom prst="line">
            <a:avLst/>
          </a:prstGeom>
          <a:ln w="28575">
            <a:solidFill>
              <a:srgbClr val="CCC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1588" y="1318437"/>
            <a:ext cx="7654200" cy="4291115"/>
          </a:xfrm>
          <a:prstGeom prst="rect">
            <a:avLst/>
          </a:prstGeom>
        </p:spPr>
        <p:txBody>
          <a:bodyPr lIns="0">
            <a:noAutofit/>
          </a:bodyPr>
          <a:lstStyle>
            <a:lvl1pPr marL="117475" indent="-117475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SzPct val="100000"/>
              <a:buFont typeface="Calibri" pitchFamily="34" charset="0"/>
              <a:buChar char=" "/>
              <a:defRPr lang="en-US" sz="2200" b="1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1pPr>
            <a:lvl2pPr marL="690563" indent="-223838">
              <a:buClr>
                <a:srgbClr val="71ADB6"/>
              </a:buClr>
              <a:buSzPct val="60000"/>
              <a:buFont typeface="Arial" pitchFamily="34" charset="0"/>
              <a:buChar char="▀"/>
              <a:defRPr lang="en-US" sz="2000" b="0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2pPr>
            <a:lvl3pPr marL="914400" indent="-233363">
              <a:buClr>
                <a:srgbClr val="71ADB6"/>
              </a:buClr>
              <a:buFont typeface="Calibri" pitchFamily="34" charset="0"/>
              <a:buChar char="−"/>
              <a:defRPr lang="en-US" sz="2000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3pPr>
            <a:lvl4pPr marL="1152525" indent="-228600" defTabSz="457200">
              <a:buClr>
                <a:srgbClr val="71ADB6"/>
              </a:buClr>
              <a:buSzPct val="80000"/>
              <a:buFont typeface="Wingdings" pitchFamily="2" charset="2"/>
              <a:buChar char="§"/>
              <a:defRPr baseline="0">
                <a:solidFill>
                  <a:srgbClr val="302F35"/>
                </a:solidFill>
              </a:defRPr>
            </a:lvl4pPr>
            <a:lvl5pPr marL="1371600" indent="-233363">
              <a:buClr>
                <a:srgbClr val="71ADB6"/>
              </a:buClr>
              <a:buFont typeface="Arial" pitchFamily="34" charset="0"/>
              <a:buChar char="•"/>
              <a:defRPr lang="en-US" sz="2000" kern="1200" baseline="0" dirty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94197" y="6500056"/>
            <a:ext cx="29817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0" dirty="0" smtClean="0"/>
              <a:t>GA, November 19, 2018</a:t>
            </a:r>
          </a:p>
        </p:txBody>
      </p:sp>
    </p:spTree>
    <p:extLst>
      <p:ext uri="{BB962C8B-B14F-4D97-AF65-F5344CB8AC3E}">
        <p14:creationId xmlns:p14="http://schemas.microsoft.com/office/powerpoint/2010/main" val="3758072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7940259" y="6501541"/>
            <a:ext cx="1084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2"/>
                </a:solidFill>
              </a:rPr>
              <a:t>|</a:t>
            </a:r>
            <a:r>
              <a:rPr lang="en-US" sz="1000" dirty="0" smtClean="0"/>
              <a:t> </a:t>
            </a:r>
            <a:endParaRPr lang="en-US" sz="1000" dirty="0" smtClean="0">
              <a:solidFill>
                <a:srgbClr val="0C3E7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778193" y="6501541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FB0CAFA3-61E7-4C74-80A9-05418F2CA66E}" type="slidenum">
              <a:rPr lang="en-US" sz="1000" smtClean="0">
                <a:solidFill>
                  <a:srgbClr val="0C3E70"/>
                </a:solidFill>
              </a:rPr>
              <a:pPr algn="r"/>
              <a:t>‹#›</a:t>
            </a:fld>
            <a:endParaRPr lang="en-US" sz="1000" dirty="0">
              <a:solidFill>
                <a:srgbClr val="0C3E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573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7940259" y="6501541"/>
            <a:ext cx="1084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2"/>
                </a:solidFill>
              </a:rPr>
              <a:t>|</a:t>
            </a:r>
            <a:r>
              <a:rPr lang="en-US" sz="1000" dirty="0" smtClean="0"/>
              <a:t> </a:t>
            </a:r>
            <a:endParaRPr lang="en-US" sz="1000" dirty="0" smtClean="0">
              <a:solidFill>
                <a:srgbClr val="0C3E7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778193" y="6501541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FB0CAFA3-61E7-4C74-80A9-05418F2CA66E}" type="slidenum">
              <a:rPr lang="en-US" sz="1000" smtClean="0">
                <a:solidFill>
                  <a:srgbClr val="0C3E70"/>
                </a:solidFill>
              </a:rPr>
              <a:pPr algn="r"/>
              <a:t>‹#›</a:t>
            </a:fld>
            <a:endParaRPr lang="en-US" sz="1000" dirty="0">
              <a:solidFill>
                <a:srgbClr val="0C3E7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wrap="square" anchor="ctr" anchorCtr="1">
            <a:noAutofit/>
          </a:bodyPr>
          <a:lstStyle>
            <a:lvl1pPr>
              <a:defRPr lang="en-US" sz="2800" b="1" i="0" baseline="0" dirty="0" smtClean="0">
                <a:solidFill>
                  <a:srgbClr val="00467F"/>
                </a:solidFill>
                <a:latin typeface="Century Gothic"/>
              </a:defRPr>
            </a:lvl1pPr>
          </a:lstStyle>
          <a:p>
            <a:pPr marL="0" lvl="0" algn="l" defTabSz="457200">
              <a:lnSpc>
                <a:spcPts val="275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74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7940259" y="6501541"/>
            <a:ext cx="1084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2"/>
                </a:solidFill>
              </a:rPr>
              <a:t>|</a:t>
            </a:r>
            <a:r>
              <a:rPr lang="en-US" sz="1000" dirty="0" smtClean="0"/>
              <a:t> </a:t>
            </a:r>
            <a:endParaRPr lang="en-US" sz="1000" dirty="0" smtClean="0">
              <a:solidFill>
                <a:srgbClr val="0C3E70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778193" y="6501541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FB0CAFA3-61E7-4C74-80A9-05418F2CA66E}" type="slidenum">
              <a:rPr lang="en-US" sz="1000" smtClean="0">
                <a:solidFill>
                  <a:srgbClr val="0C3E70"/>
                </a:solidFill>
              </a:rPr>
              <a:pPr algn="r"/>
              <a:t>‹#›</a:t>
            </a:fld>
            <a:endParaRPr lang="en-US" sz="1000" dirty="0">
              <a:solidFill>
                <a:srgbClr val="0C3E70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817124" y="1140894"/>
            <a:ext cx="7548664" cy="0"/>
          </a:xfrm>
          <a:prstGeom prst="line">
            <a:avLst/>
          </a:prstGeom>
          <a:ln w="28575">
            <a:solidFill>
              <a:srgbClr val="CCC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17124" y="634324"/>
            <a:ext cx="7548663" cy="530352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algn="l">
              <a:lnSpc>
                <a:spcPts val="2650"/>
              </a:lnSpc>
              <a:tabLst>
                <a:tab pos="7315200" algn="r"/>
              </a:tabLst>
              <a:defRPr sz="2800" b="1" baseline="0">
                <a:solidFill>
                  <a:srgbClr val="00467F"/>
                </a:solidFill>
                <a:latin typeface="Century Gothic" pitchFamily="34" charset="0"/>
              </a:defRPr>
            </a:lvl1pPr>
          </a:lstStyle>
          <a:p>
            <a:pPr marL="0" lvl="0" algn="l" defTabSz="457200">
              <a:lnSpc>
                <a:spcPts val="275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1588" y="1318437"/>
            <a:ext cx="3764719" cy="4291115"/>
          </a:xfrm>
          <a:prstGeom prst="rect">
            <a:avLst/>
          </a:prstGeom>
        </p:spPr>
        <p:txBody>
          <a:bodyPr lIns="0">
            <a:noAutofit/>
          </a:bodyPr>
          <a:lstStyle>
            <a:lvl1pPr marL="117475" indent="-117475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SzPct val="100000"/>
              <a:buFont typeface="Calibri" pitchFamily="34" charset="0"/>
              <a:buChar char=" "/>
              <a:defRPr lang="en-US" sz="2200" b="1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1pPr>
            <a:lvl2pPr marL="457200" indent="-223838">
              <a:buClr>
                <a:srgbClr val="71ADB6"/>
              </a:buClr>
              <a:buSzPct val="60000"/>
              <a:buFont typeface="Arial" pitchFamily="34" charset="0"/>
              <a:buChar char="▀"/>
              <a:defRPr lang="en-US" sz="2000" b="0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2pPr>
            <a:lvl3pPr marL="690563" indent="-233363">
              <a:buClr>
                <a:srgbClr val="71ADB6"/>
              </a:buClr>
              <a:buFont typeface="Calibri" pitchFamily="34" charset="0"/>
              <a:buChar char="−"/>
              <a:defRPr lang="en-US" sz="2000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3pPr>
            <a:lvl4pPr marL="919163" indent="-228600" defTabSz="457200">
              <a:buClr>
                <a:srgbClr val="71ADB6"/>
              </a:buClr>
              <a:buSzPct val="80000"/>
              <a:buFont typeface="Wingdings" pitchFamily="2" charset="2"/>
              <a:buChar char="§"/>
              <a:defRPr baseline="0">
                <a:solidFill>
                  <a:srgbClr val="302F35"/>
                </a:solidFill>
              </a:defRPr>
            </a:lvl4pPr>
            <a:lvl5pPr marL="1147763" indent="-233363">
              <a:buClr>
                <a:srgbClr val="71ADB6"/>
              </a:buClr>
              <a:buFont typeface="Arial" pitchFamily="34" charset="0"/>
              <a:buChar char="•"/>
              <a:defRPr lang="en-US" sz="2000" kern="1200" baseline="0" dirty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476306" y="1318437"/>
            <a:ext cx="3889481" cy="4291115"/>
          </a:xfrm>
          <a:prstGeom prst="rect">
            <a:avLst/>
          </a:prstGeom>
        </p:spPr>
        <p:txBody>
          <a:bodyPr lIns="0">
            <a:noAutofit/>
          </a:bodyPr>
          <a:lstStyle>
            <a:lvl1pPr marL="117475" indent="-117475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SzPct val="100000"/>
              <a:buFont typeface="Calibri" pitchFamily="34" charset="0"/>
              <a:buChar char=" "/>
              <a:defRPr lang="en-US" sz="2200" b="1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1pPr>
            <a:lvl2pPr marL="457200" indent="-223838">
              <a:buClr>
                <a:srgbClr val="71ADB6"/>
              </a:buClr>
              <a:buSzPct val="60000"/>
              <a:buFont typeface="Arial" pitchFamily="34" charset="0"/>
              <a:buChar char="▀"/>
              <a:defRPr lang="en-US" sz="2000" b="0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2pPr>
            <a:lvl3pPr marL="690563" indent="-233363">
              <a:buClr>
                <a:srgbClr val="71ADB6"/>
              </a:buClr>
              <a:buFont typeface="Calibri" pitchFamily="34" charset="0"/>
              <a:buChar char="−"/>
              <a:defRPr lang="en-US" sz="2000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3pPr>
            <a:lvl4pPr marL="919163" indent="-228600" defTabSz="457200">
              <a:buClr>
                <a:srgbClr val="71ADB6"/>
              </a:buClr>
              <a:buSzPct val="80000"/>
              <a:buFont typeface="Wingdings" pitchFamily="2" charset="2"/>
              <a:buChar char="§"/>
              <a:defRPr baseline="0">
                <a:solidFill>
                  <a:srgbClr val="302F35"/>
                </a:solidFill>
              </a:defRPr>
            </a:lvl4pPr>
            <a:lvl5pPr marL="1147763" indent="-233363">
              <a:buClr>
                <a:srgbClr val="71ADB6"/>
              </a:buClr>
              <a:buFont typeface="Arial" pitchFamily="34" charset="0"/>
              <a:buChar char="•"/>
              <a:defRPr lang="en-US" sz="2000" kern="1200" baseline="0" dirty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1387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778193" y="6501541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FB0CAFA3-61E7-4C74-80A9-05418F2CA66E}" type="slidenum">
              <a:rPr lang="en-US" sz="1000" smtClean="0">
                <a:solidFill>
                  <a:srgbClr val="0C3E70"/>
                </a:solidFill>
              </a:rPr>
              <a:pPr algn="r"/>
              <a:t>‹#›</a:t>
            </a:fld>
            <a:endParaRPr lang="en-US" sz="1000" dirty="0">
              <a:solidFill>
                <a:srgbClr val="0C3E70"/>
              </a:solidFill>
            </a:endParaRPr>
          </a:p>
        </p:txBody>
      </p:sp>
      <p:sp>
        <p:nvSpPr>
          <p:cNvPr id="5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4598988" y="1755545"/>
            <a:ext cx="4014754" cy="38818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17124" y="1140894"/>
            <a:ext cx="7548664" cy="0"/>
          </a:xfrm>
          <a:prstGeom prst="line">
            <a:avLst/>
          </a:prstGeom>
          <a:ln w="28575">
            <a:solidFill>
              <a:srgbClr val="CCC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17124" y="634324"/>
            <a:ext cx="7548663" cy="530352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algn="l">
              <a:lnSpc>
                <a:spcPts val="2650"/>
              </a:lnSpc>
              <a:tabLst>
                <a:tab pos="7315200" algn="r"/>
              </a:tabLst>
              <a:defRPr sz="2800" b="1" baseline="0">
                <a:solidFill>
                  <a:srgbClr val="00467F"/>
                </a:solidFill>
                <a:latin typeface="Century Gothic" pitchFamily="34" charset="0"/>
              </a:defRPr>
            </a:lvl1pPr>
          </a:lstStyle>
          <a:p>
            <a:pPr marL="0" lvl="0" algn="l" defTabSz="457200">
              <a:lnSpc>
                <a:spcPts val="275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11588" y="1318437"/>
            <a:ext cx="3732821" cy="4291115"/>
          </a:xfrm>
          <a:prstGeom prst="rect">
            <a:avLst/>
          </a:prstGeom>
        </p:spPr>
        <p:txBody>
          <a:bodyPr lIns="0">
            <a:noAutofit/>
          </a:bodyPr>
          <a:lstStyle>
            <a:lvl1pPr marL="117475" indent="-117475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SzPct val="100000"/>
              <a:buFont typeface="Calibri" pitchFamily="34" charset="0"/>
              <a:buChar char=" "/>
              <a:defRPr lang="en-US" sz="2200" b="1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1pPr>
            <a:lvl2pPr marL="457200" indent="-223838">
              <a:buClr>
                <a:srgbClr val="71ADB6"/>
              </a:buClr>
              <a:buSzPct val="60000"/>
              <a:buFont typeface="Arial" pitchFamily="34" charset="0"/>
              <a:buChar char="▀"/>
              <a:defRPr lang="en-US" sz="2000" b="0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2pPr>
            <a:lvl3pPr marL="690563" indent="-233363">
              <a:buClr>
                <a:srgbClr val="71ADB6"/>
              </a:buClr>
              <a:buFont typeface="Calibri" pitchFamily="34" charset="0"/>
              <a:buChar char="−"/>
              <a:defRPr lang="en-US" sz="2000" kern="1200" dirty="0" smtClean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3pPr>
            <a:lvl4pPr marL="919163" indent="-228600" defTabSz="457200">
              <a:buClr>
                <a:srgbClr val="71ADB6"/>
              </a:buClr>
              <a:buSzPct val="80000"/>
              <a:buFont typeface="Wingdings" pitchFamily="2" charset="2"/>
              <a:buChar char="§"/>
              <a:tabLst/>
              <a:defRPr baseline="0">
                <a:solidFill>
                  <a:srgbClr val="302F35"/>
                </a:solidFill>
              </a:defRPr>
            </a:lvl4pPr>
            <a:lvl5pPr marL="1147763" indent="-233363">
              <a:buClr>
                <a:srgbClr val="71ADB6"/>
              </a:buClr>
              <a:buFont typeface="Arial" pitchFamily="34" charset="0"/>
              <a:buChar char="•"/>
              <a:defRPr lang="en-US" sz="2000" kern="1200" baseline="0" dirty="0">
                <a:solidFill>
                  <a:srgbClr val="302F35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5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2481314"/>
            <a:ext cx="7772400" cy="1470025"/>
          </a:xfrm>
          <a:prstGeom prst="rect">
            <a:avLst/>
          </a:prstGeom>
        </p:spPr>
        <p:txBody>
          <a:bodyPr anchor="ctr" anchorCtr="1"/>
          <a:lstStyle>
            <a:lvl1pPr>
              <a:defRPr sz="2800" b="1">
                <a:solidFill>
                  <a:srgbClr val="00467F"/>
                </a:solidFill>
                <a:latin typeface="Century Gothic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7778193" y="6501541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FB0CAFA3-61E7-4C74-80A9-05418F2CA66E}" type="slidenum">
              <a:rPr lang="en-US" sz="1000" smtClean="0">
                <a:solidFill>
                  <a:srgbClr val="0C3E70"/>
                </a:solidFill>
              </a:rPr>
              <a:pPr algn="r"/>
              <a:t>‹#›</a:t>
            </a:fld>
            <a:endParaRPr lang="en-US" sz="1000" dirty="0">
              <a:solidFill>
                <a:srgbClr val="0C3E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485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tephanie schwartz\AppData\Local\Temp\wz571c\BRA PPTTemplate_SolidBlueCover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8"/>
            <a:ext cx="9144000" cy="685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27"/>
          <p:cNvSpPr txBox="1">
            <a:spLocks/>
          </p:cNvSpPr>
          <p:nvPr/>
        </p:nvSpPr>
        <p:spPr>
          <a:xfrm>
            <a:off x="39208" y="6677995"/>
            <a:ext cx="2559050" cy="2016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lang="en-US" sz="1000" b="0" i="0" u="none" strike="noStrike" kern="0" spc="100" baseline="30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spc="0" baseline="30000" dirty="0" smtClean="0">
                <a:solidFill>
                  <a:srgbClr val="CBCCC2"/>
                </a:solidFill>
                <a:latin typeface="CenturyGothic"/>
              </a:rPr>
              <a:t>Copyright © 2017 The Brattle Group, Inc.</a:t>
            </a:r>
            <a:endParaRPr lang="en-US" sz="900" spc="0" baseline="30000" dirty="0">
              <a:solidFill>
                <a:srgbClr val="CBCCC2"/>
              </a:solidFill>
              <a:latin typeface="CenturyGothic"/>
            </a:endParaRPr>
          </a:p>
        </p:txBody>
      </p:sp>
    </p:spTree>
    <p:extLst>
      <p:ext uri="{BB962C8B-B14F-4D97-AF65-F5344CB8AC3E}">
        <p14:creationId xmlns:p14="http://schemas.microsoft.com/office/powerpoint/2010/main" val="90697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srgbClr val="0C3E7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 dirty="0">
              <a:solidFill>
                <a:srgbClr val="0C3E7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C3EF36F2-846B-5B4C-8AAE-65585B5C29D3}" type="slidenum">
              <a:rPr lang="en-US" smtClean="0">
                <a:solidFill>
                  <a:srgbClr val="0C3E70">
                    <a:tint val="75000"/>
                  </a:srgbClr>
                </a:solidFill>
              </a:rPr>
              <a:pPr defTabSz="457200"/>
              <a:t>‹#›</a:t>
            </a:fld>
            <a:endParaRPr lang="en-US" dirty="0">
              <a:solidFill>
                <a:srgbClr val="0C3E70">
                  <a:tint val="75000"/>
                </a:srgb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0" y="268"/>
            <a:ext cx="9144000" cy="685746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778193" y="6501541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FB0CAFA3-61E7-4C74-80A9-05418F2CA66E}" type="slidenum">
              <a:rPr lang="en-US" sz="1000" smtClean="0">
                <a:solidFill>
                  <a:srgbClr val="0C3E70"/>
                </a:solidFill>
              </a:rPr>
              <a:pPr algn="r"/>
              <a:t>‹#›</a:t>
            </a:fld>
            <a:endParaRPr lang="en-US" sz="1000" dirty="0">
              <a:solidFill>
                <a:srgbClr val="0C3E7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940259" y="6501541"/>
            <a:ext cx="1084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smtClean="0">
                <a:solidFill>
                  <a:schemeClr val="accent2"/>
                </a:solidFill>
              </a:rPr>
              <a:t>|</a:t>
            </a:r>
            <a:r>
              <a:rPr lang="en-US" sz="1000" dirty="0" smtClean="0"/>
              <a:t> </a:t>
            </a:r>
            <a:endParaRPr lang="en-US" sz="1000" dirty="0" smtClean="0">
              <a:solidFill>
                <a:srgbClr val="0C3E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82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 bwMode="white">
          <a:xfrm>
            <a:off x="1126723" y="1432907"/>
            <a:ext cx="7606969" cy="1200329"/>
          </a:xfrm>
        </p:spPr>
        <p:txBody>
          <a:bodyPr/>
          <a:lstStyle/>
          <a:p>
            <a:r>
              <a:rPr lang="en-US" sz="3600" b="1" dirty="0" smtClean="0"/>
              <a:t>Predicting Loan Status Using Lending Club Data: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 bwMode="white">
          <a:xfrm>
            <a:off x="1523687" y="5052411"/>
            <a:ext cx="3579219" cy="287260"/>
          </a:xfrm>
        </p:spPr>
        <p:txBody>
          <a:bodyPr/>
          <a:lstStyle/>
          <a:p>
            <a:r>
              <a:rPr lang="en-US" dirty="0" smtClean="0"/>
              <a:t>November 19, 2018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 bwMode="white">
          <a:xfrm>
            <a:off x="1502480" y="3327039"/>
            <a:ext cx="3599221" cy="318312"/>
          </a:xfrm>
        </p:spPr>
        <p:txBody>
          <a:bodyPr/>
          <a:lstStyle/>
          <a:p>
            <a:r>
              <a:rPr lang="en-US" dirty="0" smtClean="0"/>
              <a:t>Presented To</a:t>
            </a:r>
          </a:p>
          <a:p>
            <a:r>
              <a:rPr lang="en-US" dirty="0" smtClean="0"/>
              <a:t>General Assembly Data Science Program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6"/>
          </p:nvPr>
        </p:nvSpPr>
        <p:spPr bwMode="white">
          <a:xfrm>
            <a:off x="1502480" y="3875679"/>
            <a:ext cx="3599221" cy="318312"/>
          </a:xfrm>
        </p:spPr>
        <p:txBody>
          <a:bodyPr/>
          <a:lstStyle/>
          <a:p>
            <a:r>
              <a:rPr lang="en-US" dirty="0" smtClean="0"/>
              <a:t>Presented By</a:t>
            </a:r>
          </a:p>
          <a:p>
            <a:r>
              <a:rPr lang="en-US" dirty="0" smtClean="0"/>
              <a:t>Pavitra Kumar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Selecting Relevant Explanatory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115" y="1390650"/>
            <a:ext cx="8370412" cy="522581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As a first pass, consider following most relevant predictors of loan status: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Borrower Characteristics: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Income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State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Home ownership status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Loan amount applied for by borrower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Loan purpose provided by borrower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Employment length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Borrower income verification status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Term of loan applied for</a:t>
            </a:r>
          </a:p>
        </p:txBody>
      </p:sp>
    </p:spTree>
    <p:extLst>
      <p:ext uri="{BB962C8B-B14F-4D97-AF65-F5344CB8AC3E}">
        <p14:creationId xmlns:p14="http://schemas.microsoft.com/office/powerpoint/2010/main" val="36032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Selecting Relevant Explanatory </a:t>
            </a:r>
            <a:r>
              <a:rPr lang="en-US" sz="2400" dirty="0" smtClean="0"/>
              <a:t>Variables (ctd.)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933" y="1261340"/>
            <a:ext cx="8370412" cy="522581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As a first pass, consider following most relevant predictors of loan status: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Borrower Risk Variables: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Loan sub-grade (within grades A-G)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Annual interest rate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Debt-to-income (DTI) ratio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Delinquency incidences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Credit inquiries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Derogatory public records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Credit revolving balance and revolving </a:t>
            </a:r>
            <a:r>
              <a:rPr lang="en-US" sz="1800" dirty="0"/>
              <a:t>l</a:t>
            </a:r>
            <a:r>
              <a:rPr lang="en-US" sz="1800" dirty="0" smtClean="0"/>
              <a:t>ine utilization rate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No. of open credit lines 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No. of delinquent accounts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201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Target </a:t>
            </a:r>
            <a:r>
              <a:rPr lang="en-US" sz="2400" dirty="0"/>
              <a:t>Variable: Loan Status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115" y="1390650"/>
            <a:ext cx="8370412" cy="522581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Exclude irrelevant and/or sparsely populated loan status categories 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Create binary target loan status variable: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 </a:t>
            </a:r>
            <a:r>
              <a:rPr lang="en-US" b="1" dirty="0" smtClean="0"/>
              <a:t>‘Fully Paid’ loan status: 1 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Combine ‘Default’, ‘Late (31-120 days)’ and ‘Charged Off’ into new category, </a:t>
            </a:r>
            <a:r>
              <a:rPr lang="en-US" b="1" dirty="0" smtClean="0"/>
              <a:t>‘Not Fully Paid’, which is coded as 0</a:t>
            </a:r>
          </a:p>
        </p:txBody>
      </p:sp>
    </p:spTree>
    <p:extLst>
      <p:ext uri="{BB962C8B-B14F-4D97-AF65-F5344CB8AC3E}">
        <p14:creationId xmlns:p14="http://schemas.microsoft.com/office/powerpoint/2010/main" val="22113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Multicollinearity Check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115" y="1390650"/>
            <a:ext cx="8370412" cy="522581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Filtered dataset down to 26 relevant variables (18 numeric), with ~ 160,000 observations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Correlation heatmap shows that several sets of variables are highly positively correlated (&gt; ~0.4):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Loan amount and funded amount (0.998)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Revol_bal (total revolving credit balance) and total_rev_hi_lim (total revolving credit limit) (0.83)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Open_acc (open credit lines) and total_acc (total no. of credit lines) (0.68)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/>
              <a:t>Revol_bal and </a:t>
            </a:r>
            <a:r>
              <a:rPr lang="en-US" sz="1800" dirty="0" smtClean="0"/>
              <a:t>tot_cur_bal (total current balance across accounts) (0.43)</a:t>
            </a:r>
            <a:endParaRPr lang="en-US" sz="1800" dirty="0"/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Tot_cur_bal and annual_inc (0.42)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Eliminate loan amount, total_rev_hi_lim, total_acc and total_cur_bal</a:t>
            </a:r>
            <a:endParaRPr lang="en-US" sz="1800" b="1" dirty="0"/>
          </a:p>
          <a:p>
            <a:pPr marL="681037" lvl="2" indent="0">
              <a:spcBef>
                <a:spcPts val="1200"/>
              </a:spcBef>
              <a:spcAft>
                <a:spcPts val="600"/>
              </a:spcAft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52123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Other filters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3169" y="1252104"/>
            <a:ext cx="8370412" cy="522581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Missing values: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Eliminate variables with relatively high proportion of missing values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Eliminate missing values (but keep rest of observations) for variables with small proportion of missing values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Remove variables with little variation (e.g. clustering at 0)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Normalize relevant loan variables (revol_bal and annual_inc) by funded amount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Remove outlier values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Remove variables with unexpected relationships with other variables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Convert categorical variables to dummies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End up with 159,431 observations and 82 variables</a:t>
            </a:r>
          </a:p>
        </p:txBody>
      </p:sp>
    </p:spTree>
    <p:extLst>
      <p:ext uri="{BB962C8B-B14F-4D97-AF65-F5344CB8AC3E}">
        <p14:creationId xmlns:p14="http://schemas.microsoft.com/office/powerpoint/2010/main" val="36371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Final Variable List</a:t>
            </a:r>
            <a:endParaRPr lang="en-US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278416"/>
              </p:ext>
            </p:extLst>
          </p:nvPr>
        </p:nvGraphicFramePr>
        <p:xfrm>
          <a:off x="1551709" y="1258454"/>
          <a:ext cx="5883564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782">
                  <a:extLst>
                    <a:ext uri="{9D8B030D-6E8A-4147-A177-3AD203B41FA5}">
                      <a16:colId xmlns:a16="http://schemas.microsoft.com/office/drawing/2014/main" val="2523324861"/>
                    </a:ext>
                  </a:extLst>
                </a:gridCol>
                <a:gridCol w="2941782">
                  <a:extLst>
                    <a:ext uri="{9D8B030D-6E8A-4147-A177-3AD203B41FA5}">
                      <a16:colId xmlns:a16="http://schemas.microsoft.com/office/drawing/2014/main" val="825263479"/>
                    </a:ext>
                  </a:extLst>
                </a:gridCol>
              </a:tblGrid>
              <a:tr h="528830"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Explanatory Variables to Predict Loan Status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234554"/>
                  </a:ext>
                </a:extLst>
              </a:tr>
              <a:tr h="2770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Interest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Numeric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473973"/>
                  </a:ext>
                </a:extLst>
              </a:tr>
              <a:tr h="2770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DTI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Numeric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854165"/>
                  </a:ext>
                </a:extLst>
              </a:tr>
              <a:tr h="4784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Delinquency Incidences over past 2 years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Numeric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966731"/>
                  </a:ext>
                </a:extLst>
              </a:tr>
              <a:tr h="47846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Inquiries in last 6 months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Numeric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281608"/>
                  </a:ext>
                </a:extLst>
              </a:tr>
              <a:tr h="2770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Revolving credit utilization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Numeric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952704"/>
                  </a:ext>
                </a:extLst>
              </a:tr>
              <a:tr h="2770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No. of open credit lines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Numeric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698494"/>
                  </a:ext>
                </a:extLst>
              </a:tr>
              <a:tr h="2770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Annual Income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Numeric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35134"/>
                  </a:ext>
                </a:extLst>
              </a:tr>
              <a:tr h="2770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Categorical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152662"/>
                  </a:ext>
                </a:extLst>
              </a:tr>
              <a:tr h="2770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Home ownership 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Categorical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422781"/>
                  </a:ext>
                </a:extLst>
              </a:tr>
              <a:tr h="2770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Purpose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Categorical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295009"/>
                  </a:ext>
                </a:extLst>
              </a:tr>
              <a:tr h="2770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Employment 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Categorical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33160"/>
                  </a:ext>
                </a:extLst>
              </a:tr>
              <a:tr h="2770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Income verification 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Categorical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079612"/>
                  </a:ext>
                </a:extLst>
              </a:tr>
              <a:tr h="2770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Loan sub-grade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Categorical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668953"/>
                  </a:ext>
                </a:extLst>
              </a:tr>
              <a:tr h="2770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Loan term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Categorical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77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96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5825" y="2113002"/>
            <a:ext cx="7381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467F"/>
                </a:solidFill>
                <a:latin typeface="Century Gothic" pitchFamily="34" charset="0"/>
                <a:ea typeface="+mj-ea"/>
                <a:cs typeface="+mj-cs"/>
              </a:rPr>
              <a:t>Model Performance Evaluation: 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467F"/>
                </a:solidFill>
                <a:latin typeface="Century Gothic" pitchFamily="34" charset="0"/>
                <a:ea typeface="+mj-ea"/>
                <a:cs typeface="+mj-cs"/>
              </a:rPr>
              <a:t>Logistic Model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800" b="1" dirty="0" smtClean="0">
              <a:solidFill>
                <a:srgbClr val="00467F"/>
              </a:solidFill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4602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Success Metrics 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3933" y="1233632"/>
            <a:ext cx="8370412" cy="522581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Given imbalanced sample (20% non-fully paid vs. 80% fully paid loans) </a:t>
            </a:r>
            <a:r>
              <a:rPr lang="en-US" dirty="0" smtClean="0"/>
              <a:t>focus on: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Sensitivity or true positive rate </a:t>
            </a:r>
            <a:r>
              <a:rPr lang="en-US" sz="1800" dirty="0" smtClean="0"/>
              <a:t>(i.e</a:t>
            </a:r>
            <a:r>
              <a:rPr lang="en-US" sz="1800" dirty="0"/>
              <a:t>. the fraction of loans that </a:t>
            </a:r>
            <a:r>
              <a:rPr lang="en-US" sz="1800" dirty="0" smtClean="0"/>
              <a:t>were </a:t>
            </a:r>
            <a:r>
              <a:rPr lang="en-US" sz="1800" dirty="0"/>
              <a:t>actually </a:t>
            </a:r>
            <a:r>
              <a:rPr lang="en-US" sz="1800" dirty="0" smtClean="0"/>
              <a:t>fully paid off that </a:t>
            </a:r>
            <a:r>
              <a:rPr lang="en-US" sz="1800" dirty="0"/>
              <a:t>were predicted as </a:t>
            </a:r>
            <a:r>
              <a:rPr lang="en-US" sz="1800" dirty="0" smtClean="0"/>
              <a:t>such, i.e. a target value of 1); </a:t>
            </a:r>
            <a:r>
              <a:rPr lang="en-US" sz="1800" dirty="0"/>
              <a:t>and </a:t>
            </a:r>
            <a:endParaRPr lang="en-US" sz="1800" dirty="0" smtClean="0"/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Specificity or true negative rate </a:t>
            </a:r>
            <a:endParaRPr lang="en-US" sz="1800" dirty="0" smtClean="0"/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Also examine ROC curve and AUC (area under curve):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ROC curve </a:t>
            </a:r>
            <a:r>
              <a:rPr lang="en-US" sz="1800" dirty="0" smtClean="0"/>
              <a:t>plots true positive against false positive rate across all classification thresholds 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AUC </a:t>
            </a:r>
            <a:r>
              <a:rPr lang="en-US" sz="1800" dirty="0" smtClean="0"/>
              <a:t>measures area under ROC curve (i.e. likelihood that model assigns a higher probability of being fully paid off to a randomly chosen fully paid loan than to a randomly chosen non-fully paid loan)</a:t>
            </a:r>
          </a:p>
          <a:p>
            <a:pPr lvl="3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AUC score of 0.5 indicates model is non-discriminatory, while value closer to 1 indicates more informative classifier</a:t>
            </a:r>
          </a:p>
        </p:txBody>
      </p:sp>
    </p:spTree>
    <p:extLst>
      <p:ext uri="{BB962C8B-B14F-4D97-AF65-F5344CB8AC3E}">
        <p14:creationId xmlns:p14="http://schemas.microsoft.com/office/powerpoint/2010/main" val="8215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Logistic Model (0.5 Classification Threshold)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115" y="1390650"/>
            <a:ext cx="8370412" cy="522581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Accuracy (5-fold cross-validation): 80% </a:t>
            </a:r>
            <a:r>
              <a:rPr lang="en-US" dirty="0" smtClean="0"/>
              <a:t>vs. 20% null model accuracy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Indicates relatively low bias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Training set accuracy of 78.7% vs. test set accuracy of 78.4%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Indicates low variance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True positive rate (sensitivity): 98.4%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True negative rate (specificity): 6.8% and false positive rate (1-specificity): 93.2%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Overall, model does very good job of predicting fully paid off loans (high sensitivity) but </a:t>
            </a:r>
            <a:r>
              <a:rPr lang="en-US" b="1" dirty="0" smtClean="0"/>
              <a:t>very poor job of predicting non-fully paid off loans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Expected result given highly imbalanced sample – try increasing classification threshold to decrease false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7310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Logistic Model (0.8 Classification Threshold)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115" y="1390650"/>
            <a:ext cx="8370412" cy="522581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Overall accuracy rate: 60.9% </a:t>
            </a:r>
            <a:r>
              <a:rPr lang="en-US" b="1" dirty="0" smtClean="0">
                <a:solidFill>
                  <a:srgbClr val="FF0000"/>
                </a:solidFill>
              </a:rPr>
              <a:t>(down from ~ 80%)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True </a:t>
            </a:r>
            <a:r>
              <a:rPr lang="en-US" b="1" dirty="0"/>
              <a:t>positive rate (sensitivity): </a:t>
            </a:r>
            <a:r>
              <a:rPr lang="en-US" b="1" dirty="0" smtClean="0"/>
              <a:t>58% </a:t>
            </a:r>
            <a:r>
              <a:rPr lang="en-US" b="1" dirty="0" smtClean="0">
                <a:solidFill>
                  <a:srgbClr val="FF0000"/>
                </a:solidFill>
              </a:rPr>
              <a:t>(down from 98%)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/>
              <a:t>True negative rate (specificity): </a:t>
            </a:r>
            <a:r>
              <a:rPr lang="en-US" b="1" dirty="0" smtClean="0"/>
              <a:t>71% </a:t>
            </a:r>
            <a:r>
              <a:rPr lang="en-US" b="1" dirty="0" smtClean="0">
                <a:solidFill>
                  <a:srgbClr val="00B050"/>
                </a:solidFill>
              </a:rPr>
              <a:t>(up from 7%) </a:t>
            </a:r>
            <a:r>
              <a:rPr lang="en-US" b="1" dirty="0"/>
              <a:t>and false positive rate (1-specificity): </a:t>
            </a:r>
            <a:r>
              <a:rPr lang="en-US" b="1" dirty="0" smtClean="0"/>
              <a:t>29% </a:t>
            </a:r>
            <a:r>
              <a:rPr lang="en-US" b="1" dirty="0" smtClean="0">
                <a:solidFill>
                  <a:srgbClr val="00B050"/>
                </a:solidFill>
              </a:rPr>
              <a:t>(down from 93%)</a:t>
            </a:r>
            <a:endParaRPr lang="en-US" b="1" dirty="0">
              <a:solidFill>
                <a:srgbClr val="00B050"/>
              </a:solidFill>
            </a:endParaRP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Overall</a:t>
            </a:r>
            <a:r>
              <a:rPr lang="en-US" dirty="0" smtClean="0"/>
              <a:t>: 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Stricter classification thresholds yield superior ability to predict non-fully paid loan status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Varying classification threshold from 0.5 to 1 (in 0.1 increments) yields maximum AUC (of ~ 65%) at classification threshold of 0.8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0.8 classification threshold thus generates most informative model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3976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5825" y="2113002"/>
            <a:ext cx="7381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467F"/>
                </a:solidFill>
                <a:latin typeface="Century Gothic" pitchFamily="34" charset="0"/>
                <a:ea typeface="+mj-ea"/>
                <a:cs typeface="+mj-cs"/>
              </a:rPr>
              <a:t>Introduction to Problem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800" b="1" dirty="0" smtClean="0">
              <a:solidFill>
                <a:srgbClr val="00467F"/>
              </a:solidFill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41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5825" y="2113002"/>
            <a:ext cx="73818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467F"/>
                </a:solidFill>
                <a:latin typeface="Century Gothic" pitchFamily="34" charset="0"/>
                <a:ea typeface="+mj-ea"/>
                <a:cs typeface="+mj-cs"/>
              </a:rPr>
              <a:t>Model Performance Evaluation: 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467F"/>
                </a:solidFill>
                <a:latin typeface="Century Gothic" pitchFamily="34" charset="0"/>
                <a:ea typeface="+mj-ea"/>
                <a:cs typeface="+mj-cs"/>
              </a:rPr>
              <a:t>Random Forest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800" b="1" dirty="0" smtClean="0">
              <a:solidFill>
                <a:srgbClr val="00467F"/>
              </a:solidFill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375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Random Forest Model Results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4731" y="1252749"/>
            <a:ext cx="8457691" cy="5360484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US" b="1" dirty="0" smtClean="0"/>
              <a:t>Random Forest : 150 trees, max_features = 8 minimizes RMSE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Relatively low bias and variance/out-of-bag error (accuracy of ~ 80%)</a:t>
            </a:r>
          </a:p>
          <a:p>
            <a:pPr lvl="2">
              <a:spcBef>
                <a:spcPts val="1200"/>
              </a:spcBef>
            </a:pPr>
            <a:r>
              <a:rPr lang="en-US" b="1" dirty="0" smtClean="0"/>
              <a:t>Most important features: Income, DTI, revolving credit utilization rate, interest rate and no. of open credit lines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Less important features: purpose, loan grade, home ownership status, employment length and borrower state</a:t>
            </a:r>
          </a:p>
          <a:p>
            <a:pPr lvl="2">
              <a:spcBef>
                <a:spcPts val="1200"/>
              </a:spcBef>
            </a:pPr>
            <a:r>
              <a:rPr lang="en-US" b="1" dirty="0" smtClean="0"/>
              <a:t>Highly informative model (0% false positive rate using tuned parameters)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2941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Impact of Findings and Next Steps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4731" y="1252749"/>
            <a:ext cx="8457691" cy="5360484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US" b="1" dirty="0" smtClean="0"/>
              <a:t>Most important borrower/loan features for predicting loan status: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Borrower income;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Debt-to-income ratio (DTI);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Revolving credit utilization rate (amount </a:t>
            </a:r>
            <a:r>
              <a:rPr lang="en-US" dirty="0"/>
              <a:t>of credit borrower is using relative to all available revolving </a:t>
            </a:r>
            <a:r>
              <a:rPr lang="en-US" dirty="0" smtClean="0"/>
              <a:t>credit);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Interest rate; and </a:t>
            </a:r>
          </a:p>
          <a:p>
            <a:pPr lvl="2">
              <a:spcBef>
                <a:spcPts val="1200"/>
              </a:spcBef>
            </a:pPr>
            <a:r>
              <a:rPr lang="en-US" dirty="0"/>
              <a:t>N</a:t>
            </a:r>
            <a:r>
              <a:rPr lang="en-US" dirty="0" smtClean="0"/>
              <a:t>o. of open credit lines </a:t>
            </a:r>
          </a:p>
          <a:p>
            <a:pPr lvl="1">
              <a:spcBef>
                <a:spcPts val="1200"/>
              </a:spcBef>
            </a:pPr>
            <a:r>
              <a:rPr lang="en-US" b="1" dirty="0" smtClean="0"/>
              <a:t>Can develop highly informative predictive classifier based on random forest method</a:t>
            </a:r>
          </a:p>
          <a:p>
            <a:pPr lvl="1">
              <a:spcBef>
                <a:spcPts val="1200"/>
              </a:spcBef>
            </a:pPr>
            <a:r>
              <a:rPr lang="en-US" b="1" dirty="0" smtClean="0"/>
              <a:t>Next steps: Examine return on investment strategy based on picking loans with combination of key characteristics most predictive of positive loan status (i.e. fully paid off)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2278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Problem Statement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4731" y="1252749"/>
            <a:ext cx="8457691" cy="5360484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US" b="1" dirty="0" smtClean="0"/>
              <a:t>Build model to predict loan status</a:t>
            </a:r>
            <a:r>
              <a:rPr lang="en-US" dirty="0" smtClean="0"/>
              <a:t>, i.e. which loans will be paid back in full vs. not fully paid</a:t>
            </a:r>
          </a:p>
          <a:p>
            <a:pPr lvl="1">
              <a:spcBef>
                <a:spcPts val="1200"/>
              </a:spcBef>
            </a:pPr>
            <a:r>
              <a:rPr lang="en-US" b="1" dirty="0" smtClean="0"/>
              <a:t>Use historical loan data from Lending Club:</a:t>
            </a:r>
          </a:p>
          <a:p>
            <a:pPr lvl="2">
              <a:spcBef>
                <a:spcPts val="1200"/>
              </a:spcBef>
            </a:pPr>
            <a:r>
              <a:rPr lang="en-US" sz="1800" dirty="0" smtClean="0"/>
              <a:t>Online peer-to-peer lending platform where borrowers can obtain loans and investors can purchase notes backed by payments based on loans</a:t>
            </a:r>
          </a:p>
          <a:p>
            <a:pPr lvl="1">
              <a:spcBef>
                <a:spcPts val="1200"/>
              </a:spcBef>
            </a:pPr>
            <a:r>
              <a:rPr lang="en-US" b="1" dirty="0" smtClean="0"/>
              <a:t>Use combination of loan and borrower characteristics and corresponding loan outcomes/status to train prediction model:</a:t>
            </a:r>
          </a:p>
          <a:p>
            <a:pPr lvl="2">
              <a:spcBef>
                <a:spcPts val="1200"/>
              </a:spcBef>
            </a:pPr>
            <a:r>
              <a:rPr lang="en-US" sz="1800" b="1" dirty="0" smtClean="0"/>
              <a:t>Classification problem:</a:t>
            </a:r>
            <a:r>
              <a:rPr lang="en-US" sz="1800" dirty="0" smtClean="0"/>
              <a:t> predicting binary loan outcome (fully paid vs. not fully paid)</a:t>
            </a:r>
          </a:p>
          <a:p>
            <a:pPr lvl="2">
              <a:spcBef>
                <a:spcPts val="1200"/>
              </a:spcBef>
            </a:pPr>
            <a:r>
              <a:rPr lang="en-US" sz="1800" b="1" dirty="0" smtClean="0"/>
              <a:t>Classification models: </a:t>
            </a:r>
            <a:endParaRPr lang="en-US" sz="1800" b="1" dirty="0" smtClean="0"/>
          </a:p>
          <a:p>
            <a:pPr lvl="3">
              <a:spcBef>
                <a:spcPts val="1200"/>
              </a:spcBef>
            </a:pPr>
            <a:r>
              <a:rPr lang="en-US" sz="1800" b="1" dirty="0" smtClean="0"/>
              <a:t>Logistic Regression (simple first pass) </a:t>
            </a:r>
            <a:r>
              <a:rPr lang="en-US" sz="1800" b="1" dirty="0" smtClean="0"/>
              <a:t>and </a:t>
            </a:r>
            <a:endParaRPr lang="en-US" sz="1800" b="1" dirty="0" smtClean="0"/>
          </a:p>
          <a:p>
            <a:pPr lvl="3">
              <a:spcBef>
                <a:spcPts val="1200"/>
              </a:spcBef>
            </a:pPr>
            <a:r>
              <a:rPr lang="en-US" sz="1800" b="1" dirty="0" smtClean="0"/>
              <a:t>Random Forest (optimized performance)</a:t>
            </a:r>
            <a:endParaRPr lang="en-US" sz="1800" b="1" dirty="0" smtClean="0"/>
          </a:p>
          <a:p>
            <a:pPr lvl="1">
              <a:spcBef>
                <a:spcPts val="1200"/>
              </a:spcBef>
            </a:pPr>
            <a:r>
              <a:rPr lang="en-US" b="1" dirty="0" smtClean="0"/>
              <a:t>Purpose of analysis</a:t>
            </a:r>
            <a:r>
              <a:rPr lang="en-US" dirty="0" smtClean="0"/>
              <a:t>:</a:t>
            </a:r>
            <a:r>
              <a:rPr lang="en-US" dirty="0"/>
              <a:t> </a:t>
            </a:r>
            <a:r>
              <a:rPr lang="en-US" b="1" dirty="0" smtClean="0"/>
              <a:t>Predict </a:t>
            </a:r>
            <a:r>
              <a:rPr lang="en-US" b="1" dirty="0" smtClean="0"/>
              <a:t>negative loan status </a:t>
            </a:r>
            <a:r>
              <a:rPr lang="en-US" b="1" dirty="0" smtClean="0"/>
              <a:t>and inform superior loan picking strategy for investors</a:t>
            </a:r>
            <a:endParaRPr lang="en-US" b="1" dirty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594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Hypotheses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584773"/>
              </p:ext>
            </p:extLst>
          </p:nvPr>
        </p:nvGraphicFramePr>
        <p:xfrm>
          <a:off x="1524000" y="1397000"/>
          <a:ext cx="60960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088111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59361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Prob. Loan Not Fully Paid Off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0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Borrower</a:t>
                      </a:r>
                      <a:r>
                        <a:rPr lang="en-US" b="1" baseline="0" dirty="0" smtClean="0"/>
                        <a:t> Risk Characteristics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9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baseline="0" dirty="0" smtClean="0"/>
                        <a:t>Income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</a:t>
                      </a:r>
                      <a:r>
                        <a:rPr lang="en-US" dirty="0" smtClean="0"/>
                        <a:t>Lower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40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Credit Score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Lower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38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Delinquency</a:t>
                      </a:r>
                      <a:r>
                        <a:rPr lang="en-US" i="1" baseline="0" dirty="0" smtClean="0"/>
                        <a:t> Rate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Higher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67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Debt-to-Income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Higher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4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13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Loan Characteristics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0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Loan Grade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Lower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57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1" dirty="0" smtClean="0"/>
                        <a:t>Interest</a:t>
                      </a:r>
                      <a:r>
                        <a:rPr lang="en-US" b="0" i="1" baseline="0" dirty="0" smtClean="0"/>
                        <a:t> Rate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Higher</a:t>
                      </a:r>
                      <a:r>
                        <a:rPr lang="en-US" baseline="0" dirty="0" smtClean="0"/>
                        <a:t> (correlated with loan grade)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245663"/>
                  </a:ext>
                </a:extLst>
              </a:tr>
            </a:tbl>
          </a:graphicData>
        </a:graphic>
      </p:graphicFrame>
      <p:sp>
        <p:nvSpPr>
          <p:cNvPr id="6" name="Up Arrow 5"/>
          <p:cNvSpPr/>
          <p:nvPr/>
        </p:nvSpPr>
        <p:spPr>
          <a:xfrm>
            <a:off x="4895273" y="2161310"/>
            <a:ext cx="489527" cy="30480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4895272" y="2546034"/>
            <a:ext cx="489527" cy="30480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4895272" y="2917799"/>
            <a:ext cx="489527" cy="30480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4895272" y="3288674"/>
            <a:ext cx="489527" cy="30480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4895272" y="4415702"/>
            <a:ext cx="489527" cy="30480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4895272" y="4800426"/>
            <a:ext cx="489527" cy="304800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15568" y="5687568"/>
            <a:ext cx="713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Hypotheses are confirmed by logit model coefficients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4901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Executive Summary of Prediction Results: Logit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866147"/>
              </p:ext>
            </p:extLst>
          </p:nvPr>
        </p:nvGraphicFramePr>
        <p:xfrm>
          <a:off x="1524000" y="13970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808673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409484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24863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Logit Classification Threshold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17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0.5 (Default)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0.8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00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True Positive Rate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227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False Positive Rate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93%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29%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25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Accuracy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192258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stCxn id="9" idx="0"/>
          </p:cNvCxnSpPr>
          <p:nvPr/>
        </p:nvCxnSpPr>
        <p:spPr>
          <a:xfrm flipV="1">
            <a:off x="1955800" y="3094182"/>
            <a:ext cx="2376055" cy="942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5036" y="4036292"/>
            <a:ext cx="2521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Relatively high accuracy vs. null (20%); low bias and variance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867565" y="2401456"/>
            <a:ext cx="115453" cy="2096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00761" y="4497957"/>
            <a:ext cx="2521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Imbalanced classes in sample </a:t>
            </a:r>
            <a:r>
              <a:rPr lang="en-US" dirty="0" smtClean="0"/>
              <a:t>(20% non-fully paid vs. 80% fully paid loans) yields high true positive rate but </a:t>
            </a:r>
            <a:r>
              <a:rPr lang="en-US" b="1" dirty="0" smtClean="0"/>
              <a:t>also</a:t>
            </a:r>
            <a:r>
              <a:rPr lang="en-US" dirty="0" smtClean="0"/>
              <a:t> </a:t>
            </a:r>
            <a:r>
              <a:rPr lang="en-US" b="1" dirty="0" smtClean="0"/>
              <a:t>high false positive rate under default 0.5 threshold 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853711" y="2777747"/>
            <a:ext cx="129307" cy="1720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795656" y="2777745"/>
            <a:ext cx="408708" cy="1720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22288" y="4414981"/>
            <a:ext cx="2521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Much lower false positive rate (i.e. higher rate of identifying non-fully-paid loans) under higher classification threshold of 0.8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82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Executive Summary of Prediction Results: Random Forest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4731" y="1252749"/>
            <a:ext cx="8457691" cy="5360484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US" b="1" dirty="0" smtClean="0"/>
              <a:t>Random Forest : 150 trees, max_features = 8 minimizes RMSE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Relatively low bias and variance/out-of-bag error (accuracy of ~ 80%)</a:t>
            </a:r>
          </a:p>
          <a:p>
            <a:pPr lvl="2">
              <a:spcBef>
                <a:spcPts val="1200"/>
              </a:spcBef>
            </a:pPr>
            <a:r>
              <a:rPr lang="en-US" b="1" dirty="0" smtClean="0"/>
              <a:t>Most important features: Income, DTI, revolving credit utilization rate, interest rate and no. of open credit lines</a:t>
            </a:r>
          </a:p>
          <a:p>
            <a:pPr lvl="2">
              <a:spcBef>
                <a:spcPts val="1200"/>
              </a:spcBef>
            </a:pPr>
            <a:r>
              <a:rPr lang="en-US" dirty="0" smtClean="0"/>
              <a:t>Less important features: purpose, loan grade, home ownership status, employment length and borrower state</a:t>
            </a:r>
          </a:p>
          <a:p>
            <a:pPr lvl="2">
              <a:spcBef>
                <a:spcPts val="1200"/>
              </a:spcBef>
            </a:pPr>
            <a:r>
              <a:rPr lang="en-US" b="1" dirty="0" smtClean="0"/>
              <a:t>Highly informative model (0% false positive rate using tuned parameters)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922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5825" y="2113002"/>
            <a:ext cx="7381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467F"/>
                </a:solidFill>
                <a:latin typeface="Century Gothic" pitchFamily="34" charset="0"/>
                <a:ea typeface="+mj-ea"/>
                <a:cs typeface="+mj-cs"/>
              </a:rPr>
              <a:t>Exploratory Data Analysis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</a:pPr>
            <a:endParaRPr lang="en-US" sz="2800" b="1" dirty="0" smtClean="0">
              <a:solidFill>
                <a:srgbClr val="00467F"/>
              </a:solidFill>
              <a:latin typeface="Century Gothic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745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Description of Lending Club Loan Data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115" y="1390650"/>
            <a:ext cx="8370412" cy="522581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Lending </a:t>
            </a:r>
            <a:r>
              <a:rPr lang="en-US" dirty="0"/>
              <a:t>Club files provided contain complete loan data including the current loan status (current, late, fully paid, etc.) and latest payment information. </a:t>
            </a:r>
            <a:endParaRPr lang="en-US" dirty="0" smtClean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Contains complete </a:t>
            </a:r>
            <a:r>
              <a:rPr lang="en-US" dirty="0"/>
              <a:t>loan data for all loans issued through the previous completed calendar </a:t>
            </a:r>
            <a:r>
              <a:rPr lang="en-US" dirty="0" smtClean="0"/>
              <a:t>quarter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Data for loans issued through 2007-2015 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/>
              <a:t>The file is a matrix of about 890,000 observations and 75 variables. 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/>
              <a:t>Loan characteristics can largely </a:t>
            </a:r>
            <a:r>
              <a:rPr lang="en-US" b="1" dirty="0"/>
              <a:t>be divided into two groups</a:t>
            </a:r>
            <a:r>
              <a:rPr lang="en-US" b="1" dirty="0" smtClean="0"/>
              <a:t>: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b="1" dirty="0"/>
              <a:t>F</a:t>
            </a:r>
            <a:r>
              <a:rPr lang="en-US" b="1" dirty="0" smtClean="0"/>
              <a:t>eatures </a:t>
            </a:r>
            <a:r>
              <a:rPr lang="en-US" b="1" dirty="0"/>
              <a:t>of the </a:t>
            </a:r>
            <a:r>
              <a:rPr lang="en-US" b="1" dirty="0" smtClean="0"/>
              <a:t>loan (</a:t>
            </a:r>
            <a:r>
              <a:rPr lang="en-US" dirty="0" smtClean="0"/>
              <a:t>including loan amount,  interest rate and loan term), </a:t>
            </a:r>
            <a:r>
              <a:rPr lang="en-US" dirty="0"/>
              <a:t>and </a:t>
            </a:r>
            <a:endParaRPr lang="en-US" dirty="0" smtClean="0"/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b="1" dirty="0"/>
              <a:t>F</a:t>
            </a:r>
            <a:r>
              <a:rPr lang="en-US" b="1" dirty="0" smtClean="0"/>
              <a:t>eatures </a:t>
            </a:r>
            <a:r>
              <a:rPr lang="en-US" b="1" dirty="0"/>
              <a:t>of the </a:t>
            </a:r>
            <a:r>
              <a:rPr lang="en-US" b="1" dirty="0" smtClean="0"/>
              <a:t>borrower </a:t>
            </a:r>
            <a:r>
              <a:rPr lang="en-US" dirty="0" smtClean="0"/>
              <a:t>(including </a:t>
            </a:r>
            <a:r>
              <a:rPr lang="en-US" dirty="0"/>
              <a:t>employment length, credit history, and </a:t>
            </a:r>
            <a:r>
              <a:rPr lang="en-US" dirty="0" smtClean="0"/>
              <a:t>income)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2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Data Challenges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70115" y="1390650"/>
            <a:ext cx="8370412" cy="5225810"/>
          </a:xfrm>
        </p:spPr>
        <p:txBody>
          <a:bodyPr/>
          <a:lstStyle/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Substantial number </a:t>
            </a:r>
            <a:r>
              <a:rPr lang="en-US" sz="1800" b="1" dirty="0"/>
              <a:t>of variables (75</a:t>
            </a:r>
            <a:r>
              <a:rPr lang="en-US" sz="1800" b="1" dirty="0" smtClean="0"/>
              <a:t>)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Specific challenges </a:t>
            </a:r>
            <a:r>
              <a:rPr lang="en-US" sz="1800" dirty="0"/>
              <a:t>include the following</a:t>
            </a:r>
            <a:r>
              <a:rPr lang="en-US" sz="1800" dirty="0" smtClean="0"/>
              <a:t>: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Mix </a:t>
            </a:r>
            <a:r>
              <a:rPr lang="en-US" sz="1800" dirty="0"/>
              <a:t>of categorical (e.g. borrower state) and numerical variables </a:t>
            </a:r>
            <a:endParaRPr lang="en-US" sz="1800" dirty="0" smtClean="0"/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Irrelevant </a:t>
            </a:r>
            <a:r>
              <a:rPr lang="en-US" sz="1800" dirty="0"/>
              <a:t>variables (e.g. member id, url) 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Collinearity </a:t>
            </a:r>
            <a:r>
              <a:rPr lang="en-US" sz="1800" dirty="0"/>
              <a:t>between sets of variables (e.g. borrower risk </a:t>
            </a:r>
            <a:r>
              <a:rPr lang="en-US" sz="1800" dirty="0" smtClean="0"/>
              <a:t>characteristics)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Missing values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dirty="0" smtClean="0"/>
              <a:t>Outliers</a:t>
            </a:r>
            <a:endParaRPr lang="en-US" sz="1800" dirty="0"/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/>
              <a:t>Another main challenge </a:t>
            </a:r>
            <a:r>
              <a:rPr lang="en-US" sz="1800" b="1" dirty="0" smtClean="0"/>
              <a:t>is low </a:t>
            </a:r>
            <a:r>
              <a:rPr lang="en-US" sz="1800" b="1" dirty="0"/>
              <a:t>number of historical defaults vs. non-defaulted loans </a:t>
            </a:r>
            <a:r>
              <a:rPr lang="en-US" sz="1800" b="1" dirty="0" smtClean="0"/>
              <a:t>which creates imbalanced sample: 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800" b="1" dirty="0" smtClean="0"/>
              <a:t>Renders overall accuracy </a:t>
            </a:r>
            <a:r>
              <a:rPr lang="en-US" sz="1800" b="1" dirty="0"/>
              <a:t>rate </a:t>
            </a:r>
            <a:r>
              <a:rPr lang="en-US" sz="1800" b="1" dirty="0" smtClean="0"/>
              <a:t>meaningless – have to examine alternative success metrics (i.e. true negative rate or specificity)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17031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attle PowerPoint Template - Blue Cover">
  <a:themeElements>
    <a:clrScheme name="Brattle">
      <a:dk1>
        <a:srgbClr val="302F35"/>
      </a:dk1>
      <a:lt1>
        <a:srgbClr val="002B54"/>
      </a:lt1>
      <a:dk2>
        <a:srgbClr val="00467F"/>
      </a:dk2>
      <a:lt2>
        <a:srgbClr val="CCCDC3"/>
      </a:lt2>
      <a:accent1>
        <a:srgbClr val="6A7277"/>
      </a:accent1>
      <a:accent2>
        <a:srgbClr val="7FB9C2"/>
      </a:accent2>
      <a:accent3>
        <a:srgbClr val="EF4623"/>
      </a:accent3>
      <a:accent4>
        <a:srgbClr val="00467F"/>
      </a:accent4>
      <a:accent5>
        <a:srgbClr val="CCCDC3"/>
      </a:accent5>
      <a:accent6>
        <a:srgbClr val="EF4623"/>
      </a:accent6>
      <a:hlink>
        <a:srgbClr val="7FB9C2"/>
      </a:hlink>
      <a:folHlink>
        <a:srgbClr val="0046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attle Theme - Main">
  <a:themeElements>
    <a:clrScheme name="Brattle">
      <a:dk1>
        <a:srgbClr val="302F35"/>
      </a:dk1>
      <a:lt1>
        <a:srgbClr val="002B54"/>
      </a:lt1>
      <a:dk2>
        <a:srgbClr val="00467F"/>
      </a:dk2>
      <a:lt2>
        <a:srgbClr val="CCCDC3"/>
      </a:lt2>
      <a:accent1>
        <a:srgbClr val="6A7277"/>
      </a:accent1>
      <a:accent2>
        <a:srgbClr val="7FB9C2"/>
      </a:accent2>
      <a:accent3>
        <a:srgbClr val="EF4623"/>
      </a:accent3>
      <a:accent4>
        <a:srgbClr val="00467F"/>
      </a:accent4>
      <a:accent5>
        <a:srgbClr val="CCCDC3"/>
      </a:accent5>
      <a:accent6>
        <a:srgbClr val="EF4623"/>
      </a:accent6>
      <a:hlink>
        <a:srgbClr val="7FB9C2"/>
      </a:hlink>
      <a:folHlink>
        <a:srgbClr val="0046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Brattle PowerPoint Template - Blue Cover</Template>
  <TotalTime>0</TotalTime>
  <Words>1560</Words>
  <Application>Microsoft Office PowerPoint</Application>
  <PresentationFormat>On-screen Show (4:3)</PresentationFormat>
  <Paragraphs>220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CenturyGothic</vt:lpstr>
      <vt:lpstr>Wingdings</vt:lpstr>
      <vt:lpstr>Brattle PowerPoint Template - Blue Cover</vt:lpstr>
      <vt:lpstr>Brattle Theme - Main</vt:lpstr>
      <vt:lpstr>PowerPoint Presentation</vt:lpstr>
      <vt:lpstr>PowerPoint Presentation</vt:lpstr>
      <vt:lpstr>Problem Statement</vt:lpstr>
      <vt:lpstr>Hypotheses</vt:lpstr>
      <vt:lpstr>Executive Summary of Prediction Results: Logit</vt:lpstr>
      <vt:lpstr>Executive Summary of Prediction Results: Random Forest</vt:lpstr>
      <vt:lpstr>PowerPoint Presentation</vt:lpstr>
      <vt:lpstr>Description of Lending Club Loan Data</vt:lpstr>
      <vt:lpstr>Data Challenges</vt:lpstr>
      <vt:lpstr>Selecting Relevant Explanatory Variables</vt:lpstr>
      <vt:lpstr>Selecting Relevant Explanatory Variables (ctd.)</vt:lpstr>
      <vt:lpstr>Target Variable: Loan Status</vt:lpstr>
      <vt:lpstr>Multicollinearity Check</vt:lpstr>
      <vt:lpstr>Other filters</vt:lpstr>
      <vt:lpstr>Final Variable List</vt:lpstr>
      <vt:lpstr>PowerPoint Presentation</vt:lpstr>
      <vt:lpstr>Success Metrics </vt:lpstr>
      <vt:lpstr>Logistic Model (0.5 Classification Threshold)</vt:lpstr>
      <vt:lpstr>Logistic Model (0.8 Classification Threshold)</vt:lpstr>
      <vt:lpstr>PowerPoint Presentation</vt:lpstr>
      <vt:lpstr>Random Forest Model Results</vt:lpstr>
      <vt:lpstr>Impact of Findings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2015-04-07T17:55:57Z</dcterms:created>
  <dcterms:modified xsi:type="dcterms:W3CDTF">2018-11-20T02:50:40Z</dcterms:modified>
</cp:coreProperties>
</file>