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3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Yeseva One" charset="1" panose="00000500000000000000"/>
      <p:regular r:id="rId21"/>
    </p:embeddedFont>
    <p:embeddedFont>
      <p:font typeface="Glacial Indifference" charset="1" panose="00000000000000000000"/>
      <p:regular r:id="rId22"/>
    </p:embeddedFont>
    <p:embeddedFont>
      <p:font typeface="Glacial Indifference Bold Italics" charset="1" panose="00000800000000000000"/>
      <p:regular r:id="rId26"/>
    </p:embeddedFont>
    <p:embeddedFont>
      <p:font typeface="Glacial Indifference Italics" charset="1" panose="00000000000000000000"/>
      <p:regular r:id="rId27"/>
    </p:embeddedFont>
    <p:embeddedFont>
      <p:font typeface="Glacial Indifference Bold" charset="1" panose="00000800000000000000"/>
      <p:regular r:id="rId3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notesMasters/notesMaster1.xml" Type="http://schemas.openxmlformats.org/officeDocument/2006/relationships/notesMaster"/><Relationship Id="rId24" Target="theme/theme2.xml" Type="http://schemas.openxmlformats.org/officeDocument/2006/relationships/theme"/><Relationship Id="rId25" Target="notesSlides/notesSlide1.xml" Type="http://schemas.openxmlformats.org/officeDocument/2006/relationships/notes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29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30" Target="notesSlides/notesSlide4.xml" Type="http://schemas.openxmlformats.org/officeDocument/2006/relationships/notesSlide"/><Relationship Id="rId31" Target="notesSlides/notesSlide5.xml" Type="http://schemas.openxmlformats.org/officeDocument/2006/relationships/notesSlide"/><Relationship Id="rId32" Target="notesSlides/notesSlide6.xml" Type="http://schemas.openxmlformats.org/officeDocument/2006/relationships/notesSlide"/><Relationship Id="rId33" Target="notesSlides/notesSlide7.xml" Type="http://schemas.openxmlformats.org/officeDocument/2006/relationships/notesSlide"/><Relationship Id="rId34" Target="notesSlides/notesSlide8.xml" Type="http://schemas.openxmlformats.org/officeDocument/2006/relationships/notesSlide"/><Relationship Id="rId35" Target="notesSlides/notesSlide9.xml" Type="http://schemas.openxmlformats.org/officeDocument/2006/relationships/notesSlide"/><Relationship Id="rId36" Target="notesSlides/notesSlide10.xml" Type="http://schemas.openxmlformats.org/officeDocument/2006/relationships/notesSlide"/><Relationship Id="rId37" Target="notesSlides/notesSlide11.xml" Type="http://schemas.openxmlformats.org/officeDocument/2006/relationships/notesSlide"/><Relationship Id="rId38" Target="fonts/font38.fntdata" Type="http://schemas.openxmlformats.org/officeDocument/2006/relationships/font"/><Relationship Id="rId39" Target="notesSlides/notesSlide1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10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1.xml" Type="http://schemas.openxmlformats.org/officeDocument/2006/relationships/slide"/></Relationships>
</file>

<file path=ppt/notesSlides/_rels/notesSlide1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2.xml" Type="http://schemas.openxmlformats.org/officeDocument/2006/relationships/slide"/></Relationships>
</file>

<file path=ppt/notesSlides/_rels/notesSlide1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3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3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4.xml" Type="http://schemas.openxmlformats.org/officeDocument/2006/relationships/slide"/></Relationships>
</file>

<file path=ppt/notesSlides/_rels/notesSlide4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5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_rels/notesSlide6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7.xml" Type="http://schemas.openxmlformats.org/officeDocument/2006/relationships/slide"/></Relationships>
</file>

<file path=ppt/notesSlides/_rels/notesSlide7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_rels/notesSlide8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9.xml" Type="http://schemas.openxmlformats.org/officeDocument/2006/relationships/slide"/></Relationships>
</file>

<file path=ppt/notesSlides/_rels/notesSlide9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0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Good evening Team, </a:t>
            </a:r>
          </a:p>
          <a:p>
            <a:r>
              <a:rPr lang="en-US"/>
              <a:t/>
            </a:r>
          </a:p>
          <a:p>
            <a:r>
              <a:rPr lang="en-US"/>
              <a:t>My name is Pavitra Ramakrishnan and today I will be briefing you about my assignment.</a:t>
            </a:r>
          </a:p>
          <a:p>
            <a:r>
              <a:rPr lang="en-US"/>
              <a:t/>
            </a:r>
          </a:p>
          <a:p>
            <a:r>
              <a:rPr lang="en-US"/>
              <a:t>I certify that this is my original work and the parts that have been taken our clearly attributed in my assignment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It was initially expected that this model will outperform methods 3 and 4 and combine the strengths of both the models. </a:t>
            </a:r>
          </a:p>
          <a:p>
            <a:r>
              <a:rPr lang="en-US"/>
              <a:t/>
            </a:r>
          </a:p>
          <a:p>
            <a:r>
              <a:rPr lang="en-US"/>
              <a:t>One of the reasons could be that the errors in method 4 could have diluted the accuracy provided by method 3.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Performance comparison of all the five methods 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MSE and RMSE are common evaluation metrics in recommendation systems. </a:t>
            </a:r>
          </a:p>
          <a:p>
            <a:r>
              <a:rPr lang="en-US"/>
              <a:t/>
            </a:r>
          </a:p>
          <a:p>
            <a:r>
              <a:rPr lang="en-US"/>
              <a:t>A performance evaluation of all the five methods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This is the content of my assignment, </a:t>
            </a:r>
          </a:p>
          <a:p>
            <a:r>
              <a:rPr lang="en-US"/>
              <a:t/>
            </a:r>
          </a:p>
          <a:p>
            <a:r>
              <a:rPr lang="en-US"/>
              <a:t>I will be covering these segments in the following section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objective here is to implement five collaborative filtering methods and compare each model's performance specifically methods 3,4 and 5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Recommendation systems are filtering methods used to recommend items to the user based on their previous preferences or choices. </a:t>
            </a:r>
          </a:p>
          <a:p>
            <a:r>
              <a:rPr lang="en-US"/>
              <a:t/>
            </a:r>
          </a:p>
          <a:p>
            <a:r>
              <a:rPr lang="en-US"/>
              <a:t>The recommendation is also based on likings of other similar users or other similar items that the user has liked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The data was sourced from the Movie Lens website and does not contain any demographic information about the dataset. </a:t>
            </a:r>
          </a:p>
          <a:p>
            <a:r>
              <a:rPr lang="en-US"/>
              <a:t/>
            </a:r>
          </a:p>
          <a:p>
            <a:r>
              <a:rPr lang="en-US"/>
              <a:t>There are 943 users and 1682 items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I will quickly run over methods 1 and 2</a:t>
            </a:r>
          </a:p>
          <a:p>
            <a:r>
              <a:rPr lang="en-US"/>
              <a:t/>
            </a:r>
          </a:p>
          <a:p>
            <a:r>
              <a:rPr lang="en-US"/>
              <a:t>Method 1 predicts the rating r ai as the average rating of all the other users. </a:t>
            </a:r>
          </a:p>
          <a:p>
            <a:r>
              <a:rPr lang="en-US"/>
              <a:t/>
            </a:r>
          </a:p>
          <a:p>
            <a:r>
              <a:rPr lang="en-US"/>
              <a:t>Thus, the implimentation of this method is fast and robust. However, there is no customization possible in this case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Method 2 is similar to method 1 and predicts rai based on the average rating of all the items </a:t>
            </a:r>
          </a:p>
          <a:p>
            <a:r>
              <a:rPr lang="en-US"/>
              <a:t/>
            </a:r>
          </a:p>
          <a:p>
            <a:r>
              <a:rPr lang="en-US"/>
              <a:t>This method slightly outperforms method 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Method 3:</a:t>
            </a:r>
          </a:p>
          <a:p>
            <a:r>
              <a:rPr lang="en-US"/>
              <a:t/>
            </a:r>
          </a:p>
          <a:p>
            <a:r>
              <a:rPr lang="en-US"/>
              <a:t>I used Pearson Correlation to implement this technique. Different ranges of k values were passes to find the optimal one. </a:t>
            </a:r>
          </a:p>
          <a:p>
            <a:r>
              <a:rPr lang="en-US"/>
              <a:t/>
            </a:r>
          </a:p>
          <a:p>
            <a:r>
              <a:rPr lang="en-US"/>
              <a:t>The model worked the best with the least error captured at k = 25. The elbow point has been captured in the graph for both MAE and RMSE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Method 4: Item based Collaborative filtering. </a:t>
            </a:r>
          </a:p>
          <a:p>
            <a:r>
              <a:rPr lang="en-US"/>
              <a:t/>
            </a:r>
          </a:p>
          <a:p>
            <a:r>
              <a:rPr lang="en-US"/>
              <a:t>Again Pearson Correlation was used to find the similarity between items</a:t>
            </a:r>
          </a:p>
          <a:p>
            <a:r>
              <a:rPr lang="en-US"/>
              <a:t/>
            </a:r>
          </a:p>
          <a:p>
            <a:r>
              <a:rPr lang="en-US"/>
              <a:t>The model captured a lot of noise and the least number of errors were spotted at k = 15. However the MAE and RMSE values were still high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9.xml" Type="http://schemas.openxmlformats.org/officeDocument/2006/relationships/notesSlide"/><Relationship Id="rId3" Target="../media/image17.pn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Relationship Id="rId8" Target="../media/image3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0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34.png" Type="http://schemas.openxmlformats.org/officeDocument/2006/relationships/image"/><Relationship Id="rId7" Target="../media/image35.svg" Type="http://schemas.openxmlformats.org/officeDocument/2006/relationships/image"/><Relationship Id="rId8" Target="../media/image3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9.png" Type="http://schemas.openxmlformats.org/officeDocument/2006/relationships/image"/><Relationship Id="rId11" Target="../media/image40.svg" Type="http://schemas.openxmlformats.org/officeDocument/2006/relationships/image"/><Relationship Id="rId2" Target="../notesSlides/notesSlide11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Relationship Id="rId8" Target="../media/image37.png" Type="http://schemas.openxmlformats.org/officeDocument/2006/relationships/image"/><Relationship Id="rId9" Target="../media/image38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2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4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2.png" Type="http://schemas.openxmlformats.org/officeDocument/2006/relationships/image"/><Relationship Id="rId6" Target="../media/image2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0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4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5.xml" Type="http://schemas.openxmlformats.org/officeDocument/2006/relationships/notesSlide"/><Relationship Id="rId3" Target="../media/image17.png" Type="http://schemas.openxmlformats.org/officeDocument/2006/relationships/image"/><Relationship Id="rId4" Target="http://movielens.umn.edu" TargetMode="External" Type="http://schemas.openxmlformats.org/officeDocument/2006/relationships/hyperlink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22.png" Type="http://schemas.openxmlformats.org/officeDocument/2006/relationships/image"/><Relationship Id="rId8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6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4.png" Type="http://schemas.openxmlformats.org/officeDocument/2006/relationships/image"/><Relationship Id="rId7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7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6.png" Type="http://schemas.openxmlformats.org/officeDocument/2006/relationships/image"/><Relationship Id="rId7" Target="../media/image2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0.png" Type="http://schemas.openxmlformats.org/officeDocument/2006/relationships/image"/><Relationship Id="rId2" Target="../notesSlides/notesSlide8.xml" Type="http://schemas.openxmlformats.org/officeDocument/2006/relationships/notesSlid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28.png" Type="http://schemas.openxmlformats.org/officeDocument/2006/relationships/image"/><Relationship Id="rId9" Target="../media/image2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30184" y="4845467"/>
            <a:ext cx="7351517" cy="6161908"/>
          </a:xfrm>
          <a:custGeom>
            <a:avLst/>
            <a:gdLst/>
            <a:ahLst/>
            <a:cxnLst/>
            <a:rect r="r" b="b" t="t" l="l"/>
            <a:pathLst>
              <a:path h="6161908" w="7351517">
                <a:moveTo>
                  <a:pt x="0" y="0"/>
                </a:moveTo>
                <a:lnTo>
                  <a:pt x="7351517" y="0"/>
                </a:lnTo>
                <a:lnTo>
                  <a:pt x="7351517" y="6161908"/>
                </a:lnTo>
                <a:lnTo>
                  <a:pt x="0" y="61619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54420" y="3683722"/>
            <a:ext cx="10752984" cy="4124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0800"/>
              </a:lnSpc>
              <a:spcBef>
                <a:spcPct val="0"/>
              </a:spcBef>
            </a:pPr>
            <a:r>
              <a:rPr lang="en-US" sz="90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Assignment 3: Recommender System</a:t>
            </a:r>
          </a:p>
        </p:txBody>
      </p:sp>
      <p:sp>
        <p:nvSpPr>
          <p:cNvPr name="Freeform 5" id="5"/>
          <p:cNvSpPr/>
          <p:nvPr/>
        </p:nvSpPr>
        <p:spPr>
          <a:xfrm flipH="true" flipV="false" rot="1057904">
            <a:off x="13907800" y="625481"/>
            <a:ext cx="4971166" cy="4350613"/>
          </a:xfrm>
          <a:custGeom>
            <a:avLst/>
            <a:gdLst/>
            <a:ahLst/>
            <a:cxnLst/>
            <a:rect r="r" b="b" t="t" l="l"/>
            <a:pathLst>
              <a:path h="4350613" w="4971166">
                <a:moveTo>
                  <a:pt x="4971166" y="0"/>
                </a:moveTo>
                <a:lnTo>
                  <a:pt x="0" y="0"/>
                </a:lnTo>
                <a:lnTo>
                  <a:pt x="0" y="4350614"/>
                </a:lnTo>
                <a:lnTo>
                  <a:pt x="4971166" y="4350614"/>
                </a:lnTo>
                <a:lnTo>
                  <a:pt x="4971166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-10800000">
            <a:off x="13147387" y="9258300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400000">
            <a:off x="12115800" y="9456167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5400000">
            <a:off x="11084213" y="9456167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true" rot="0">
            <a:off x="-4910060" y="-3852949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0" y="4881649"/>
                </a:moveTo>
                <a:lnTo>
                  <a:pt x="10287000" y="4881649"/>
                </a:lnTo>
                <a:lnTo>
                  <a:pt x="10287000" y="0"/>
                </a:lnTo>
                <a:lnTo>
                  <a:pt x="0" y="0"/>
                </a:lnTo>
                <a:lnTo>
                  <a:pt x="0" y="488164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5400000">
            <a:off x="5834140" y="256446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6" y="0"/>
                </a:lnTo>
                <a:lnTo>
                  <a:pt x="574386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400000">
            <a:off x="6865726" y="256446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33440" y="341867"/>
            <a:ext cx="4829393" cy="346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862"/>
              </a:lnSpc>
              <a:spcBef>
                <a:spcPct val="0"/>
              </a:spcBef>
            </a:pPr>
            <a:r>
              <a:rPr lang="en-US" sz="1908">
                <a:solidFill>
                  <a:srgbClr val="FFFFFF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Pavitra Ramakrishnan                      s4159962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208824" y="7257066"/>
            <a:ext cx="3173282" cy="3471943"/>
          </a:xfrm>
          <a:custGeom>
            <a:avLst/>
            <a:gdLst/>
            <a:ahLst/>
            <a:cxnLst/>
            <a:rect r="r" b="b" t="t" l="l"/>
            <a:pathLst>
              <a:path h="3471943" w="3173282">
                <a:moveTo>
                  <a:pt x="0" y="0"/>
                </a:moveTo>
                <a:lnTo>
                  <a:pt x="3173282" y="0"/>
                </a:lnTo>
                <a:lnTo>
                  <a:pt x="3173282" y="3471944"/>
                </a:lnTo>
                <a:lnTo>
                  <a:pt x="0" y="3471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5400000">
            <a:off x="-6282459" y="2492922"/>
            <a:ext cx="11171019" cy="5301156"/>
          </a:xfrm>
          <a:custGeom>
            <a:avLst/>
            <a:gdLst/>
            <a:ahLst/>
            <a:cxnLst/>
            <a:rect r="r" b="b" t="t" l="l"/>
            <a:pathLst>
              <a:path h="5301156" w="11171019">
                <a:moveTo>
                  <a:pt x="11171019" y="0"/>
                </a:moveTo>
                <a:lnTo>
                  <a:pt x="0" y="0"/>
                </a:lnTo>
                <a:lnTo>
                  <a:pt x="0" y="5301156"/>
                </a:lnTo>
                <a:lnTo>
                  <a:pt x="11171019" y="5301156"/>
                </a:lnTo>
                <a:lnTo>
                  <a:pt x="11171019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2934375">
            <a:off x="15635629" y="614841"/>
            <a:ext cx="3247343" cy="3552975"/>
          </a:xfrm>
          <a:custGeom>
            <a:avLst/>
            <a:gdLst/>
            <a:ahLst/>
            <a:cxnLst/>
            <a:rect r="r" b="b" t="t" l="l"/>
            <a:pathLst>
              <a:path h="3552975" w="3247343">
                <a:moveTo>
                  <a:pt x="0" y="0"/>
                </a:moveTo>
                <a:lnTo>
                  <a:pt x="3247342" y="0"/>
                </a:lnTo>
                <a:lnTo>
                  <a:pt x="3247342" y="3552975"/>
                </a:lnTo>
                <a:lnTo>
                  <a:pt x="0" y="35529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1650306" y="4924487"/>
          <a:ext cx="5608994" cy="2190750"/>
        </p:xfrm>
        <a:graphic>
          <a:graphicData uri="http://schemas.openxmlformats.org/drawingml/2006/table">
            <a:tbl>
              <a:tblPr/>
              <a:tblGrid>
                <a:gridCol w="2897750"/>
                <a:gridCol w="2711244"/>
              </a:tblGrid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0.868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1.072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</a:tbl>
          </a:graphicData>
        </a:graphic>
      </p:graphicFrame>
      <p:sp>
        <p:nvSpPr>
          <p:cNvPr name="Freeform 7" id="7"/>
          <p:cNvSpPr/>
          <p:nvPr/>
        </p:nvSpPr>
        <p:spPr>
          <a:xfrm flipH="false" flipV="false" rot="0">
            <a:off x="2728999" y="5366988"/>
            <a:ext cx="7626851" cy="4823983"/>
          </a:xfrm>
          <a:custGeom>
            <a:avLst/>
            <a:gdLst/>
            <a:ahLst/>
            <a:cxnLst/>
            <a:rect r="r" b="b" t="t" l="l"/>
            <a:pathLst>
              <a:path h="4823983" w="7626851">
                <a:moveTo>
                  <a:pt x="0" y="0"/>
                </a:moveTo>
                <a:lnTo>
                  <a:pt x="7626851" y="0"/>
                </a:lnTo>
                <a:lnTo>
                  <a:pt x="7626851" y="4823983"/>
                </a:lnTo>
                <a:lnTo>
                  <a:pt x="0" y="482398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10052" y="564372"/>
            <a:ext cx="13383482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Method 4: Item KNN Collaborative Filtering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10052" y="3037434"/>
            <a:ext cx="12701346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technique that has been used for evaluation here is Pearson Correlation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Different values of k were tried to optimize the performance of the model 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model performance improved at k = 15 and then slowly started to detoriarate for increasing values of k </a:t>
            </a:r>
          </a:p>
          <a:p>
            <a:pPr algn="l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10499931" y="2456829"/>
            <a:ext cx="11062497" cy="5249658"/>
          </a:xfrm>
          <a:custGeom>
            <a:avLst/>
            <a:gdLst/>
            <a:ahLst/>
            <a:cxnLst/>
            <a:rect r="r" b="b" t="t" l="l"/>
            <a:pathLst>
              <a:path h="5249658" w="11062497">
                <a:moveTo>
                  <a:pt x="11062497" y="0"/>
                </a:moveTo>
                <a:lnTo>
                  <a:pt x="0" y="0"/>
                </a:lnTo>
                <a:lnTo>
                  <a:pt x="0" y="5249657"/>
                </a:lnTo>
                <a:lnTo>
                  <a:pt x="11062497" y="5249657"/>
                </a:lnTo>
                <a:lnTo>
                  <a:pt x="1106249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49281" y="5344431"/>
            <a:ext cx="5606728" cy="4106788"/>
          </a:xfrm>
          <a:custGeom>
            <a:avLst/>
            <a:gdLst/>
            <a:ahLst/>
            <a:cxnLst/>
            <a:rect r="r" b="b" t="t" l="l"/>
            <a:pathLst>
              <a:path h="4106788" w="5606728">
                <a:moveTo>
                  <a:pt x="0" y="0"/>
                </a:moveTo>
                <a:lnTo>
                  <a:pt x="5606728" y="0"/>
                </a:lnTo>
                <a:lnTo>
                  <a:pt x="5606728" y="4106788"/>
                </a:lnTo>
                <a:lnTo>
                  <a:pt x="0" y="41067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992797" y="7493117"/>
          <a:ext cx="7526719" cy="2190750"/>
        </p:xfrm>
        <a:graphic>
          <a:graphicData uri="http://schemas.openxmlformats.org/drawingml/2006/table">
            <a:tbl>
              <a:tblPr/>
              <a:tblGrid>
                <a:gridCol w="3763359"/>
                <a:gridCol w="3763359"/>
              </a:tblGrid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0.8367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1.0479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</a:tbl>
          </a:graphicData>
        </a:graphic>
      </p:graphicFrame>
      <p:sp>
        <p:nvSpPr>
          <p:cNvPr name="Freeform 6" id="6"/>
          <p:cNvSpPr/>
          <p:nvPr/>
        </p:nvSpPr>
        <p:spPr>
          <a:xfrm flipH="false" flipV="false" rot="0">
            <a:off x="13406351" y="627626"/>
            <a:ext cx="4717168" cy="4131444"/>
          </a:xfrm>
          <a:custGeom>
            <a:avLst/>
            <a:gdLst/>
            <a:ahLst/>
            <a:cxnLst/>
            <a:rect r="r" b="b" t="t" l="l"/>
            <a:pathLst>
              <a:path h="4131444" w="4717168">
                <a:moveTo>
                  <a:pt x="0" y="0"/>
                </a:moveTo>
                <a:lnTo>
                  <a:pt x="4717167" y="0"/>
                </a:lnTo>
                <a:lnTo>
                  <a:pt x="4717167" y="4131444"/>
                </a:lnTo>
                <a:lnTo>
                  <a:pt x="0" y="413144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7" id="7"/>
          <p:cNvSpPr txBox="true"/>
          <p:nvPr/>
        </p:nvSpPr>
        <p:spPr>
          <a:xfrm rot="0">
            <a:off x="629862" y="728672"/>
            <a:ext cx="13254253" cy="1887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Method 5: Combined Collaborative Filtering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29862" y="2932632"/>
            <a:ext cx="12252590" cy="15506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Theoretically, this method should have enhanced the accuracy of prediction and combined the strengths of both User based collaborative filtering and Item based collaborative filtering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9862" y="4589897"/>
            <a:ext cx="12419419" cy="3122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Lambda parameter was tuned to improve the accuracy of the model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Yet, during evaluation, the performance managed to outperform method 4 but not method 3</a:t>
            </a:r>
          </a:p>
          <a:p>
            <a:pPr algn="just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One of the possible reasons could be a higher value of Item based KNN could have subsided the accuracy </a:t>
            </a:r>
          </a:p>
          <a:p>
            <a:pPr algn="just">
              <a:lnSpc>
                <a:spcPts val="41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422547" y="8428956"/>
            <a:ext cx="19120450" cy="9073522"/>
          </a:xfrm>
          <a:custGeom>
            <a:avLst/>
            <a:gdLst/>
            <a:ahLst/>
            <a:cxnLst/>
            <a:rect r="r" b="b" t="t" l="l"/>
            <a:pathLst>
              <a:path h="9073522" w="19120450">
                <a:moveTo>
                  <a:pt x="19120450" y="0"/>
                </a:moveTo>
                <a:lnTo>
                  <a:pt x="0" y="0"/>
                </a:lnTo>
                <a:lnTo>
                  <a:pt x="0" y="9073522"/>
                </a:lnTo>
                <a:lnTo>
                  <a:pt x="19120450" y="9073522"/>
                </a:lnTo>
                <a:lnTo>
                  <a:pt x="1912045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271825" y="3770921"/>
            <a:ext cx="4320467" cy="5418306"/>
            <a:chOff x="0" y="0"/>
            <a:chExt cx="3667008" cy="45988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67009" cy="4598803"/>
            </a:xfrm>
            <a:custGeom>
              <a:avLst/>
              <a:gdLst/>
              <a:ahLst/>
              <a:cxnLst/>
              <a:rect r="r" b="b" t="t" l="l"/>
              <a:pathLst>
                <a:path h="4598803" w="3667009">
                  <a:moveTo>
                    <a:pt x="3542548" y="4598802"/>
                  </a:moveTo>
                  <a:lnTo>
                    <a:pt x="124460" y="4598802"/>
                  </a:lnTo>
                  <a:cubicBezTo>
                    <a:pt x="55880" y="4598802"/>
                    <a:pt x="0" y="4542922"/>
                    <a:pt x="0" y="44743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42548" y="0"/>
                  </a:lnTo>
                  <a:cubicBezTo>
                    <a:pt x="3611128" y="0"/>
                    <a:pt x="3667009" y="55880"/>
                    <a:pt x="3667009" y="124460"/>
                  </a:cubicBezTo>
                  <a:lnTo>
                    <a:pt x="3667009" y="4474342"/>
                  </a:lnTo>
                  <a:cubicBezTo>
                    <a:pt x="3667009" y="4542922"/>
                    <a:pt x="3611128" y="4598803"/>
                    <a:pt x="3542548" y="4598803"/>
                  </a:cubicBezTo>
                  <a:close/>
                </a:path>
              </a:pathLst>
            </a:custGeom>
            <a:solidFill>
              <a:srgbClr val="C5E6D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863607" y="4124355"/>
            <a:ext cx="289625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 3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058374" y="3770921"/>
            <a:ext cx="4578653" cy="5418306"/>
            <a:chOff x="0" y="0"/>
            <a:chExt cx="3886145" cy="45988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886145" cy="4598803"/>
            </a:xfrm>
            <a:custGeom>
              <a:avLst/>
              <a:gdLst/>
              <a:ahLst/>
              <a:cxnLst/>
              <a:rect r="r" b="b" t="t" l="l"/>
              <a:pathLst>
                <a:path h="4598803" w="3886145">
                  <a:moveTo>
                    <a:pt x="3761685" y="4598802"/>
                  </a:moveTo>
                  <a:lnTo>
                    <a:pt x="124460" y="4598802"/>
                  </a:lnTo>
                  <a:cubicBezTo>
                    <a:pt x="55880" y="4598802"/>
                    <a:pt x="0" y="4542922"/>
                    <a:pt x="0" y="44743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761685" y="0"/>
                  </a:lnTo>
                  <a:cubicBezTo>
                    <a:pt x="3830265" y="0"/>
                    <a:pt x="3886145" y="55880"/>
                    <a:pt x="3886145" y="124460"/>
                  </a:cubicBezTo>
                  <a:lnTo>
                    <a:pt x="3886145" y="4474342"/>
                  </a:lnTo>
                  <a:cubicBezTo>
                    <a:pt x="3886145" y="4542922"/>
                    <a:pt x="3830265" y="4598803"/>
                    <a:pt x="3761685" y="4598803"/>
                  </a:cubicBezTo>
                  <a:close/>
                </a:path>
              </a:pathLst>
            </a:custGeom>
            <a:solidFill>
              <a:srgbClr val="C5E6D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7899573" y="4124355"/>
            <a:ext cx="289625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 4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3087458" y="3770921"/>
            <a:ext cx="4451345" cy="5418306"/>
            <a:chOff x="0" y="0"/>
            <a:chExt cx="3778091" cy="459880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778091" cy="4598803"/>
            </a:xfrm>
            <a:custGeom>
              <a:avLst/>
              <a:gdLst/>
              <a:ahLst/>
              <a:cxnLst/>
              <a:rect r="r" b="b" t="t" l="l"/>
              <a:pathLst>
                <a:path h="4598803" w="3778091">
                  <a:moveTo>
                    <a:pt x="3653631" y="4598802"/>
                  </a:moveTo>
                  <a:lnTo>
                    <a:pt x="124460" y="4598802"/>
                  </a:lnTo>
                  <a:cubicBezTo>
                    <a:pt x="55880" y="4598802"/>
                    <a:pt x="0" y="4542922"/>
                    <a:pt x="0" y="4474342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653632" y="0"/>
                  </a:lnTo>
                  <a:cubicBezTo>
                    <a:pt x="3722212" y="0"/>
                    <a:pt x="3778091" y="55880"/>
                    <a:pt x="3778091" y="124460"/>
                  </a:cubicBezTo>
                  <a:lnTo>
                    <a:pt x="3778091" y="4474342"/>
                  </a:lnTo>
                  <a:cubicBezTo>
                    <a:pt x="3778091" y="4542922"/>
                    <a:pt x="3722212" y="4598803"/>
                    <a:pt x="3653632" y="4598803"/>
                  </a:cubicBezTo>
                  <a:close/>
                </a:path>
              </a:pathLst>
            </a:custGeom>
            <a:solidFill>
              <a:srgbClr val="C5E6DF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3865003" y="4124355"/>
            <a:ext cx="2896255" cy="45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39"/>
              </a:lnSpc>
              <a:spcBef>
                <a:spcPct val="0"/>
              </a:spcBef>
            </a:pPr>
            <a:r>
              <a:rPr lang="en-US" b="true" sz="2799">
                <a:solidFill>
                  <a:srgbClr val="174076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METHOD 5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256834" y="4717591"/>
            <a:ext cx="4112594" cy="389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was expected that model would outperform the rest of the models but ended up having a weaker accuracy compared to method 4 after fine tuning the K parameters in method 3 and method 4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 u="none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Item Based Component degrading the overall prediction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-3436835">
            <a:off x="15568976" y="-195409"/>
            <a:ext cx="2641774" cy="2953203"/>
          </a:xfrm>
          <a:custGeom>
            <a:avLst/>
            <a:gdLst/>
            <a:ahLst/>
            <a:cxnLst/>
            <a:rect r="r" b="b" t="t" l="l"/>
            <a:pathLst>
              <a:path h="2953203" w="2641774">
                <a:moveTo>
                  <a:pt x="0" y="0"/>
                </a:moveTo>
                <a:lnTo>
                  <a:pt x="2641775" y="0"/>
                </a:lnTo>
                <a:lnTo>
                  <a:pt x="2641775" y="2953203"/>
                </a:lnTo>
                <a:lnTo>
                  <a:pt x="0" y="29532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300588" y="660809"/>
            <a:ext cx="14094227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PERFORMANCE </a:t>
            </a:r>
          </a:p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COMPARISON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-540806">
            <a:off x="2236753" y="260049"/>
            <a:ext cx="2233558" cy="2042287"/>
          </a:xfrm>
          <a:custGeom>
            <a:avLst/>
            <a:gdLst/>
            <a:ahLst/>
            <a:cxnLst/>
            <a:rect r="r" b="b" t="t" l="l"/>
            <a:pathLst>
              <a:path h="2042287" w="2233558">
                <a:moveTo>
                  <a:pt x="0" y="0"/>
                </a:moveTo>
                <a:lnTo>
                  <a:pt x="2233558" y="0"/>
                </a:lnTo>
                <a:lnTo>
                  <a:pt x="2233558" y="2042287"/>
                </a:lnTo>
                <a:lnTo>
                  <a:pt x="0" y="20422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806939">
            <a:off x="0" y="-31974"/>
            <a:ext cx="2208513" cy="3595364"/>
          </a:xfrm>
          <a:custGeom>
            <a:avLst/>
            <a:gdLst/>
            <a:ahLst/>
            <a:cxnLst/>
            <a:rect r="r" b="b" t="t" l="l"/>
            <a:pathLst>
              <a:path h="3595364" w="2208513">
                <a:moveTo>
                  <a:pt x="2208513" y="0"/>
                </a:moveTo>
                <a:lnTo>
                  <a:pt x="0" y="0"/>
                </a:lnTo>
                <a:lnTo>
                  <a:pt x="0" y="3595365"/>
                </a:lnTo>
                <a:lnTo>
                  <a:pt x="2208513" y="3595365"/>
                </a:lnTo>
                <a:lnTo>
                  <a:pt x="2208513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585932" y="4717591"/>
            <a:ext cx="3692253" cy="3896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Pearson correlation 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Best model performance at k = 15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Achieved lowest MAE (0.7888) and RMSE (0.9972)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Outperforms method 4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 u="none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Demonstrates extreme sensitivity to user behaviour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58272" y="4717591"/>
            <a:ext cx="4178858" cy="3506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Pearson Correlation 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Best performance at k = 15, with MAE = 0.8676 and RMSE = 1.0824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Outperforms method 1 and 2, but weak compared to method 3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 u="none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Less effective possibly due to lower rating density per item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46115" y="1965395"/>
            <a:ext cx="14395769" cy="2148203"/>
            <a:chOff x="0" y="0"/>
            <a:chExt cx="3791478" cy="56578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91478" cy="565782"/>
            </a:xfrm>
            <a:custGeom>
              <a:avLst/>
              <a:gdLst/>
              <a:ahLst/>
              <a:cxnLst/>
              <a:rect r="r" b="b" t="t" l="l"/>
              <a:pathLst>
                <a:path h="565782" w="3791478">
                  <a:moveTo>
                    <a:pt x="0" y="0"/>
                  </a:moveTo>
                  <a:lnTo>
                    <a:pt x="3791478" y="0"/>
                  </a:lnTo>
                  <a:lnTo>
                    <a:pt x="3791478" y="565782"/>
                  </a:lnTo>
                  <a:lnTo>
                    <a:pt x="0" y="565782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791478" cy="6324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false" rot="5400000">
            <a:off x="-6555625" y="-244082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21876" y="5597071"/>
            <a:ext cx="574387" cy="1605974"/>
            <a:chOff x="0" y="0"/>
            <a:chExt cx="765849" cy="214129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65849" cy="765849"/>
            </a:xfrm>
            <a:custGeom>
              <a:avLst/>
              <a:gdLst/>
              <a:ahLst/>
              <a:cxnLst/>
              <a:rect r="r" b="b" t="t" l="l"/>
              <a:pathLst>
                <a:path h="765849" w="765849">
                  <a:moveTo>
                    <a:pt x="0" y="0"/>
                  </a:moveTo>
                  <a:lnTo>
                    <a:pt x="765849" y="0"/>
                  </a:lnTo>
                  <a:lnTo>
                    <a:pt x="765849" y="765849"/>
                  </a:lnTo>
                  <a:lnTo>
                    <a:pt x="0" y="765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375449"/>
              <a:ext cx="765849" cy="765849"/>
            </a:xfrm>
            <a:custGeom>
              <a:avLst/>
              <a:gdLst/>
              <a:ahLst/>
              <a:cxnLst/>
              <a:rect r="r" b="b" t="t" l="l"/>
              <a:pathLst>
                <a:path h="765849" w="765849">
                  <a:moveTo>
                    <a:pt x="0" y="0"/>
                  </a:moveTo>
                  <a:lnTo>
                    <a:pt x="765849" y="0"/>
                  </a:lnTo>
                  <a:lnTo>
                    <a:pt x="765849" y="765849"/>
                  </a:lnTo>
                  <a:lnTo>
                    <a:pt x="0" y="765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true" flipV="false" rot="-5400000">
            <a:off x="14556625" y="784617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417694" y="4323148"/>
            <a:ext cx="9142527" cy="5759792"/>
          </a:xfrm>
          <a:custGeom>
            <a:avLst/>
            <a:gdLst/>
            <a:ahLst/>
            <a:cxnLst/>
            <a:rect r="r" b="b" t="t" l="l"/>
            <a:pathLst>
              <a:path h="5759792" w="9142527">
                <a:moveTo>
                  <a:pt x="0" y="0"/>
                </a:moveTo>
                <a:lnTo>
                  <a:pt x="9142527" y="0"/>
                </a:lnTo>
                <a:lnTo>
                  <a:pt x="9142527" y="5759793"/>
                </a:lnTo>
                <a:lnTo>
                  <a:pt x="0" y="575979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946115" y="650945"/>
            <a:ext cx="1458230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MSE and RMSE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30288" y="1900826"/>
            <a:ext cx="13317339" cy="2115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63692" indent="-231846" lvl="1">
              <a:lnSpc>
                <a:spcPts val="4295"/>
              </a:lnSpc>
              <a:buFont typeface="Arial"/>
              <a:buChar char="•"/>
            </a:pPr>
            <a:r>
              <a:rPr lang="en-US" sz="2147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Mean Squared Error (MSE) and Root Mean Sqaured Error (RMSE) are evaluation methods </a:t>
            </a:r>
          </a:p>
          <a:p>
            <a:pPr algn="l" marL="463692" indent="-231846" lvl="1">
              <a:lnSpc>
                <a:spcPts val="4295"/>
              </a:lnSpc>
              <a:buFont typeface="Arial"/>
              <a:buChar char="•"/>
            </a:pPr>
            <a:r>
              <a:rPr lang="en-US" sz="2147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MSE or MAE does not differentiate towards extrema, favorable when looking for rating accuracy</a:t>
            </a:r>
          </a:p>
          <a:p>
            <a:pPr algn="l" marL="463692" indent="-231846" lvl="1">
              <a:lnSpc>
                <a:spcPts val="4295"/>
              </a:lnSpc>
              <a:buFont typeface="Arial"/>
              <a:buChar char="•"/>
            </a:pPr>
            <a:r>
              <a:rPr lang="en-US" sz="2147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RMSE is sensitive to outliers and does not use absolute values, better when large prediction errors are not needed. 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7466925" y="3039497"/>
            <a:ext cx="574387" cy="1605974"/>
            <a:chOff x="0" y="0"/>
            <a:chExt cx="765849" cy="2141298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65849" cy="765849"/>
            </a:xfrm>
            <a:custGeom>
              <a:avLst/>
              <a:gdLst/>
              <a:ahLst/>
              <a:cxnLst/>
              <a:rect r="r" b="b" t="t" l="l"/>
              <a:pathLst>
                <a:path h="765849" w="765849">
                  <a:moveTo>
                    <a:pt x="0" y="0"/>
                  </a:moveTo>
                  <a:lnTo>
                    <a:pt x="765849" y="0"/>
                  </a:lnTo>
                  <a:lnTo>
                    <a:pt x="765849" y="765849"/>
                  </a:lnTo>
                  <a:lnTo>
                    <a:pt x="0" y="765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0" y="1375449"/>
              <a:ext cx="765849" cy="765849"/>
            </a:xfrm>
            <a:custGeom>
              <a:avLst/>
              <a:gdLst/>
              <a:ahLst/>
              <a:cxnLst/>
              <a:rect r="r" b="b" t="t" l="l"/>
              <a:pathLst>
                <a:path h="765849" w="765849">
                  <a:moveTo>
                    <a:pt x="0" y="0"/>
                  </a:moveTo>
                  <a:lnTo>
                    <a:pt x="765849" y="0"/>
                  </a:lnTo>
                  <a:lnTo>
                    <a:pt x="765849" y="765849"/>
                  </a:lnTo>
                  <a:lnTo>
                    <a:pt x="0" y="765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91073" y="2575653"/>
            <a:ext cx="14705854" cy="6682647"/>
            <a:chOff x="0" y="0"/>
            <a:chExt cx="3873147" cy="17600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73147" cy="1760039"/>
            </a:xfrm>
            <a:custGeom>
              <a:avLst/>
              <a:gdLst/>
              <a:ahLst/>
              <a:cxnLst/>
              <a:rect r="r" b="b" t="t" l="l"/>
              <a:pathLst>
                <a:path h="1760039" w="3873147">
                  <a:moveTo>
                    <a:pt x="0" y="0"/>
                  </a:moveTo>
                  <a:lnTo>
                    <a:pt x="3873147" y="0"/>
                  </a:lnTo>
                  <a:lnTo>
                    <a:pt x="3873147" y="1760039"/>
                  </a:lnTo>
                  <a:lnTo>
                    <a:pt x="0" y="1760039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873147" cy="18267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852849" y="1019175"/>
            <a:ext cx="14582302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Conclusion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5400000">
            <a:off x="-6555625" y="-244082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21876" y="5597071"/>
            <a:ext cx="574387" cy="1605974"/>
            <a:chOff x="0" y="0"/>
            <a:chExt cx="765849" cy="214129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5849" cy="765849"/>
            </a:xfrm>
            <a:custGeom>
              <a:avLst/>
              <a:gdLst/>
              <a:ahLst/>
              <a:cxnLst/>
              <a:rect r="r" b="b" t="t" l="l"/>
              <a:pathLst>
                <a:path h="765849" w="765849">
                  <a:moveTo>
                    <a:pt x="0" y="0"/>
                  </a:moveTo>
                  <a:lnTo>
                    <a:pt x="765849" y="0"/>
                  </a:lnTo>
                  <a:lnTo>
                    <a:pt x="765849" y="765849"/>
                  </a:lnTo>
                  <a:lnTo>
                    <a:pt x="0" y="765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375449"/>
              <a:ext cx="765849" cy="765849"/>
            </a:xfrm>
            <a:custGeom>
              <a:avLst/>
              <a:gdLst/>
              <a:ahLst/>
              <a:cxnLst/>
              <a:rect r="r" b="b" t="t" l="l"/>
              <a:pathLst>
                <a:path h="765849" w="765849">
                  <a:moveTo>
                    <a:pt x="0" y="0"/>
                  </a:moveTo>
                  <a:lnTo>
                    <a:pt x="765849" y="0"/>
                  </a:lnTo>
                  <a:lnTo>
                    <a:pt x="765849" y="765849"/>
                  </a:lnTo>
                  <a:lnTo>
                    <a:pt x="0" y="765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true" flipV="false" rot="-5400000">
            <a:off x="14556625" y="784617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65677" y="2915812"/>
            <a:ext cx="13966552" cy="5573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 1: Simple, fast and stable but not personalized</a:t>
            </a:r>
          </a:p>
          <a:p>
            <a:pPr algn="l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 2: Captures general most favorable items</a:t>
            </a:r>
          </a:p>
          <a:p>
            <a:pPr algn="l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 3:  Effectively captures user-user similarity and could indicate users had many overlapping items, best performance across all methods </a:t>
            </a:r>
          </a:p>
          <a:p>
            <a:pPr algn="l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 4: The performance of the model is weak and could indicate less amount of item to item similarity, sparse co-rated items could increase noise capture</a:t>
            </a:r>
          </a:p>
          <a:p>
            <a:pPr algn="l" marL="604519" indent="-302260" lvl="1">
              <a:lnSpc>
                <a:spcPts val="55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 5: Combines user KNN prediction and item KNN prediction, the performance depends on both the base models 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7466925" y="3134887"/>
            <a:ext cx="574387" cy="1605974"/>
            <a:chOff x="0" y="0"/>
            <a:chExt cx="765849" cy="214129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65849" cy="765849"/>
            </a:xfrm>
            <a:custGeom>
              <a:avLst/>
              <a:gdLst/>
              <a:ahLst/>
              <a:cxnLst/>
              <a:rect r="r" b="b" t="t" l="l"/>
              <a:pathLst>
                <a:path h="765849" w="765849">
                  <a:moveTo>
                    <a:pt x="0" y="0"/>
                  </a:moveTo>
                  <a:lnTo>
                    <a:pt x="765849" y="0"/>
                  </a:lnTo>
                  <a:lnTo>
                    <a:pt x="765849" y="765849"/>
                  </a:lnTo>
                  <a:lnTo>
                    <a:pt x="0" y="765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1375449"/>
              <a:ext cx="765849" cy="765849"/>
            </a:xfrm>
            <a:custGeom>
              <a:avLst/>
              <a:gdLst/>
              <a:ahLst/>
              <a:cxnLst/>
              <a:rect r="r" b="b" t="t" l="l"/>
              <a:pathLst>
                <a:path h="765849" w="765849">
                  <a:moveTo>
                    <a:pt x="0" y="0"/>
                  </a:moveTo>
                  <a:lnTo>
                    <a:pt x="765849" y="0"/>
                  </a:lnTo>
                  <a:lnTo>
                    <a:pt x="765849" y="765849"/>
                  </a:lnTo>
                  <a:lnTo>
                    <a:pt x="0" y="7658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23157" y="1543692"/>
            <a:ext cx="1408488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References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5400000">
            <a:off x="-5784423" y="2600333"/>
            <a:ext cx="10718329" cy="5086334"/>
          </a:xfrm>
          <a:custGeom>
            <a:avLst/>
            <a:gdLst/>
            <a:ahLst/>
            <a:cxnLst/>
            <a:rect r="r" b="b" t="t" l="l"/>
            <a:pathLst>
              <a:path h="5086334" w="10718329">
                <a:moveTo>
                  <a:pt x="10718329" y="0"/>
                </a:moveTo>
                <a:lnTo>
                  <a:pt x="0" y="0"/>
                </a:lnTo>
                <a:lnTo>
                  <a:pt x="0" y="5086334"/>
                </a:lnTo>
                <a:lnTo>
                  <a:pt x="10718329" y="5086334"/>
                </a:lnTo>
                <a:lnTo>
                  <a:pt x="1071832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25184">
            <a:off x="14176276" y="-443019"/>
            <a:ext cx="5263533" cy="4411798"/>
          </a:xfrm>
          <a:custGeom>
            <a:avLst/>
            <a:gdLst/>
            <a:ahLst/>
            <a:cxnLst/>
            <a:rect r="r" b="b" t="t" l="l"/>
            <a:pathLst>
              <a:path h="4411798" w="5263533">
                <a:moveTo>
                  <a:pt x="0" y="0"/>
                </a:moveTo>
                <a:lnTo>
                  <a:pt x="5263533" y="0"/>
                </a:lnTo>
                <a:lnTo>
                  <a:pt x="5263533" y="4411798"/>
                </a:lnTo>
                <a:lnTo>
                  <a:pt x="0" y="44117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879611">
            <a:off x="14716801" y="5866470"/>
            <a:ext cx="4678544" cy="3921471"/>
          </a:xfrm>
          <a:custGeom>
            <a:avLst/>
            <a:gdLst/>
            <a:ahLst/>
            <a:cxnLst/>
            <a:rect r="r" b="b" t="t" l="l"/>
            <a:pathLst>
              <a:path h="3921471" w="4678544">
                <a:moveTo>
                  <a:pt x="4678544" y="0"/>
                </a:moveTo>
                <a:lnTo>
                  <a:pt x="0" y="0"/>
                </a:lnTo>
                <a:lnTo>
                  <a:pt x="0" y="3921471"/>
                </a:lnTo>
                <a:lnTo>
                  <a:pt x="4678544" y="3921471"/>
                </a:lnTo>
                <a:lnTo>
                  <a:pt x="4678544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23157" y="3127095"/>
            <a:ext cx="12252590" cy="521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F. Maxwell Harper and Joseph A. Konstan. 2015. The MovieLens Datasets:</a:t>
            </a: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History and Context. ACM Transactions on Interactive Intelligent</a:t>
            </a: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Systems (TiiS) 5, 4, Article 19 (December 2015), 19 pages.</a:t>
            </a: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DOI=http://dx.doi.org/10.1145/2827872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Tumas Rackaitis. (2019, May 31). Evaluating Recommender Systems: Root Means Squared Error or Mean Absolute Error? Medium; TDS Archive. https://medium.com/data-science/evaluating-recommender-systems-root-means-squared-error-or-mean-absolute-error-1744abc2beac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C5E5E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00824" y="3755154"/>
            <a:ext cx="13369293" cy="2250161"/>
            <a:chOff x="0" y="0"/>
            <a:chExt cx="3149858" cy="53014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149859" cy="530147"/>
            </a:xfrm>
            <a:custGeom>
              <a:avLst/>
              <a:gdLst/>
              <a:ahLst/>
              <a:cxnLst/>
              <a:rect r="r" b="b" t="t" l="l"/>
              <a:pathLst>
                <a:path h="530147" w="3149859">
                  <a:moveTo>
                    <a:pt x="2895" y="0"/>
                  </a:moveTo>
                  <a:lnTo>
                    <a:pt x="3146963" y="0"/>
                  </a:lnTo>
                  <a:cubicBezTo>
                    <a:pt x="3148562" y="0"/>
                    <a:pt x="3149859" y="1296"/>
                    <a:pt x="3149859" y="2895"/>
                  </a:cubicBezTo>
                  <a:lnTo>
                    <a:pt x="3149859" y="527251"/>
                  </a:lnTo>
                  <a:cubicBezTo>
                    <a:pt x="3149859" y="528851"/>
                    <a:pt x="3148562" y="530147"/>
                    <a:pt x="3146963" y="530147"/>
                  </a:cubicBezTo>
                  <a:lnTo>
                    <a:pt x="2895" y="530147"/>
                  </a:lnTo>
                  <a:cubicBezTo>
                    <a:pt x="1296" y="530147"/>
                    <a:pt x="0" y="528851"/>
                    <a:pt x="0" y="527251"/>
                  </a:cubicBezTo>
                  <a:lnTo>
                    <a:pt x="0" y="2895"/>
                  </a:lnTo>
                  <a:cubicBezTo>
                    <a:pt x="0" y="1296"/>
                    <a:pt x="1296" y="0"/>
                    <a:pt x="28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149858" cy="5968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194520" y="4018893"/>
            <a:ext cx="12581901" cy="1713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5"/>
              </a:lnSpc>
              <a:spcBef>
                <a:spcPct val="0"/>
              </a:spcBef>
            </a:pPr>
            <a:r>
              <a:rPr lang="en-US" sz="2796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I certify that this is all my own original work. If I took any parts from elsewhere, then they were non-essential parts of the assignment, and they are clearly attributed in our submission. I will show I agree to this honor code by typing “YES”: YES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234597" y="7089549"/>
            <a:ext cx="3871040" cy="3013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440"/>
              </a:lnSpc>
            </a:pPr>
            <a:r>
              <a:rPr lang="en-US" b="true" sz="2034" i="true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Author</a:t>
            </a:r>
            <a:r>
              <a:rPr lang="en-US" sz="2034" i="tru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:</a:t>
            </a:r>
          </a:p>
          <a:p>
            <a:pPr algn="r">
              <a:lnSpc>
                <a:spcPts val="2440"/>
              </a:lnSpc>
            </a:pPr>
            <a:r>
              <a:rPr lang="en-US" sz="2034" i="tru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Pavitra Ramakrishnan </a:t>
            </a:r>
          </a:p>
          <a:p>
            <a:pPr algn="r">
              <a:lnSpc>
                <a:spcPts val="2440"/>
              </a:lnSpc>
            </a:pPr>
            <a:r>
              <a:rPr lang="en-US" sz="2034" i="tru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Masters in Data Science</a:t>
            </a:r>
          </a:p>
          <a:p>
            <a:pPr algn="r">
              <a:lnSpc>
                <a:spcPts val="2440"/>
              </a:lnSpc>
            </a:pPr>
          </a:p>
          <a:p>
            <a:pPr algn="r">
              <a:lnSpc>
                <a:spcPts val="2440"/>
              </a:lnSpc>
              <a:spcBef>
                <a:spcPct val="0"/>
              </a:spcBef>
            </a:pPr>
            <a:r>
              <a:rPr lang="en-US" b="true" sz="2034" i="true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Affiliation</a:t>
            </a:r>
            <a:r>
              <a:rPr lang="en-US" sz="2034" i="tru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:</a:t>
            </a:r>
          </a:p>
          <a:p>
            <a:pPr algn="r">
              <a:lnSpc>
                <a:spcPts val="2440"/>
              </a:lnSpc>
              <a:spcBef>
                <a:spcPct val="0"/>
              </a:spcBef>
            </a:pPr>
            <a:r>
              <a:rPr lang="en-US" sz="2034" i="tru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School of Computing Technologies</a:t>
            </a:r>
          </a:p>
          <a:p>
            <a:pPr algn="r">
              <a:lnSpc>
                <a:spcPts val="2440"/>
              </a:lnSpc>
              <a:spcBef>
                <a:spcPct val="0"/>
              </a:spcBef>
            </a:pPr>
            <a:r>
              <a:rPr lang="en-US" sz="2034" i="tru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RMIT University </a:t>
            </a:r>
          </a:p>
          <a:p>
            <a:pPr algn="r">
              <a:lnSpc>
                <a:spcPts val="2440"/>
              </a:lnSpc>
              <a:spcBef>
                <a:spcPct val="0"/>
              </a:spcBef>
            </a:pPr>
          </a:p>
          <a:p>
            <a:pPr algn="r">
              <a:lnSpc>
                <a:spcPts val="2440"/>
              </a:lnSpc>
              <a:spcBef>
                <a:spcPct val="0"/>
              </a:spcBef>
            </a:pPr>
            <a:r>
              <a:rPr lang="en-US" b="true" sz="2034" i="true">
                <a:solidFill>
                  <a:srgbClr val="000000"/>
                </a:solidFill>
                <a:latin typeface="Glacial Indifference Bold Italics"/>
                <a:ea typeface="Glacial Indifference Bold Italics"/>
                <a:cs typeface="Glacial Indifference Bold Italics"/>
                <a:sym typeface="Glacial Indifference Bold Italics"/>
              </a:rPr>
              <a:t>Contact Details:</a:t>
            </a:r>
          </a:p>
          <a:p>
            <a:pPr algn="r">
              <a:lnSpc>
                <a:spcPts val="2440"/>
              </a:lnSpc>
              <a:spcBef>
                <a:spcPct val="0"/>
              </a:spcBef>
            </a:pPr>
            <a:r>
              <a:rPr lang="en-US" sz="2034" i="true">
                <a:solidFill>
                  <a:srgbClr val="000000"/>
                </a:solidFill>
                <a:latin typeface="Glacial Indifference Italics"/>
                <a:ea typeface="Glacial Indifference Italics"/>
                <a:cs typeface="Glacial Indifference Italics"/>
                <a:sym typeface="Glacial Indifference Italics"/>
              </a:rPr>
              <a:t>s4159962@student.rmit.edu.au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444517" y="4062494"/>
            <a:ext cx="7322748" cy="11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Introduction to Recommender Systems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2864249"/>
            <a:ext cx="771999" cy="771999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42094" y="2834768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2"/>
              </a:lnSpc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44517" y="6375473"/>
            <a:ext cx="7322748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 wise briefing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028700" y="4144090"/>
            <a:ext cx="771999" cy="771999"/>
            <a:chOff x="0" y="0"/>
            <a:chExt cx="6350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42094" y="4114609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444517" y="8853637"/>
            <a:ext cx="7322748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Conclusion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6576929"/>
            <a:ext cx="771999" cy="771999"/>
            <a:chOff x="0" y="0"/>
            <a:chExt cx="6350000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1142094" y="6547448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444517" y="7538903"/>
            <a:ext cx="7322748" cy="973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1">
              <a:lnSpc>
                <a:spcPts val="8400"/>
              </a:lnSpc>
              <a:spcBef>
                <a:spcPct val="0"/>
              </a:spcBef>
            </a:pPr>
            <a:r>
              <a:rPr lang="en-US" sz="42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Evaluation of each method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1028700" y="5423930"/>
            <a:ext cx="771999" cy="771999"/>
            <a:chOff x="0" y="0"/>
            <a:chExt cx="6350000" cy="6350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142094" y="5394449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 u="non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044974"/>
            <a:ext cx="8273290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Contents</a:t>
            </a:r>
          </a:p>
        </p:txBody>
      </p:sp>
      <p:sp>
        <p:nvSpPr>
          <p:cNvPr name="Freeform 20" id="20"/>
          <p:cNvSpPr/>
          <p:nvPr/>
        </p:nvSpPr>
        <p:spPr>
          <a:xfrm flipH="true" flipV="false" rot="7966260">
            <a:off x="9058963" y="4099497"/>
            <a:ext cx="15296673" cy="7258967"/>
          </a:xfrm>
          <a:custGeom>
            <a:avLst/>
            <a:gdLst/>
            <a:ahLst/>
            <a:cxnLst/>
            <a:rect r="r" b="b" t="t" l="l"/>
            <a:pathLst>
              <a:path h="7258967" w="15296673">
                <a:moveTo>
                  <a:pt x="15296673" y="0"/>
                </a:moveTo>
                <a:lnTo>
                  <a:pt x="0" y="0"/>
                </a:lnTo>
                <a:lnTo>
                  <a:pt x="0" y="7258967"/>
                </a:lnTo>
                <a:lnTo>
                  <a:pt x="15296673" y="7258967"/>
                </a:lnTo>
                <a:lnTo>
                  <a:pt x="1529667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1173691" y="1054499"/>
            <a:ext cx="6733309" cy="8229600"/>
          </a:xfrm>
          <a:custGeom>
            <a:avLst/>
            <a:gdLst/>
            <a:ahLst/>
            <a:cxnLst/>
            <a:rect r="r" b="b" t="t" l="l"/>
            <a:pathLst>
              <a:path h="8229600" w="6733309">
                <a:moveTo>
                  <a:pt x="0" y="0"/>
                </a:moveTo>
                <a:lnTo>
                  <a:pt x="6733309" y="0"/>
                </a:lnTo>
                <a:lnTo>
                  <a:pt x="673330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028700" y="7853753"/>
            <a:ext cx="771999" cy="771999"/>
            <a:chOff x="0" y="0"/>
            <a:chExt cx="635000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142094" y="7824272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5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444517" y="5603999"/>
            <a:ext cx="7322748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Data Description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444517" y="3044318"/>
            <a:ext cx="7322748" cy="573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42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Objective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028700" y="9121052"/>
            <a:ext cx="771999" cy="771999"/>
            <a:chOff x="0" y="0"/>
            <a:chExt cx="6350000" cy="63500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29" id="29"/>
          <p:cNvSpPr txBox="true"/>
          <p:nvPr/>
        </p:nvSpPr>
        <p:spPr>
          <a:xfrm rot="0">
            <a:off x="1142094" y="9091571"/>
            <a:ext cx="545211" cy="688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5652"/>
              </a:lnSpc>
              <a:spcBef>
                <a:spcPct val="0"/>
              </a:spcBef>
            </a:pPr>
            <a:r>
              <a:rPr lang="en-US" sz="3600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731421" y="1370223"/>
            <a:ext cx="10863257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Objective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634725" y="4741097"/>
            <a:ext cx="4656065" cy="4517203"/>
            <a:chOff x="0" y="0"/>
            <a:chExt cx="4235308" cy="410899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35309" cy="4108995"/>
            </a:xfrm>
            <a:custGeom>
              <a:avLst/>
              <a:gdLst/>
              <a:ahLst/>
              <a:cxnLst/>
              <a:rect r="r" b="b" t="t" l="l"/>
              <a:pathLst>
                <a:path h="4108995" w="4235309">
                  <a:moveTo>
                    <a:pt x="4110848" y="4108995"/>
                  </a:moveTo>
                  <a:lnTo>
                    <a:pt x="124460" y="4108995"/>
                  </a:lnTo>
                  <a:cubicBezTo>
                    <a:pt x="55880" y="4108995"/>
                    <a:pt x="0" y="4053115"/>
                    <a:pt x="0" y="39845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10848" y="0"/>
                  </a:lnTo>
                  <a:cubicBezTo>
                    <a:pt x="4179428" y="0"/>
                    <a:pt x="4235309" y="55880"/>
                    <a:pt x="4235309" y="124460"/>
                  </a:cubicBezTo>
                  <a:lnTo>
                    <a:pt x="4235309" y="3984535"/>
                  </a:lnTo>
                  <a:cubicBezTo>
                    <a:pt x="4235309" y="4053115"/>
                    <a:pt x="4179428" y="4108995"/>
                    <a:pt x="4110848" y="41089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9938614" y="4618517"/>
            <a:ext cx="4656065" cy="4517203"/>
            <a:chOff x="0" y="0"/>
            <a:chExt cx="4235308" cy="41089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235309" cy="4108995"/>
            </a:xfrm>
            <a:custGeom>
              <a:avLst/>
              <a:gdLst/>
              <a:ahLst/>
              <a:cxnLst/>
              <a:rect r="r" b="b" t="t" l="l"/>
              <a:pathLst>
                <a:path h="4108995" w="4235309">
                  <a:moveTo>
                    <a:pt x="4110848" y="4108995"/>
                  </a:moveTo>
                  <a:lnTo>
                    <a:pt x="124460" y="4108995"/>
                  </a:lnTo>
                  <a:cubicBezTo>
                    <a:pt x="55880" y="4108995"/>
                    <a:pt x="0" y="4053115"/>
                    <a:pt x="0" y="3984535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10848" y="0"/>
                  </a:lnTo>
                  <a:cubicBezTo>
                    <a:pt x="4179428" y="0"/>
                    <a:pt x="4235309" y="55880"/>
                    <a:pt x="4235309" y="124460"/>
                  </a:cubicBezTo>
                  <a:lnTo>
                    <a:pt x="4235309" y="3984535"/>
                  </a:lnTo>
                  <a:cubicBezTo>
                    <a:pt x="4235309" y="4053115"/>
                    <a:pt x="4179428" y="4108995"/>
                    <a:pt x="4110848" y="410899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4136793" y="6275164"/>
            <a:ext cx="3651928" cy="142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Implementation of collaborative filtering methods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51084" y="6240780"/>
            <a:ext cx="3631125" cy="1896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70"/>
              </a:lnSpc>
              <a:spcBef>
                <a:spcPct val="0"/>
              </a:spcBef>
            </a:pPr>
            <a:r>
              <a:rPr lang="en-US" sz="2900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Evaluation and comparison of each method and its performance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5322837" y="3851381"/>
            <a:ext cx="1279841" cy="1279841"/>
            <a:chOff x="0" y="0"/>
            <a:chExt cx="6350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5510824" y="3820294"/>
            <a:ext cx="903865" cy="112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70"/>
              </a:lnSpc>
            </a:pPr>
            <a:r>
              <a:rPr lang="en-US" sz="5968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1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1626726" y="3790609"/>
            <a:ext cx="1279841" cy="1279841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D54946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814714" y="3759522"/>
            <a:ext cx="903865" cy="112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9370"/>
              </a:lnSpc>
              <a:spcBef>
                <a:spcPct val="0"/>
              </a:spcBef>
            </a:pPr>
            <a:r>
              <a:rPr lang="en-US" sz="5968" u="none">
                <a:solidFill>
                  <a:srgbClr val="FFFFFF"/>
                </a:solidFill>
                <a:latin typeface="Yeseva One"/>
                <a:ea typeface="Yeseva One"/>
                <a:cs typeface="Yeseva One"/>
                <a:sym typeface="Yeseva One"/>
              </a:rPr>
              <a:t>2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1303138">
            <a:off x="-715738" y="-192375"/>
            <a:ext cx="3937077" cy="4402831"/>
          </a:xfrm>
          <a:custGeom>
            <a:avLst/>
            <a:gdLst/>
            <a:ahLst/>
            <a:cxnLst/>
            <a:rect r="r" b="b" t="t" l="l"/>
            <a:pathLst>
              <a:path h="4402831" w="3937077">
                <a:moveTo>
                  <a:pt x="0" y="0"/>
                </a:moveTo>
                <a:lnTo>
                  <a:pt x="3937077" y="0"/>
                </a:lnTo>
                <a:lnTo>
                  <a:pt x="3937077" y="4402831"/>
                </a:lnTo>
                <a:lnTo>
                  <a:pt x="0" y="44028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true" flipV="false" rot="-1342631">
            <a:off x="15051709" y="-203842"/>
            <a:ext cx="3937077" cy="4402831"/>
          </a:xfrm>
          <a:custGeom>
            <a:avLst/>
            <a:gdLst/>
            <a:ahLst/>
            <a:cxnLst/>
            <a:rect r="r" b="b" t="t" l="l"/>
            <a:pathLst>
              <a:path h="4402831" w="3937077">
                <a:moveTo>
                  <a:pt x="3937077" y="0"/>
                </a:moveTo>
                <a:lnTo>
                  <a:pt x="0" y="0"/>
                </a:lnTo>
                <a:lnTo>
                  <a:pt x="0" y="4402831"/>
                </a:lnTo>
                <a:lnTo>
                  <a:pt x="3937077" y="4402831"/>
                </a:lnTo>
                <a:lnTo>
                  <a:pt x="393707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10713945" y="2548639"/>
            <a:ext cx="10968558" cy="5205079"/>
          </a:xfrm>
          <a:custGeom>
            <a:avLst/>
            <a:gdLst/>
            <a:ahLst/>
            <a:cxnLst/>
            <a:rect r="r" b="b" t="t" l="l"/>
            <a:pathLst>
              <a:path h="5205079" w="10968558">
                <a:moveTo>
                  <a:pt x="10968558" y="0"/>
                </a:moveTo>
                <a:lnTo>
                  <a:pt x="0" y="0"/>
                </a:lnTo>
                <a:lnTo>
                  <a:pt x="0" y="5205079"/>
                </a:lnTo>
                <a:lnTo>
                  <a:pt x="10968558" y="5205079"/>
                </a:lnTo>
                <a:lnTo>
                  <a:pt x="1096855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607080"/>
            <a:ext cx="11554718" cy="4750350"/>
            <a:chOff x="0" y="0"/>
            <a:chExt cx="3043218" cy="12511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043218" cy="1251121"/>
            </a:xfrm>
            <a:custGeom>
              <a:avLst/>
              <a:gdLst/>
              <a:ahLst/>
              <a:cxnLst/>
              <a:rect r="r" b="b" t="t" l="l"/>
              <a:pathLst>
                <a:path h="1251121" w="3043218">
                  <a:moveTo>
                    <a:pt x="0" y="0"/>
                  </a:moveTo>
                  <a:lnTo>
                    <a:pt x="3043218" y="0"/>
                  </a:lnTo>
                  <a:lnTo>
                    <a:pt x="3043218" y="1251121"/>
                  </a:lnTo>
                  <a:lnTo>
                    <a:pt x="0" y="1251121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66675"/>
              <a:ext cx="3043218" cy="13177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37736" y="3663510"/>
            <a:ext cx="11336647" cy="469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Recommendation systems are filtering methods that predict and analyze whether a user will like or dislike an item/or items based on their previous preferences or choices. </a:t>
            </a:r>
          </a:p>
          <a:p>
            <a:pPr algn="l">
              <a:lnSpc>
                <a:spcPts val="4199"/>
              </a:lnSpc>
            </a:pPr>
          </a:p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aim here is to identify which movies a user is likely to watch based on the previous movies that they have watched or other similar users have watched. The recommendation is also generated based on user-user or item-item similarity</a:t>
            </a:r>
          </a:p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007739"/>
            <a:ext cx="10343364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Introduction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1977741" y="1028700"/>
            <a:ext cx="6922039" cy="7681510"/>
          </a:xfrm>
          <a:custGeom>
            <a:avLst/>
            <a:gdLst/>
            <a:ahLst/>
            <a:cxnLst/>
            <a:rect r="r" b="b" t="t" l="l"/>
            <a:pathLst>
              <a:path h="7681510" w="6922039">
                <a:moveTo>
                  <a:pt x="0" y="0"/>
                </a:moveTo>
                <a:lnTo>
                  <a:pt x="6922039" y="0"/>
                </a:lnTo>
                <a:lnTo>
                  <a:pt x="6922039" y="7681510"/>
                </a:lnTo>
                <a:lnTo>
                  <a:pt x="0" y="7681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160042" y="2543238"/>
            <a:ext cx="13967915" cy="6715062"/>
            <a:chOff x="0" y="0"/>
            <a:chExt cx="3678793" cy="176857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78793" cy="1768576"/>
            </a:xfrm>
            <a:custGeom>
              <a:avLst/>
              <a:gdLst/>
              <a:ahLst/>
              <a:cxnLst/>
              <a:rect r="r" b="b" t="t" l="l"/>
              <a:pathLst>
                <a:path h="1768576" w="3678793">
                  <a:moveTo>
                    <a:pt x="0" y="0"/>
                  </a:moveTo>
                  <a:lnTo>
                    <a:pt x="3678793" y="0"/>
                  </a:lnTo>
                  <a:lnTo>
                    <a:pt x="3678793" y="1768576"/>
                  </a:lnTo>
                  <a:lnTo>
                    <a:pt x="0" y="1768576"/>
                  </a:lnTo>
                  <a:close/>
                </a:path>
              </a:pathLst>
            </a:custGeom>
            <a:solidFill>
              <a:srgbClr val="C5E5D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3678793" cy="18352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50523" y="3469186"/>
            <a:ext cx="12986954" cy="4693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dataset used has been sourced from the MovieLens website </a:t>
            </a:r>
            <a:r>
              <a:rPr lang="en-US" sz="2799" u="sng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  <a:hlinkClick r:id="rId4" tooltip="http://movielens.umn.edu"/>
              </a:rPr>
              <a:t>movielens.umn.edu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covering the time period from September 19, 1997, to April 22, 1998. </a:t>
            </a:r>
          </a:p>
          <a:p>
            <a:pPr algn="just">
              <a:lnSpc>
                <a:spcPts val="4199"/>
              </a:lnSpc>
            </a:pPr>
          </a:p>
          <a:p>
            <a:pPr algn="just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dataset is limited to the user-item preferences and does not contain any demographic information of the user. The item description entails the genres, movie title, movie id etc. </a:t>
            </a:r>
          </a:p>
          <a:p>
            <a:pPr algn="just">
              <a:lnSpc>
                <a:spcPts val="4199"/>
              </a:lnSpc>
            </a:pP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Number of users:  943</a:t>
            </a:r>
          </a:p>
          <a:p>
            <a:pPr algn="just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 u="none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Number of items: 1682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5400000">
            <a:off x="-6555625" y="-244082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400000">
            <a:off x="14556625" y="784617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21876" y="5597071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21876" y="6628658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91073" y="1019175"/>
            <a:ext cx="14705854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Data Description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7470837" y="3554911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7470837" y="4409863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5400000">
            <a:off x="10893009" y="2746523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49"/>
                </a:lnTo>
                <a:lnTo>
                  <a:pt x="10287000" y="4881649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3772822" y="1028700"/>
            <a:ext cx="3486478" cy="8229600"/>
          </a:xfrm>
          <a:custGeom>
            <a:avLst/>
            <a:gdLst/>
            <a:ahLst/>
            <a:cxnLst/>
            <a:rect r="r" b="b" t="t" l="l"/>
            <a:pathLst>
              <a:path h="8229600" w="3486478">
                <a:moveTo>
                  <a:pt x="3486478" y="0"/>
                </a:moveTo>
                <a:lnTo>
                  <a:pt x="0" y="0"/>
                </a:lnTo>
                <a:lnTo>
                  <a:pt x="0" y="8229600"/>
                </a:lnTo>
                <a:lnTo>
                  <a:pt x="3486478" y="8229600"/>
                </a:lnTo>
                <a:lnTo>
                  <a:pt x="348647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1717259" y="6714173"/>
          <a:ext cx="7526719" cy="2190750"/>
        </p:xfrm>
        <a:graphic>
          <a:graphicData uri="http://schemas.openxmlformats.org/drawingml/2006/table">
            <a:tbl>
              <a:tblPr/>
              <a:tblGrid>
                <a:gridCol w="3763359"/>
                <a:gridCol w="3763359"/>
              </a:tblGrid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0.8259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1.0311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1717259" y="3068955"/>
            <a:ext cx="10607301" cy="502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  <a:spcBef>
                <a:spcPct val="0"/>
              </a:spcBef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Predicting r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a,i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as the average rating of the corresponding users.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152525"/>
            <a:ext cx="11984419" cy="9734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200"/>
              </a:lnSpc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Method 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17259" y="3795727"/>
            <a:ext cx="10607301" cy="2074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rating is predicted using the global average of all ratings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implementation here is fast and robust 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No customizaton possible 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Lacks item specific context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54391" y="1019175"/>
            <a:ext cx="14084886" cy="1104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Method 2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5400000">
            <a:off x="-5784423" y="2600333"/>
            <a:ext cx="10718329" cy="5086334"/>
          </a:xfrm>
          <a:custGeom>
            <a:avLst/>
            <a:gdLst/>
            <a:ahLst/>
            <a:cxnLst/>
            <a:rect r="r" b="b" t="t" l="l"/>
            <a:pathLst>
              <a:path h="5086334" w="10718329">
                <a:moveTo>
                  <a:pt x="10718329" y="0"/>
                </a:moveTo>
                <a:lnTo>
                  <a:pt x="0" y="0"/>
                </a:lnTo>
                <a:lnTo>
                  <a:pt x="0" y="5086334"/>
                </a:lnTo>
                <a:lnTo>
                  <a:pt x="10718329" y="5086334"/>
                </a:lnTo>
                <a:lnTo>
                  <a:pt x="1071832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325184">
            <a:off x="14176276" y="-443019"/>
            <a:ext cx="5263533" cy="4411798"/>
          </a:xfrm>
          <a:custGeom>
            <a:avLst/>
            <a:gdLst/>
            <a:ahLst/>
            <a:cxnLst/>
            <a:rect r="r" b="b" t="t" l="l"/>
            <a:pathLst>
              <a:path h="4411798" w="5263533">
                <a:moveTo>
                  <a:pt x="0" y="0"/>
                </a:moveTo>
                <a:lnTo>
                  <a:pt x="5263533" y="0"/>
                </a:lnTo>
                <a:lnTo>
                  <a:pt x="5263533" y="4411798"/>
                </a:lnTo>
                <a:lnTo>
                  <a:pt x="0" y="44117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879611">
            <a:off x="14716801" y="5866470"/>
            <a:ext cx="4678544" cy="3921471"/>
          </a:xfrm>
          <a:custGeom>
            <a:avLst/>
            <a:gdLst/>
            <a:ahLst/>
            <a:cxnLst/>
            <a:rect r="r" b="b" t="t" l="l"/>
            <a:pathLst>
              <a:path h="3921471" w="4678544">
                <a:moveTo>
                  <a:pt x="4678544" y="0"/>
                </a:moveTo>
                <a:lnTo>
                  <a:pt x="0" y="0"/>
                </a:lnTo>
                <a:lnTo>
                  <a:pt x="0" y="3921471"/>
                </a:lnTo>
                <a:lnTo>
                  <a:pt x="4678544" y="3921471"/>
                </a:lnTo>
                <a:lnTo>
                  <a:pt x="4678544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854391" y="2458571"/>
            <a:ext cx="12252590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Pr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dicting r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a,i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as 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ave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ge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rating of the co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rre</a:t>
            </a: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sponding items.</a:t>
            </a:r>
          </a:p>
          <a:p>
            <a:pPr algn="l">
              <a:lnSpc>
                <a:spcPts val="419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2745150" y="3818741"/>
            <a:ext cx="10607301" cy="10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Outperforms method 1 since item popularity could have dominated user preferences or choices</a:t>
            </a:r>
          </a:p>
        </p:txBody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2854391" y="6731831"/>
          <a:ext cx="7526719" cy="2190750"/>
        </p:xfrm>
        <a:graphic>
          <a:graphicData uri="http://schemas.openxmlformats.org/drawingml/2006/table">
            <a:tbl>
              <a:tblPr/>
              <a:tblGrid>
                <a:gridCol w="3763359"/>
                <a:gridCol w="3763359"/>
              </a:tblGrid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0.7961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1.0013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888" r="-48" b="-3897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19094" y="476527"/>
            <a:ext cx="14110882" cy="220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0"/>
              </a:lnSpc>
              <a:spcBef>
                <a:spcPct val="0"/>
              </a:spcBef>
            </a:pPr>
            <a:r>
              <a:rPr lang="en-US" sz="7200">
                <a:solidFill>
                  <a:srgbClr val="174076"/>
                </a:solidFill>
                <a:latin typeface="Yeseva One"/>
                <a:ea typeface="Yeseva One"/>
                <a:cs typeface="Yeseva One"/>
                <a:sym typeface="Yeseva One"/>
              </a:rPr>
              <a:t>Method 3: User KNN Collaborative Filtering</a:t>
            </a:r>
          </a:p>
        </p:txBody>
      </p:sp>
      <p:sp>
        <p:nvSpPr>
          <p:cNvPr name="Freeform 4" id="4"/>
          <p:cNvSpPr/>
          <p:nvPr/>
        </p:nvSpPr>
        <p:spPr>
          <a:xfrm flipH="true" flipV="false" rot="5400000">
            <a:off x="-6555625" y="-244082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1876" y="5597071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7"/>
                </a:lnTo>
                <a:lnTo>
                  <a:pt x="0" y="57438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21876" y="6628658"/>
            <a:ext cx="574387" cy="574387"/>
          </a:xfrm>
          <a:custGeom>
            <a:avLst/>
            <a:gdLst/>
            <a:ahLst/>
            <a:cxnLst/>
            <a:rect r="r" b="b" t="t" l="l"/>
            <a:pathLst>
              <a:path h="574387" w="574387">
                <a:moveTo>
                  <a:pt x="0" y="0"/>
                </a:moveTo>
                <a:lnTo>
                  <a:pt x="574387" y="0"/>
                </a:lnTo>
                <a:lnTo>
                  <a:pt x="574387" y="574386"/>
                </a:lnTo>
                <a:lnTo>
                  <a:pt x="0" y="574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400000">
            <a:off x="14556625" y="7846175"/>
            <a:ext cx="10287000" cy="4881649"/>
          </a:xfrm>
          <a:custGeom>
            <a:avLst/>
            <a:gdLst/>
            <a:ahLst/>
            <a:cxnLst/>
            <a:rect r="r" b="b" t="t" l="l"/>
            <a:pathLst>
              <a:path h="4881649" w="10287000">
                <a:moveTo>
                  <a:pt x="10287000" y="0"/>
                </a:moveTo>
                <a:lnTo>
                  <a:pt x="0" y="0"/>
                </a:lnTo>
                <a:lnTo>
                  <a:pt x="0" y="4881650"/>
                </a:lnTo>
                <a:lnTo>
                  <a:pt x="10287000" y="488165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494712">
            <a:off x="14341244" y="6550081"/>
            <a:ext cx="3486037" cy="3896992"/>
          </a:xfrm>
          <a:custGeom>
            <a:avLst/>
            <a:gdLst/>
            <a:ahLst/>
            <a:cxnLst/>
            <a:rect r="r" b="b" t="t" l="l"/>
            <a:pathLst>
              <a:path h="3896992" w="3486037">
                <a:moveTo>
                  <a:pt x="0" y="0"/>
                </a:moveTo>
                <a:lnTo>
                  <a:pt x="3486037" y="0"/>
                </a:lnTo>
                <a:lnTo>
                  <a:pt x="3486037" y="3896993"/>
                </a:lnTo>
                <a:lnTo>
                  <a:pt x="0" y="38969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9" id="9"/>
          <p:cNvGraphicFramePr>
            <a:graphicFrameLocks noGrp="true"/>
          </p:cNvGraphicFramePr>
          <p:nvPr/>
        </p:nvGraphicFramePr>
        <p:xfrm>
          <a:off x="12649645" y="1742399"/>
          <a:ext cx="5001571" cy="2190750"/>
        </p:xfrm>
        <a:graphic>
          <a:graphicData uri="http://schemas.openxmlformats.org/drawingml/2006/table">
            <a:tbl>
              <a:tblPr/>
              <a:tblGrid>
                <a:gridCol w="2500786"/>
                <a:gridCol w="2500786"/>
              </a:tblGrid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MAE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 strike="noStrike" u="none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RMSE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  <a:tr h="1095375"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0.7887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 marL="0" indent="0" lvl="0">
                        <a:lnSpc>
                          <a:spcPts val="4339"/>
                        </a:lnSpc>
                        <a:spcBef>
                          <a:spcPct val="0"/>
                        </a:spcBef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Yeseva One"/>
                          <a:ea typeface="Yeseva One"/>
                          <a:cs typeface="Yeseva One"/>
                          <a:sym typeface="Yeseva One"/>
                        </a:rPr>
                        <a:t>0.9872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FEB"/>
                    </a:solidFill>
                  </a:tcPr>
                </a:tc>
              </a:tr>
            </a:tbl>
          </a:graphicData>
        </a:graphic>
      </p:graphicFrame>
      <p:sp>
        <p:nvSpPr>
          <p:cNvPr name="Freeform 10" id="10"/>
          <p:cNvSpPr/>
          <p:nvPr/>
        </p:nvSpPr>
        <p:spPr>
          <a:xfrm flipH="false" flipV="false" rot="0">
            <a:off x="3670640" y="5597071"/>
            <a:ext cx="6942274" cy="4434378"/>
          </a:xfrm>
          <a:custGeom>
            <a:avLst/>
            <a:gdLst/>
            <a:ahLst/>
            <a:cxnLst/>
            <a:rect r="r" b="b" t="t" l="l"/>
            <a:pathLst>
              <a:path h="4434378" w="6942274">
                <a:moveTo>
                  <a:pt x="0" y="0"/>
                </a:moveTo>
                <a:lnTo>
                  <a:pt x="6942274" y="0"/>
                </a:lnTo>
                <a:lnTo>
                  <a:pt x="6942274" y="4434377"/>
                </a:lnTo>
                <a:lnTo>
                  <a:pt x="0" y="443437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85870" y="2794864"/>
            <a:ext cx="10757034" cy="2598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Technique used: Pearson Correlation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Different values of k were tested to optimize the model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The model took a longer processing time when compared</a:t>
            </a:r>
          </a:p>
          <a:p>
            <a:pPr algn="l" marL="604519" indent="-302260" lvl="1">
              <a:lnSpc>
                <a:spcPts val="4199"/>
              </a:lnSpc>
              <a:buFont typeface="Arial"/>
              <a:buChar char="•"/>
            </a:pPr>
            <a:r>
              <a:rPr lang="en-US" sz="2799">
                <a:solidFill>
                  <a:srgbClr val="174076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It was observed that the model performance kept on improving  till k = 25 and then slowly started to decrease as k was increased.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DAGqMy-QA8E</dc:identifier>
  <dcterms:modified xsi:type="dcterms:W3CDTF">2011-08-01T06:04:30Z</dcterms:modified>
  <cp:revision>1</cp:revision>
  <dc:title>Slides</dc:title>
</cp:coreProperties>
</file>