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67" r:id="rId4"/>
    <p:sldId id="258" r:id="rId5"/>
    <p:sldId id="268" r:id="rId6"/>
    <p:sldId id="269" r:id="rId7"/>
    <p:sldId id="259" r:id="rId8"/>
    <p:sldId id="270" r:id="rId9"/>
    <p:sldId id="271" r:id="rId10"/>
    <p:sldId id="260" r:id="rId11"/>
    <p:sldId id="261" r:id="rId12"/>
    <p:sldId id="263" r:id="rId13"/>
    <p:sldId id="266" r:id="rId14"/>
    <p:sldId id="262" r:id="rId15"/>
    <p:sldId id="265" r:id="rId16"/>
    <p:sldId id="264" r:id="rId17"/>
  </p:sldIdLst>
  <p:sldSz cx="9144000" cy="5143500" type="screen16x9"/>
  <p:notesSz cx="6858000" cy="9144000"/>
  <p:embeddedFontLst>
    <p:embeddedFont>
      <p:font typeface="Average" panose="020B0604020202020204" charset="0"/>
      <p:regular r:id="rId19"/>
    </p:embeddedFont>
    <p:embeddedFont>
      <p:font typeface="Oswald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8992CB-B4FA-4F25-B291-CB31691027BE}">
  <a:tblStyle styleId="{188992CB-B4FA-4F25-B291-CB3169102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39568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070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343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37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6f980f9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6f980f9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839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929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6f980f9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6f980f9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180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f980f9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6f980f9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76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40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553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4543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916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441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094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334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52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ens_(anatomy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wikipedia.org/wiki/Visual_impairment" TargetMode="External"/><Relationship Id="rId4" Type="http://schemas.openxmlformats.org/officeDocument/2006/relationships/hyperlink" Target="https://en.wikipedia.org/wiki/Ey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Cataract Detection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TEAM NAME : OMEGA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-472612" y="644163"/>
            <a:ext cx="261648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Understand</a:t>
            </a:r>
            <a:br>
              <a:rPr lang="en" sz="2400" dirty="0" smtClean="0"/>
            </a:br>
            <a:r>
              <a:rPr lang="en" sz="2400" dirty="0" smtClean="0"/>
              <a:t>the</a:t>
            </a:r>
            <a:br>
              <a:rPr lang="en" sz="2400" dirty="0" smtClean="0"/>
            </a:br>
            <a:r>
              <a:rPr lang="en" sz="2400" dirty="0" smtClean="0"/>
              <a:t> Architecture</a:t>
            </a:r>
            <a:endParaRPr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64" y="0"/>
            <a:ext cx="7432537" cy="5143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296322" y="33656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Tech Stack </a:t>
            </a:r>
            <a:endParaRPr dirty="0"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2"/>
          </p:nvPr>
        </p:nvSpPr>
        <p:spPr>
          <a:xfrm>
            <a:off x="4880226" y="82194"/>
            <a:ext cx="3945276" cy="43870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 algn="ctr">
              <a:buNone/>
            </a:pPr>
            <a:r>
              <a:rPr lang="en-IN" sz="2000" b="1" dirty="0"/>
              <a:t>Android </a:t>
            </a:r>
          </a:p>
          <a:p>
            <a:pPr marL="114300" indent="0" algn="ctr">
              <a:buNone/>
            </a:pPr>
            <a:r>
              <a:rPr lang="en-IN" sz="1200" dirty="0"/>
              <a:t>XML </a:t>
            </a:r>
          </a:p>
          <a:p>
            <a:pPr marL="114300" indent="0" algn="ctr">
              <a:buNone/>
            </a:pPr>
            <a:r>
              <a:rPr lang="en-IN" sz="1200" dirty="0"/>
              <a:t>JAVA</a:t>
            </a:r>
          </a:p>
          <a:p>
            <a:pPr marL="114300" indent="0" algn="ctr">
              <a:buNone/>
            </a:pPr>
            <a:r>
              <a:rPr lang="en-IN" sz="1200" dirty="0"/>
              <a:t>FIREBASE </a:t>
            </a:r>
          </a:p>
          <a:p>
            <a:pPr algn="ctr"/>
            <a:endParaRPr lang="en-IN" sz="1200" dirty="0"/>
          </a:p>
          <a:p>
            <a:pPr algn="ctr"/>
            <a:endParaRPr lang="en-IN" sz="2000" dirty="0"/>
          </a:p>
          <a:p>
            <a:pPr marL="114300" indent="0" algn="ctr">
              <a:buNone/>
            </a:pPr>
            <a:r>
              <a:rPr lang="en-IN" sz="2000" b="1" dirty="0"/>
              <a:t>WEB</a:t>
            </a:r>
          </a:p>
          <a:p>
            <a:pPr marL="114300" indent="0" algn="ctr">
              <a:buNone/>
            </a:pPr>
            <a:r>
              <a:rPr lang="en-IN" sz="1200" dirty="0"/>
              <a:t>REST API (DJANGO)</a:t>
            </a:r>
          </a:p>
          <a:p>
            <a:pPr algn="ctr"/>
            <a:endParaRPr lang="en-IN" sz="1200" dirty="0"/>
          </a:p>
          <a:p>
            <a:pPr algn="ctr"/>
            <a:endParaRPr lang="en-IN" sz="1200" dirty="0"/>
          </a:p>
          <a:p>
            <a:pPr marL="114300" indent="0" algn="ctr">
              <a:buNone/>
            </a:pPr>
            <a:r>
              <a:rPr lang="en-IN" sz="2000" b="1" dirty="0"/>
              <a:t>Machine Learning </a:t>
            </a:r>
          </a:p>
          <a:p>
            <a:pPr marL="114300" indent="0" algn="ctr">
              <a:buNone/>
            </a:pPr>
            <a:r>
              <a:rPr lang="en-IN" sz="1200" dirty="0"/>
              <a:t>Encoder-Decoder networks based on fully convolutional CNN</a:t>
            </a:r>
          </a:p>
          <a:p>
            <a:pPr marL="114300" indent="0" algn="ctr">
              <a:buNone/>
            </a:pPr>
            <a:r>
              <a:rPr lang="en-IN" sz="1200" dirty="0"/>
              <a:t>Eye detection using HAAR cascades and </a:t>
            </a:r>
            <a:r>
              <a:rPr lang="en-IN" sz="1200" dirty="0" err="1"/>
              <a:t>OpenCv</a:t>
            </a:r>
            <a:endParaRPr lang="en-IN" sz="1200" dirty="0"/>
          </a:p>
          <a:p>
            <a:pPr marL="114300" indent="0" algn="ctr">
              <a:buNone/>
            </a:pPr>
            <a:r>
              <a:rPr lang="en-IN" sz="1200" dirty="0"/>
              <a:t>K-means clustering for feature extraction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03" y="3204176"/>
            <a:ext cx="905488" cy="905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764" y="3204176"/>
            <a:ext cx="772568" cy="951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105" y="3410614"/>
            <a:ext cx="1424417" cy="4926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Glimpse of Practical Implementation</a:t>
            </a:r>
            <a:endParaRPr dirty="0"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 smtClean="0">
                <a:solidFill>
                  <a:schemeClr val="dk1"/>
                </a:solidFill>
              </a:rPr>
              <a:t>Findings</a:t>
            </a:r>
            <a:endParaRPr sz="2100" b="1" dirty="0">
              <a:solidFill>
                <a:schemeClr val="dk1"/>
              </a:solidFill>
            </a:endParaRPr>
          </a:p>
          <a:p>
            <a:pPr indent="-457200">
              <a:buAutoNum type="arabicPeriod"/>
            </a:pPr>
            <a:r>
              <a:rPr lang="en-IN" sz="1600" b="1" dirty="0"/>
              <a:t>The application is easy to use by an layman.</a:t>
            </a:r>
          </a:p>
          <a:p>
            <a:pPr indent="-457200">
              <a:buAutoNum type="arabicPeriod"/>
            </a:pPr>
            <a:r>
              <a:rPr lang="en-IN" sz="1600" b="1" dirty="0"/>
              <a:t>Similar kind of situation is being tackled in case of Diabetes.</a:t>
            </a:r>
          </a:p>
          <a:p>
            <a:pPr indent="-457200">
              <a:buAutoNum type="arabicPeriod"/>
            </a:pPr>
            <a:r>
              <a:rPr lang="en-IN" sz="1600" b="1" dirty="0"/>
              <a:t>Image processing is being used currently in MRI scans.</a:t>
            </a:r>
          </a:p>
          <a:p>
            <a:pPr indent="-457200">
              <a:buAutoNum type="arabicPeriod"/>
            </a:pPr>
            <a:r>
              <a:rPr lang="en-IN" sz="1600" b="1" dirty="0"/>
              <a:t>As per the current scenarios and challenges, The medical sector will be overtaken by technology based alternatives in near future.</a:t>
            </a:r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4294967295"/>
          </p:nvPr>
        </p:nvSpPr>
        <p:spPr>
          <a:xfrm>
            <a:off x="7996175" y="254200"/>
            <a:ext cx="689400" cy="2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2"/>
                </a:solidFill>
              </a:rPr>
              <a:t>Item 1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4294967295"/>
          </p:nvPr>
        </p:nvSpPr>
        <p:spPr>
          <a:xfrm>
            <a:off x="7996175" y="602125"/>
            <a:ext cx="689400" cy="2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2"/>
                </a:solidFill>
              </a:rPr>
              <a:t>Item 2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4294967295"/>
          </p:nvPr>
        </p:nvSpPr>
        <p:spPr>
          <a:xfrm>
            <a:off x="5688925" y="45447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4294967295"/>
          </p:nvPr>
        </p:nvSpPr>
        <p:spPr>
          <a:xfrm>
            <a:off x="5689050" y="274585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5"/>
                </a:solidFill>
              </a:rPr>
              <a:t>20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5688763" y="3060256"/>
            <a:ext cx="689700" cy="3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4294967295"/>
          </p:nvPr>
        </p:nvSpPr>
        <p:spPr>
          <a:xfrm>
            <a:off x="5689075" y="30833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5688775" y="3432000"/>
            <a:ext cx="689700" cy="111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4294967295"/>
          </p:nvPr>
        </p:nvSpPr>
        <p:spPr>
          <a:xfrm>
            <a:off x="5689050" y="381403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15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4294967295"/>
          </p:nvPr>
        </p:nvSpPr>
        <p:spPr>
          <a:xfrm>
            <a:off x="6534813" y="45447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4294967295"/>
          </p:nvPr>
        </p:nvSpPr>
        <p:spPr>
          <a:xfrm>
            <a:off x="6534825" y="20691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5"/>
                </a:solidFill>
              </a:rPr>
              <a:t>29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6534875" y="2383507"/>
            <a:ext cx="689400" cy="30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4294967295"/>
          </p:nvPr>
        </p:nvSpPr>
        <p:spPr>
          <a:xfrm>
            <a:off x="6534875" y="23805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6534875" y="2689800"/>
            <a:ext cx="689400" cy="18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4294967295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25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4294967295"/>
          </p:nvPr>
        </p:nvSpPr>
        <p:spPr>
          <a:xfrm>
            <a:off x="7380800" y="45447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4294967295"/>
          </p:nvPr>
        </p:nvSpPr>
        <p:spPr>
          <a:xfrm>
            <a:off x="7380800" y="13269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5"/>
                </a:solidFill>
              </a:rPr>
              <a:t>39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7380700" y="1641307"/>
            <a:ext cx="689400" cy="30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4294967295"/>
          </p:nvPr>
        </p:nvSpPr>
        <p:spPr>
          <a:xfrm>
            <a:off x="7374938" y="164128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7380700" y="1947601"/>
            <a:ext cx="689400" cy="259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4294967295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4294967295"/>
          </p:nvPr>
        </p:nvSpPr>
        <p:spPr>
          <a:xfrm>
            <a:off x="8226775" y="45447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4294967295"/>
          </p:nvPr>
        </p:nvSpPr>
        <p:spPr>
          <a:xfrm>
            <a:off x="8215175" y="22213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5"/>
                </a:solidFill>
              </a:rPr>
              <a:t>27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8215013" y="2535706"/>
            <a:ext cx="689700" cy="3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4294967295"/>
          </p:nvPr>
        </p:nvSpPr>
        <p:spPr>
          <a:xfrm>
            <a:off x="8226525" y="256403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8215175" y="2906800"/>
            <a:ext cx="689400" cy="163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4294967295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/>
          <p:nvPr/>
        </p:nvSpPr>
        <p:spPr>
          <a:xfrm>
            <a:off x="-28605" y="277402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1"/>
                </a:solidFill>
              </a:rPr>
              <a:t>The Team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4294967295"/>
          </p:nvPr>
        </p:nvSpPr>
        <p:spPr>
          <a:xfrm>
            <a:off x="164950" y="310890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dirty="0" smtClean="0">
                <a:solidFill>
                  <a:schemeClr val="dk1"/>
                </a:solidFill>
              </a:rPr>
              <a:t>Rajat Garg</a:t>
            </a:r>
            <a:endParaRPr sz="1700" dirty="0">
              <a:solidFill>
                <a:schemeClr val="dk1"/>
              </a:solidFill>
            </a:endParaRPr>
          </a:p>
        </p:txBody>
      </p:sp>
      <p:cxnSp>
        <p:nvCxnSpPr>
          <p:cNvPr id="195" name="Google Shape;195;p23"/>
          <p:cNvCxnSpPr/>
          <p:nvPr/>
        </p:nvCxnSpPr>
        <p:spPr>
          <a:xfrm>
            <a:off x="1118175" y="356193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6" name="Google Shape;196;p23"/>
          <p:cNvSpPr txBox="1">
            <a:spLocks noGrp="1"/>
          </p:cNvSpPr>
          <p:nvPr>
            <p:ph type="body" idx="4294967295"/>
          </p:nvPr>
        </p:nvSpPr>
        <p:spPr>
          <a:xfrm>
            <a:off x="164925" y="3641661"/>
            <a:ext cx="21774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300" dirty="0" smtClean="0"/>
              <a:t>Machine </a:t>
            </a:r>
            <a:r>
              <a:rPr lang="en-IN" sz="1300" dirty="0" smtClean="0"/>
              <a:t>Learning</a:t>
            </a:r>
            <a:endParaRPr sz="1300" dirty="0"/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4294967295"/>
          </p:nvPr>
        </p:nvSpPr>
        <p:spPr>
          <a:xfrm>
            <a:off x="2374559" y="310890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700" dirty="0" err="1" smtClean="0">
                <a:solidFill>
                  <a:schemeClr val="dk1"/>
                </a:solidFill>
              </a:rPr>
              <a:t>Nitin</a:t>
            </a:r>
            <a:r>
              <a:rPr lang="en-IN" sz="1700" dirty="0" smtClean="0">
                <a:solidFill>
                  <a:schemeClr val="dk1"/>
                </a:solidFill>
              </a:rPr>
              <a:t> Kumar</a:t>
            </a:r>
            <a:endParaRPr sz="1700" dirty="0">
              <a:solidFill>
                <a:schemeClr val="dk1"/>
              </a:solidFill>
            </a:endParaRPr>
          </a:p>
        </p:txBody>
      </p:sp>
      <p:cxnSp>
        <p:nvCxnSpPr>
          <p:cNvPr id="199" name="Google Shape;199;p23"/>
          <p:cNvCxnSpPr/>
          <p:nvPr/>
        </p:nvCxnSpPr>
        <p:spPr>
          <a:xfrm>
            <a:off x="3327800" y="356193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0" name="Google Shape;200;p23"/>
          <p:cNvSpPr txBox="1">
            <a:spLocks noGrp="1"/>
          </p:cNvSpPr>
          <p:nvPr>
            <p:ph type="body" idx="4294967295"/>
          </p:nvPr>
        </p:nvSpPr>
        <p:spPr>
          <a:xfrm>
            <a:off x="2374545" y="3641661"/>
            <a:ext cx="21774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dirty="0" smtClean="0"/>
              <a:t>Web Technology/ API development</a:t>
            </a:r>
            <a:endParaRPr sz="1300" dirty="0"/>
          </a:p>
        </p:txBody>
      </p:sp>
      <p:sp>
        <p:nvSpPr>
          <p:cNvPr id="202" name="Google Shape;202;p23"/>
          <p:cNvSpPr txBox="1">
            <a:spLocks noGrp="1"/>
          </p:cNvSpPr>
          <p:nvPr>
            <p:ph type="body" idx="4294967295"/>
          </p:nvPr>
        </p:nvSpPr>
        <p:spPr>
          <a:xfrm>
            <a:off x="4584180" y="310890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dirty="0" smtClean="0">
                <a:solidFill>
                  <a:schemeClr val="dk1"/>
                </a:solidFill>
              </a:rPr>
              <a:t>Aman Jain</a:t>
            </a:r>
            <a:endParaRPr sz="1700" dirty="0">
              <a:solidFill>
                <a:schemeClr val="dk1"/>
              </a:solidFill>
            </a:endParaRPr>
          </a:p>
        </p:txBody>
      </p:sp>
      <p:cxnSp>
        <p:nvCxnSpPr>
          <p:cNvPr id="203" name="Google Shape;203;p23"/>
          <p:cNvCxnSpPr/>
          <p:nvPr/>
        </p:nvCxnSpPr>
        <p:spPr>
          <a:xfrm>
            <a:off x="5554075" y="356193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4" name="Google Shape;204;p23"/>
          <p:cNvSpPr txBox="1">
            <a:spLocks noGrp="1"/>
          </p:cNvSpPr>
          <p:nvPr>
            <p:ph type="body" idx="4294967295"/>
          </p:nvPr>
        </p:nvSpPr>
        <p:spPr>
          <a:xfrm>
            <a:off x="4584169" y="3641661"/>
            <a:ext cx="21774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dirty="0" smtClean="0"/>
              <a:t>Machine Learning</a:t>
            </a:r>
            <a:endParaRPr sz="1300" dirty="0"/>
          </a:p>
        </p:txBody>
      </p:sp>
      <p:sp>
        <p:nvSpPr>
          <p:cNvPr id="206" name="Google Shape;206;p23"/>
          <p:cNvSpPr txBox="1">
            <a:spLocks noGrp="1"/>
          </p:cNvSpPr>
          <p:nvPr>
            <p:ph type="body" idx="4294967295"/>
          </p:nvPr>
        </p:nvSpPr>
        <p:spPr>
          <a:xfrm>
            <a:off x="6793801" y="310890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dirty="0" smtClean="0">
                <a:solidFill>
                  <a:schemeClr val="dk1"/>
                </a:solidFill>
              </a:rPr>
              <a:t>Pavitra Walia</a:t>
            </a:r>
            <a:endParaRPr sz="1700" dirty="0">
              <a:solidFill>
                <a:schemeClr val="dk1"/>
              </a:solidFill>
            </a:endParaRPr>
          </a:p>
        </p:txBody>
      </p:sp>
      <p:cxnSp>
        <p:nvCxnSpPr>
          <p:cNvPr id="207" name="Google Shape;207;p23"/>
          <p:cNvCxnSpPr/>
          <p:nvPr/>
        </p:nvCxnSpPr>
        <p:spPr>
          <a:xfrm>
            <a:off x="7747050" y="356193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8" name="Google Shape;208;p23"/>
          <p:cNvSpPr txBox="1">
            <a:spLocks noGrp="1"/>
          </p:cNvSpPr>
          <p:nvPr>
            <p:ph type="body" idx="4294967295"/>
          </p:nvPr>
        </p:nvSpPr>
        <p:spPr>
          <a:xfrm>
            <a:off x="6793795" y="3641661"/>
            <a:ext cx="21774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dirty="0" smtClean="0"/>
              <a:t>Android Development</a:t>
            </a:r>
            <a:endParaRPr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Existing Solution</a:t>
            </a:r>
            <a:endParaRPr dirty="0"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Trend 1</a:t>
            </a:r>
            <a:endParaRPr sz="21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Lorem ipsum dolor sit amet, consectetur adipiscing elit, sed do eiusmod tempor 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/>
              <a:t>Client Implications:</a:t>
            </a:r>
            <a:endParaRPr sz="1600" b="1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Incididunt ut labore et dolore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Consectetur adipiscing elit, sed do eiusmod tempor incididunt ut labore</a:t>
            </a:r>
            <a:endParaRPr sz="1600"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Trend 2</a:t>
            </a: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Lorem ipsum dolor sit amet, consectetur adipiscing elit, sed do eiusmod tempor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/>
              <a:t>Client Implications: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Incididunt ut labore et dolore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Consectetur adipiscing elit, sed do eiusmod tempor incididunt ut labore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Google Shape;173;p22"/>
          <p:cNvGraphicFramePr/>
          <p:nvPr/>
        </p:nvGraphicFramePr>
        <p:xfrm>
          <a:off x="484113" y="1215612"/>
          <a:ext cx="8035400" cy="3300410"/>
        </p:xfrm>
        <a:graphic>
          <a:graphicData uri="http://schemas.openxmlformats.org/drawingml/2006/table">
            <a:tbl>
              <a:tblPr>
                <a:noFill/>
                <a:tableStyleId>{188992CB-B4FA-4F25-B291-CB31691027BE}</a:tableStyleId>
              </a:tblPr>
              <a:tblGrid>
                <a:gridCol w="1004425"/>
                <a:gridCol w="1004425"/>
                <a:gridCol w="1004425"/>
                <a:gridCol w="1004425"/>
                <a:gridCol w="1004425"/>
                <a:gridCol w="1004425"/>
                <a:gridCol w="1004425"/>
                <a:gridCol w="1004425"/>
              </a:tblGrid>
              <a:tr h="36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Jan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Feb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Mar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Apr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May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Jun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Jul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Jul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</a:tr>
              <a:tr h="2904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74" name="Google Shape;17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75" name="Google Shape;175;p22" descr="Timeline background shape"/>
          <p:cNvSpPr/>
          <p:nvPr/>
        </p:nvSpPr>
        <p:spPr>
          <a:xfrm>
            <a:off x="489153" y="1744400"/>
            <a:ext cx="2871900" cy="45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body" idx="4294967295"/>
          </p:nvPr>
        </p:nvSpPr>
        <p:spPr>
          <a:xfrm>
            <a:off x="565350" y="1744550"/>
            <a:ext cx="25686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Deployment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22" descr="Timeline background shape"/>
          <p:cNvSpPr/>
          <p:nvPr/>
        </p:nvSpPr>
        <p:spPr>
          <a:xfrm>
            <a:off x="3556750" y="1744400"/>
            <a:ext cx="4804200" cy="457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body" idx="4294967295"/>
          </p:nvPr>
        </p:nvSpPr>
        <p:spPr>
          <a:xfrm>
            <a:off x="3632950" y="1736200"/>
            <a:ext cx="44745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In-production services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22"/>
          <p:cNvSpPr txBox="1">
            <a:spLocks noGrp="1"/>
          </p:cNvSpPr>
          <p:nvPr>
            <p:ph type="body" idx="4294967295"/>
          </p:nvPr>
        </p:nvSpPr>
        <p:spPr>
          <a:xfrm>
            <a:off x="2589450" y="2328350"/>
            <a:ext cx="20103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 go-live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80" name="Google Shape;180;p22"/>
          <p:cNvGrpSpPr/>
          <p:nvPr/>
        </p:nvGrpSpPr>
        <p:grpSpPr>
          <a:xfrm>
            <a:off x="4497078" y="2920213"/>
            <a:ext cx="3432244" cy="441657"/>
            <a:chOff x="6448870" y="3733723"/>
            <a:chExt cx="2453355" cy="351302"/>
          </a:xfrm>
        </p:grpSpPr>
        <p:sp>
          <p:nvSpPr>
            <p:cNvPr id="181" name="Google Shape;181;p22"/>
            <p:cNvSpPr/>
            <p:nvPr/>
          </p:nvSpPr>
          <p:spPr>
            <a:xfrm>
              <a:off x="6448870" y="3733723"/>
              <a:ext cx="1768500" cy="3513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22"/>
          <p:cNvSpPr txBox="1">
            <a:spLocks noGrp="1"/>
          </p:cNvSpPr>
          <p:nvPr>
            <p:ph type="body" idx="4294967295"/>
          </p:nvPr>
        </p:nvSpPr>
        <p:spPr>
          <a:xfrm>
            <a:off x="4573325" y="2912300"/>
            <a:ext cx="25686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Advanced projects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6" name="Google Shape;186;p22"/>
          <p:cNvSpPr txBox="1">
            <a:spLocks noGrp="1"/>
          </p:cNvSpPr>
          <p:nvPr>
            <p:ph type="body" idx="4294967295"/>
          </p:nvPr>
        </p:nvSpPr>
        <p:spPr>
          <a:xfrm>
            <a:off x="4497125" y="3369950"/>
            <a:ext cx="3432300" cy="10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Example 1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Example 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Current </a:t>
            </a:r>
            <a:r>
              <a:rPr lang="en" dirty="0"/>
              <a:t>deliverables</a:t>
            </a:r>
            <a:endParaRPr dirty="0"/>
          </a:p>
        </p:txBody>
      </p:sp>
      <p:grpSp>
        <p:nvGrpSpPr>
          <p:cNvPr id="149" name="Google Shape;149;p21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150" name="Google Shape;150;p21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21"/>
          <p:cNvSpPr txBox="1">
            <a:spLocks noGrp="1"/>
          </p:cNvSpPr>
          <p:nvPr>
            <p:ph type="body" idx="4294967295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4294967295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 smtClean="0">
                <a:solidFill>
                  <a:schemeClr val="lt1"/>
                </a:solidFill>
              </a:rPr>
              <a:t>Use of newly developed </a:t>
            </a:r>
            <a:r>
              <a:rPr lang="en-IN" dirty="0" err="1" smtClean="0">
                <a:solidFill>
                  <a:schemeClr val="lt1"/>
                </a:solidFill>
              </a:rPr>
              <a:t>FastAI</a:t>
            </a:r>
            <a:r>
              <a:rPr lang="en-IN" dirty="0" smtClean="0">
                <a:solidFill>
                  <a:schemeClr val="lt1"/>
                </a:solidFill>
              </a:rPr>
              <a:t> library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54" name="Google Shape;154;p21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55" name="Google Shape;155;p21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1"/>
          <p:cNvSpPr txBox="1">
            <a:spLocks noGrp="1"/>
          </p:cNvSpPr>
          <p:nvPr>
            <p:ph type="body" idx="4294967295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21"/>
          <p:cNvSpPr txBox="1">
            <a:spLocks noGrp="1"/>
          </p:cNvSpPr>
          <p:nvPr>
            <p:ph type="body" idx="4294967295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 smtClean="0">
                <a:solidFill>
                  <a:schemeClr val="lt1"/>
                </a:solidFill>
              </a:rPr>
              <a:t>Reducing size of UNET to accommodate in less space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59" name="Google Shape;159;p21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160" name="Google Shape;160;p21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21"/>
          <p:cNvSpPr txBox="1">
            <a:spLocks noGrp="1"/>
          </p:cNvSpPr>
          <p:nvPr>
            <p:ph type="body" idx="4294967295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21"/>
          <p:cNvSpPr txBox="1">
            <a:spLocks noGrp="1"/>
          </p:cNvSpPr>
          <p:nvPr>
            <p:ph type="body" idx="4294967295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 err="1" smtClean="0">
                <a:solidFill>
                  <a:schemeClr val="lt1"/>
                </a:solidFill>
              </a:rPr>
              <a:t>Preprocessing</a:t>
            </a:r>
            <a:r>
              <a:rPr lang="en-IN" dirty="0" smtClean="0">
                <a:solidFill>
                  <a:schemeClr val="lt1"/>
                </a:solidFill>
              </a:rPr>
              <a:t> to reduce processing time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64" name="Google Shape;164;p21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165" name="Google Shape;165;p21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21"/>
          <p:cNvSpPr txBox="1">
            <a:spLocks noGrp="1"/>
          </p:cNvSpPr>
          <p:nvPr>
            <p:ph type="body" idx="4294967295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4294967295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 smtClean="0">
                <a:solidFill>
                  <a:schemeClr val="lt1"/>
                </a:solidFill>
              </a:rPr>
              <a:t>Predicting the state of disease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Overview 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dirty="0"/>
              <a:t>A </a:t>
            </a:r>
            <a:r>
              <a:rPr lang="en-US" b="1" dirty="0"/>
              <a:t>cataract</a:t>
            </a:r>
            <a:r>
              <a:rPr lang="en-US" dirty="0"/>
              <a:t> is a clouding of the </a:t>
            </a:r>
            <a:r>
              <a:rPr lang="en-US" dirty="0">
                <a:hlinkClick r:id="rId3" tooltip="Lens (anatomy)"/>
              </a:rPr>
              <a:t>lens</a:t>
            </a:r>
            <a:r>
              <a:rPr lang="en-US" dirty="0"/>
              <a:t> in the </a:t>
            </a:r>
            <a:r>
              <a:rPr lang="en-US" dirty="0">
                <a:hlinkClick r:id="rId4" tooltip="Eye"/>
              </a:rPr>
              <a:t>eye</a:t>
            </a:r>
            <a:r>
              <a:rPr lang="en-US" dirty="0"/>
              <a:t> which leads to a </a:t>
            </a:r>
            <a:r>
              <a:rPr lang="en-US" dirty="0">
                <a:hlinkClick r:id="rId5" tooltip="Visual impairment"/>
              </a:rPr>
              <a:t>decrease in vision</a:t>
            </a:r>
            <a:r>
              <a:rPr lang="en-US" dirty="0"/>
              <a:t>. Cataracts often develop slowly and can affect one or both eyes.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318" y="0"/>
            <a:ext cx="5626830" cy="5143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0000" y="404127"/>
            <a:ext cx="1689886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900" b="1" dirty="0" smtClean="0">
                <a:solidFill>
                  <a:schemeClr val="tx1"/>
                </a:solidFill>
                <a:latin typeface="Oswald" panose="020B0604020202020204" charset="0"/>
              </a:rPr>
              <a:t>User Case</a:t>
            </a:r>
          </a:p>
          <a:p>
            <a:r>
              <a:rPr lang="en-IN" sz="2900" b="1" dirty="0" smtClean="0">
                <a:solidFill>
                  <a:schemeClr val="tx1"/>
                </a:solidFill>
                <a:latin typeface="Oswald" panose="020B0604020202020204" charset="0"/>
              </a:rPr>
              <a:t> Diagram</a:t>
            </a:r>
            <a:endParaRPr lang="en-IN" sz="2900" b="1" dirty="0">
              <a:solidFill>
                <a:schemeClr val="tx1"/>
              </a:solidFill>
              <a:latin typeface="Oswa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7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</p:txBody>
      </p:sp>
      <p:grpSp>
        <p:nvGrpSpPr>
          <p:cNvPr id="72" name="Google Shape;72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3" name="Google Shape;73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5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User end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 smtClean="0"/>
              <a:t>User will have two options 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sz="1600" dirty="0" smtClean="0"/>
              <a:t>To click a picture 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sz="1600" dirty="0" smtClean="0"/>
              <a:t>To select a picture from existing storage 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I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 smtClean="0"/>
              <a:t>Image is encoded into a Base64 string and passed to the Web-API </a:t>
            </a:r>
            <a:endParaRPr sz="1600" dirty="0"/>
          </a:p>
        </p:txBody>
      </p:sp>
      <p:grpSp>
        <p:nvGrpSpPr>
          <p:cNvPr id="77" name="Google Shape;77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78" name="Google Shape;78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5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Computation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4294967295"/>
          </p:nvPr>
        </p:nvSpPr>
        <p:spPr>
          <a:xfrm>
            <a:off x="3395600" y="1766275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 smtClean="0"/>
              <a:t>API receives the string and decode it into an Image bitmap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 smtClean="0"/>
              <a:t>This image bitmap is then passed to the model and model produce an output label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 smtClean="0"/>
              <a:t>This output label is encoded and passed as a response from the server</a:t>
            </a:r>
            <a:endParaRPr lang="en-IN" sz="1600" dirty="0"/>
          </a:p>
        </p:txBody>
      </p:sp>
      <p:grpSp>
        <p:nvGrpSpPr>
          <p:cNvPr id="82" name="Google Shape;82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3" name="Google Shape;83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5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User end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4294967295"/>
          </p:nvPr>
        </p:nvSpPr>
        <p:spPr>
          <a:xfrm>
            <a:off x="6288375" y="1766275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 smtClean="0"/>
              <a:t>The encoded string is recieved and decoded to produce an image bitmap which is displayed in the screen.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88410" y="15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Proposed Innovation 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188410" y="7313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AutoNum type="arabicPeriod"/>
            </a:pPr>
            <a:r>
              <a:rPr lang="en-IN" b="1" dirty="0"/>
              <a:t>Use of </a:t>
            </a:r>
            <a:r>
              <a:rPr lang="en-IN" b="1" dirty="0">
                <a:solidFill>
                  <a:srgbClr val="00B0F0"/>
                </a:solidFill>
              </a:rPr>
              <a:t>Encoder Decoders convolutional networks</a:t>
            </a:r>
            <a:r>
              <a:rPr lang="en-IN" b="1" dirty="0"/>
              <a:t> in place of highly modern </a:t>
            </a:r>
            <a:r>
              <a:rPr lang="en-IN" b="1" dirty="0">
                <a:solidFill>
                  <a:srgbClr val="00B0F0"/>
                </a:solidFill>
              </a:rPr>
              <a:t>u-net</a:t>
            </a:r>
            <a:r>
              <a:rPr lang="en-IN" b="1" dirty="0"/>
              <a:t>’s which were designed for the purpose of </a:t>
            </a:r>
            <a:r>
              <a:rPr lang="en-IN" b="1" dirty="0">
                <a:solidFill>
                  <a:srgbClr val="00B0F0"/>
                </a:solidFill>
              </a:rPr>
              <a:t>brain imaging</a:t>
            </a:r>
            <a:r>
              <a:rPr lang="en-IN" b="1" dirty="0"/>
              <a:t>.</a:t>
            </a:r>
          </a:p>
          <a:p>
            <a:pPr indent="-457200">
              <a:buAutoNum type="arabicPeriod"/>
            </a:pPr>
            <a:r>
              <a:rPr lang="en-IN" b="1" dirty="0"/>
              <a:t>The model will work </a:t>
            </a:r>
            <a:r>
              <a:rPr lang="en-IN" b="1" dirty="0">
                <a:solidFill>
                  <a:srgbClr val="00B0F0"/>
                </a:solidFill>
              </a:rPr>
              <a:t>offline as well as online</a:t>
            </a:r>
            <a:r>
              <a:rPr lang="en-IN" b="1" dirty="0"/>
              <a:t> on android devices</a:t>
            </a:r>
          </a:p>
          <a:p>
            <a:pPr indent="-457200">
              <a:buAutoNum type="arabicPeriod"/>
            </a:pPr>
            <a:r>
              <a:rPr lang="en-IN" b="1" dirty="0"/>
              <a:t>We are storing the data received from users for future diagnosis in </a:t>
            </a:r>
            <a:r>
              <a:rPr lang="en-IN" b="1" dirty="0">
                <a:solidFill>
                  <a:srgbClr val="00B0F0"/>
                </a:solidFill>
              </a:rPr>
              <a:t>medical research</a:t>
            </a:r>
            <a:r>
              <a:rPr lang="en-IN" b="1" dirty="0"/>
              <a:t>.</a:t>
            </a:r>
          </a:p>
          <a:p>
            <a:pPr indent="-457200">
              <a:buAutoNum type="arabicPeriod"/>
            </a:pPr>
            <a:r>
              <a:rPr lang="en-IN" b="1" dirty="0"/>
              <a:t>The application will also display the </a:t>
            </a:r>
            <a:r>
              <a:rPr lang="en-IN" b="1" dirty="0">
                <a:solidFill>
                  <a:srgbClr val="00B0F0"/>
                </a:solidFill>
              </a:rPr>
              <a:t>defected portion</a:t>
            </a:r>
            <a:r>
              <a:rPr lang="en-IN" b="1" dirty="0"/>
              <a:t> of the eye which contains Cataract  </a:t>
            </a:r>
          </a:p>
          <a:p>
            <a:pPr indent="-457200">
              <a:buAutoNum type="arabicPeriod"/>
            </a:pPr>
            <a:r>
              <a:rPr lang="en-IN" b="1" dirty="0"/>
              <a:t>The application will predict the </a:t>
            </a:r>
            <a:r>
              <a:rPr lang="en-IN" b="1" dirty="0">
                <a:solidFill>
                  <a:srgbClr val="00B0F0"/>
                </a:solidFill>
              </a:rPr>
              <a:t>stage of Cataract </a:t>
            </a:r>
            <a:r>
              <a:rPr lang="en-IN" b="1" dirty="0"/>
              <a:t>(partial / full) by the ratio of area having cataract to the area of the eye.  </a:t>
            </a:r>
          </a:p>
          <a:p>
            <a:pPr indent="-457200">
              <a:buAutoNum type="arabicPeriod"/>
            </a:pPr>
            <a:r>
              <a:rPr lang="en-IN" b="1" dirty="0"/>
              <a:t> As per the predicted stage of Cataract we will suggest </a:t>
            </a:r>
            <a:r>
              <a:rPr lang="en-IN" b="1" dirty="0">
                <a:solidFill>
                  <a:srgbClr val="00B0F0"/>
                </a:solidFill>
              </a:rPr>
              <a:t>preventive measures </a:t>
            </a:r>
            <a:r>
              <a:rPr lang="en-IN" b="1" dirty="0"/>
              <a:t>to be taken by the person.</a:t>
            </a:r>
          </a:p>
          <a:p>
            <a:pPr indent="-457200">
              <a:buAutoNum type="arabicPeriod"/>
            </a:pPr>
            <a:r>
              <a:rPr lang="en-IN" b="1" dirty="0"/>
              <a:t>Providing insights </a:t>
            </a:r>
            <a:r>
              <a:rPr lang="en-IN" b="1" dirty="0">
                <a:solidFill>
                  <a:srgbClr val="00B0F0"/>
                </a:solidFill>
              </a:rPr>
              <a:t>to industry personals </a:t>
            </a:r>
            <a:r>
              <a:rPr lang="en-IN" b="1" dirty="0"/>
              <a:t>by providing the </a:t>
            </a:r>
            <a:r>
              <a:rPr lang="en-IN" b="1" dirty="0">
                <a:solidFill>
                  <a:srgbClr val="00B0F0"/>
                </a:solidFill>
              </a:rPr>
              <a:t>statistics</a:t>
            </a:r>
            <a:r>
              <a:rPr lang="en-IN" b="1" dirty="0"/>
              <a:t> of the people suffering from cataract.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4383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Feasibility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AutoNum type="arabicPeriod"/>
            </a:pPr>
            <a:r>
              <a:rPr lang="en-IN" b="1" dirty="0"/>
              <a:t>All we need is an </a:t>
            </a:r>
            <a:r>
              <a:rPr lang="en-IN" b="1" dirty="0">
                <a:solidFill>
                  <a:srgbClr val="00B0F0"/>
                </a:solidFill>
              </a:rPr>
              <a:t>android device </a:t>
            </a:r>
            <a:r>
              <a:rPr lang="en-IN" b="1" dirty="0"/>
              <a:t>to check for Cataract.</a:t>
            </a:r>
          </a:p>
          <a:p>
            <a:pPr indent="-457200">
              <a:buAutoNum type="arabicPeriod"/>
            </a:pPr>
            <a:r>
              <a:rPr lang="en-IN" b="1" dirty="0"/>
              <a:t>It is cost efficient as there is no need of using </a:t>
            </a:r>
            <a:r>
              <a:rPr lang="en-IN" b="1" dirty="0">
                <a:solidFill>
                  <a:srgbClr val="00B0F0"/>
                </a:solidFill>
              </a:rPr>
              <a:t>external hardware</a:t>
            </a:r>
            <a:r>
              <a:rPr lang="en-IN" b="1" dirty="0"/>
              <a:t>.</a:t>
            </a:r>
          </a:p>
          <a:p>
            <a:pPr indent="-457200">
              <a:buAutoNum type="arabicPeriod"/>
            </a:pPr>
            <a:r>
              <a:rPr lang="en-IN" b="1" dirty="0">
                <a:solidFill>
                  <a:srgbClr val="00B0F0"/>
                </a:solidFill>
              </a:rPr>
              <a:t>High computation power </a:t>
            </a:r>
            <a:r>
              <a:rPr lang="en-IN" b="1" dirty="0"/>
              <a:t>is needed in the </a:t>
            </a:r>
            <a:r>
              <a:rPr lang="en-IN" b="1" dirty="0">
                <a:solidFill>
                  <a:srgbClr val="00B0F0"/>
                </a:solidFill>
              </a:rPr>
              <a:t>research phase </a:t>
            </a:r>
            <a:r>
              <a:rPr lang="en-IN" b="1" dirty="0"/>
              <a:t>of this application.</a:t>
            </a:r>
          </a:p>
          <a:p>
            <a:pPr indent="-457200">
              <a:buAutoNum type="arabicPeriod"/>
            </a:pPr>
            <a:r>
              <a:rPr lang="en-IN" b="1" dirty="0"/>
              <a:t>Once build , this application doesn’t require much </a:t>
            </a:r>
            <a:r>
              <a:rPr lang="en-IN" b="1" dirty="0">
                <a:solidFill>
                  <a:srgbClr val="00B0F0"/>
                </a:solidFill>
              </a:rPr>
              <a:t>maintenance</a:t>
            </a:r>
            <a:r>
              <a:rPr lang="en-IN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990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418330" y="441789"/>
            <a:ext cx="7985931" cy="22603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 dirty="0" smtClean="0"/>
              <a:t>Pixel Accuracy: </a:t>
            </a:r>
            <a:r>
              <a:rPr lang="en" sz="4200" b="1" dirty="0" smtClean="0"/>
              <a:t/>
            </a:r>
            <a:br>
              <a:rPr lang="en" sz="4200" b="1" dirty="0" smtClean="0"/>
            </a:br>
            <a:endParaRPr sz="4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The equation we used to calculate the accuracy</a:t>
            </a:r>
            <a:endParaRPr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979" y="2807827"/>
            <a:ext cx="4359695" cy="12093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43174" y="4122919"/>
            <a:ext cx="30957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 smtClean="0"/>
              <a:t>= 69.02 </a:t>
            </a:r>
            <a:r>
              <a:rPr lang="en-IN" sz="3600" b="1" dirty="0" err="1" smtClean="0"/>
              <a:t>mIOU</a:t>
            </a:r>
            <a:endParaRPr lang="en-IN" sz="3600" dirty="0">
              <a:latin typeface="Oswald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264218" y="0"/>
            <a:ext cx="8509911" cy="29692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 smtClean="0"/>
              <a:t>DataSet Overview: </a:t>
            </a:r>
            <a:r>
              <a:rPr lang="en-IN" sz="4200" dirty="0" smtClean="0"/>
              <a:t/>
            </a:r>
            <a:br>
              <a:rPr lang="en-IN" sz="4200" dirty="0" smtClean="0"/>
            </a:br>
            <a:r>
              <a:rPr lang="en-IN" sz="4200" dirty="0"/>
              <a:t/>
            </a:r>
            <a:br>
              <a:rPr lang="en-IN" sz="4200" dirty="0"/>
            </a:br>
            <a:r>
              <a:rPr lang="en-IN" sz="4200" dirty="0" smtClean="0"/>
              <a:t>       </a:t>
            </a:r>
            <a:r>
              <a:rPr lang="en-IN" sz="2800" dirty="0" smtClean="0"/>
              <a:t>Image                  </a:t>
            </a:r>
            <a:r>
              <a:rPr lang="en" sz="2800" dirty="0" smtClean="0"/>
              <a:t>Given Label               Original Label</a:t>
            </a:r>
            <a:endParaRPr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40" y="2668070"/>
            <a:ext cx="2385887" cy="13420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335" y="2668070"/>
            <a:ext cx="2385889" cy="1342062"/>
          </a:xfrm>
          <a:prstGeom prst="rect">
            <a:avLst/>
          </a:prstGeom>
        </p:spPr>
      </p:pic>
      <p:pic>
        <p:nvPicPr>
          <p:cNvPr id="5" name="Picture 2" descr="https://grand-challenge-public.s3.amazonaws.com/i/2020/01/21/d8f27b3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733" y="2668070"/>
            <a:ext cx="2385886" cy="134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6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399237" y="184935"/>
            <a:ext cx="8098946" cy="12431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 smtClean="0"/>
              <a:t>Feature Extraction By K-Means</a:t>
            </a:r>
            <a:endParaRPr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8" t="16883" r="10723" b="18180"/>
          <a:stretch/>
        </p:blipFill>
        <p:spPr>
          <a:xfrm>
            <a:off x="2581210" y="1561673"/>
            <a:ext cx="3735000" cy="21062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97492" y="4020630"/>
            <a:ext cx="70243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 smtClean="0">
                <a:latin typeface="Oswald" panose="020B0604020202020204" charset="0"/>
              </a:rPr>
              <a:t>K=5 </a:t>
            </a:r>
            <a:endParaRPr lang="en-IN" sz="2500" dirty="0">
              <a:latin typeface="Oswa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25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559</Words>
  <Application>Microsoft Office PowerPoint</Application>
  <PresentationFormat>On-screen Show (16:9)</PresentationFormat>
  <Paragraphs>122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Average</vt:lpstr>
      <vt:lpstr>Arial</vt:lpstr>
      <vt:lpstr>Oswald</vt:lpstr>
      <vt:lpstr>Slate</vt:lpstr>
      <vt:lpstr>Cataract Detection</vt:lpstr>
      <vt:lpstr>Overview </vt:lpstr>
      <vt:lpstr>PowerPoint Presentation</vt:lpstr>
      <vt:lpstr>Understanding the problem</vt:lpstr>
      <vt:lpstr>Proposed Innovation </vt:lpstr>
      <vt:lpstr>Feasibility</vt:lpstr>
      <vt:lpstr>Pixel Accuracy:   The equation we used to calculate the accuracy</vt:lpstr>
      <vt:lpstr>DataSet Overview:          Image                  Given Label               Original Label</vt:lpstr>
      <vt:lpstr>Feature Extraction By K-Means</vt:lpstr>
      <vt:lpstr>Understand the  Architecture</vt:lpstr>
      <vt:lpstr>Tech Stack </vt:lpstr>
      <vt:lpstr>Glimpse of Practical Implementation</vt:lpstr>
      <vt:lpstr>The Team</vt:lpstr>
      <vt:lpstr>Existing Solution</vt:lpstr>
      <vt:lpstr>Timeline</vt:lpstr>
      <vt:lpstr>Current deliverables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Cataract Detection</dc:title>
  <cp:lastModifiedBy>Dell</cp:lastModifiedBy>
  <cp:revision>13</cp:revision>
  <dcterms:modified xsi:type="dcterms:W3CDTF">2020-02-16T10:05:49Z</dcterms:modified>
</cp:coreProperties>
</file>