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
      <p:font typeface="Nuni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bold.fntdata"/><Relationship Id="rId30" Type="http://schemas.openxmlformats.org/officeDocument/2006/relationships/font" Target="fonts/Nunito-regular.fntdata"/><Relationship Id="rId11" Type="http://schemas.openxmlformats.org/officeDocument/2006/relationships/slide" Target="slides/slide6.xml"/><Relationship Id="rId33" Type="http://schemas.openxmlformats.org/officeDocument/2006/relationships/font" Target="fonts/Nunito-boldItalic.fntdata"/><Relationship Id="rId10" Type="http://schemas.openxmlformats.org/officeDocument/2006/relationships/slide" Target="slides/slide5.xml"/><Relationship Id="rId32" Type="http://schemas.openxmlformats.org/officeDocument/2006/relationships/font" Target="fonts/Nuni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6421cacfd0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6421cacfd0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645db1918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645db1918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645db1918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645db1918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6421cacfd0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6421cacfd0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6421cacfd0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6421cacfd0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6421cacfd0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6421cacfd0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a91c075ae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a91c075ae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a91c075ae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a91c075ae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a8e4346f8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a8e4346f8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a8e4346f8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a8e4346f8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6421cacfd0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6421cacfd0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6421cacfd0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6421cacfd0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6421cacfd0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6421cacfd0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a92a0c70de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a92a0c70de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a92a0c70d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a92a0c70d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a92a0c70de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a92a0c70d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a92a0c70de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a92a0c70de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6421cacfd0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6421cacfd0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a92a0c70de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a92a0c70de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p13"/>
          <p:cNvPicPr preferRelativeResize="0"/>
          <p:nvPr/>
        </p:nvPicPr>
        <p:blipFill>
          <a:blip r:embed="rId3">
            <a:alphaModFix/>
          </a:blip>
          <a:stretch>
            <a:fillRect/>
          </a:stretch>
        </p:blipFill>
        <p:spPr>
          <a:xfrm>
            <a:off x="1744725" y="1638700"/>
            <a:ext cx="5639150" cy="15849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Target Audience</a:t>
            </a:r>
            <a:endParaRPr/>
          </a:p>
        </p:txBody>
      </p:sp>
      <p:sp>
        <p:nvSpPr>
          <p:cNvPr id="185" name="Google Shape;185;p22"/>
          <p:cNvSpPr txBox="1"/>
          <p:nvPr>
            <p:ph idx="1" type="body"/>
          </p:nvPr>
        </p:nvSpPr>
        <p:spPr>
          <a:xfrm>
            <a:off x="819150" y="1800200"/>
            <a:ext cx="7505700" cy="263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latin typeface="Arial"/>
                <a:ea typeface="Arial"/>
                <a:cs typeface="Arial"/>
                <a:sym typeface="Arial"/>
              </a:rPr>
              <a:t>Primary Audience:</a:t>
            </a:r>
            <a:r>
              <a:rPr lang="en" sz="1400">
                <a:latin typeface="Arial"/>
                <a:ea typeface="Arial"/>
                <a:cs typeface="Arial"/>
                <a:sym typeface="Arial"/>
              </a:rPr>
              <a:t> </a:t>
            </a:r>
            <a:endParaRPr sz="1400">
              <a:latin typeface="Arial"/>
              <a:ea typeface="Arial"/>
              <a:cs typeface="Arial"/>
              <a:sym typeface="Arial"/>
            </a:endParaRPr>
          </a:p>
          <a:p>
            <a:pPr indent="0" lvl="0" marL="0" rtl="0" algn="l">
              <a:spcBef>
                <a:spcPts val="1200"/>
              </a:spcBef>
              <a:spcAft>
                <a:spcPts val="0"/>
              </a:spcAft>
              <a:buNone/>
            </a:pPr>
            <a:r>
              <a:rPr lang="en" sz="1400">
                <a:latin typeface="Arial"/>
                <a:ea typeface="Arial"/>
                <a:cs typeface="Arial"/>
                <a:sym typeface="Arial"/>
              </a:rPr>
              <a:t>Hockey Players</a:t>
            </a:r>
            <a:r>
              <a:rPr lang="en" sz="1400">
                <a:latin typeface="Arial"/>
                <a:ea typeface="Arial"/>
                <a:cs typeface="Arial"/>
                <a:sym typeface="Arial"/>
              </a:rPr>
              <a:t>- Direct Consumer Interest, Specific Needs and Preferences</a:t>
            </a:r>
            <a:endParaRPr sz="1400">
              <a:latin typeface="Arial"/>
              <a:ea typeface="Arial"/>
              <a:cs typeface="Arial"/>
              <a:sym typeface="Arial"/>
            </a:endParaRPr>
          </a:p>
          <a:p>
            <a:pPr indent="0" lvl="0" marL="0" rtl="0" algn="l">
              <a:spcBef>
                <a:spcPts val="1200"/>
              </a:spcBef>
              <a:spcAft>
                <a:spcPts val="0"/>
              </a:spcAft>
              <a:buNone/>
            </a:pPr>
            <a:r>
              <a:rPr b="1" lang="en" sz="1400">
                <a:latin typeface="Arial"/>
                <a:ea typeface="Arial"/>
                <a:cs typeface="Arial"/>
                <a:sym typeface="Arial"/>
              </a:rPr>
              <a:t>Secondary Audience:</a:t>
            </a:r>
            <a:r>
              <a:rPr lang="en" sz="1400">
                <a:latin typeface="Arial"/>
                <a:ea typeface="Arial"/>
                <a:cs typeface="Arial"/>
                <a:sym typeface="Arial"/>
              </a:rPr>
              <a:t> </a:t>
            </a:r>
            <a:endParaRPr sz="1400">
              <a:latin typeface="Arial"/>
              <a:ea typeface="Arial"/>
              <a:cs typeface="Arial"/>
              <a:sym typeface="Arial"/>
            </a:endParaRPr>
          </a:p>
          <a:p>
            <a:pPr indent="0" lvl="0" marL="0" rtl="0" algn="l">
              <a:spcBef>
                <a:spcPts val="1200"/>
              </a:spcBef>
              <a:spcAft>
                <a:spcPts val="0"/>
              </a:spcAft>
              <a:buNone/>
            </a:pPr>
            <a:r>
              <a:rPr lang="en" sz="1400">
                <a:latin typeface="Arial"/>
                <a:ea typeface="Arial"/>
                <a:cs typeface="Arial"/>
                <a:sym typeface="Arial"/>
              </a:rPr>
              <a:t>Parents and Guardians- </a:t>
            </a:r>
            <a:r>
              <a:rPr lang="en" sz="1400">
                <a:latin typeface="Arial"/>
                <a:ea typeface="Arial"/>
                <a:cs typeface="Arial"/>
                <a:sym typeface="Arial"/>
              </a:rPr>
              <a:t>Decision-Making Authority, Educational Resources</a:t>
            </a:r>
            <a:endParaRPr sz="1400">
              <a:latin typeface="Arial"/>
              <a:ea typeface="Arial"/>
              <a:cs typeface="Arial"/>
              <a:sym typeface="Arial"/>
            </a:endParaRPr>
          </a:p>
          <a:p>
            <a:pPr indent="0" lvl="0" marL="0" rtl="0" algn="l">
              <a:spcBef>
                <a:spcPts val="1200"/>
              </a:spcBef>
              <a:spcAft>
                <a:spcPts val="0"/>
              </a:spcAft>
              <a:buNone/>
            </a:pPr>
            <a:r>
              <a:rPr b="1" lang="en" sz="1400">
                <a:latin typeface="Arial"/>
                <a:ea typeface="Arial"/>
                <a:cs typeface="Arial"/>
                <a:sym typeface="Arial"/>
              </a:rPr>
              <a:t>Tertiary Audience: </a:t>
            </a:r>
            <a:endParaRPr b="1" sz="1400">
              <a:latin typeface="Arial"/>
              <a:ea typeface="Arial"/>
              <a:cs typeface="Arial"/>
              <a:sym typeface="Arial"/>
            </a:endParaRPr>
          </a:p>
          <a:p>
            <a:pPr indent="0" lvl="0" marL="0" rtl="0" algn="l">
              <a:spcBef>
                <a:spcPts val="1200"/>
              </a:spcBef>
              <a:spcAft>
                <a:spcPts val="1200"/>
              </a:spcAft>
              <a:buNone/>
            </a:pPr>
            <a:r>
              <a:rPr lang="en" sz="1400">
                <a:latin typeface="Arial"/>
                <a:ea typeface="Arial"/>
                <a:cs typeface="Arial"/>
                <a:sym typeface="Arial"/>
              </a:rPr>
              <a:t>Gift Shoppers</a:t>
            </a:r>
            <a:r>
              <a:rPr lang="en" sz="1400">
                <a:latin typeface="Arial"/>
                <a:ea typeface="Arial"/>
                <a:cs typeface="Arial"/>
                <a:sym typeface="Arial"/>
              </a:rPr>
              <a:t>- Occasional Purchases</a:t>
            </a:r>
            <a:endParaRPr sz="1400">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ERD</a:t>
            </a:r>
            <a:endParaRPr/>
          </a:p>
        </p:txBody>
      </p:sp>
      <p:pic>
        <p:nvPicPr>
          <p:cNvPr id="191" name="Google Shape;191;p23"/>
          <p:cNvPicPr preferRelativeResize="0"/>
          <p:nvPr/>
        </p:nvPicPr>
        <p:blipFill rotWithShape="1">
          <a:blip r:embed="rId3">
            <a:alphaModFix/>
          </a:blip>
          <a:srcRect b="28800" l="0" r="0" t="0"/>
          <a:stretch/>
        </p:blipFill>
        <p:spPr>
          <a:xfrm>
            <a:off x="3336675" y="809875"/>
            <a:ext cx="4020500" cy="36620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4"/>
          <p:cNvSpPr txBox="1"/>
          <p:nvPr>
            <p:ph type="title"/>
          </p:nvPr>
        </p:nvSpPr>
        <p:spPr>
          <a:xfrm>
            <a:off x="819150" y="861475"/>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Some other tables used</a:t>
            </a:r>
            <a:endParaRPr/>
          </a:p>
          <a:p>
            <a:pPr indent="0" lvl="0" marL="0" rtl="0" algn="l">
              <a:spcBef>
                <a:spcPts val="0"/>
              </a:spcBef>
              <a:spcAft>
                <a:spcPts val="0"/>
              </a:spcAft>
              <a:buNone/>
            </a:pPr>
            <a:r>
              <a:t/>
            </a:r>
            <a:endParaRPr/>
          </a:p>
        </p:txBody>
      </p:sp>
      <p:pic>
        <p:nvPicPr>
          <p:cNvPr id="197" name="Google Shape;197;p24"/>
          <p:cNvPicPr preferRelativeResize="0"/>
          <p:nvPr/>
        </p:nvPicPr>
        <p:blipFill rotWithShape="1">
          <a:blip r:embed="rId3">
            <a:alphaModFix/>
          </a:blip>
          <a:srcRect b="0" l="0" r="0" t="69758"/>
          <a:stretch/>
        </p:blipFill>
        <p:spPr>
          <a:xfrm>
            <a:off x="312200" y="1405075"/>
            <a:ext cx="6333024" cy="2738049"/>
          </a:xfrm>
          <a:prstGeom prst="rect">
            <a:avLst/>
          </a:prstGeom>
          <a:noFill/>
          <a:ln>
            <a:noFill/>
          </a:ln>
        </p:spPr>
      </p:pic>
      <p:sp>
        <p:nvSpPr>
          <p:cNvPr id="198" name="Google Shape;198;p24"/>
          <p:cNvSpPr txBox="1"/>
          <p:nvPr/>
        </p:nvSpPr>
        <p:spPr>
          <a:xfrm>
            <a:off x="5976060" y="3595817"/>
            <a:ext cx="2787900" cy="138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2"/>
                </a:solidFill>
                <a:latin typeface="Calibri"/>
                <a:ea typeface="Calibri"/>
                <a:cs typeface="Calibri"/>
                <a:sym typeface="Calibri"/>
              </a:rPr>
              <a:t>Database</a:t>
            </a:r>
            <a:endParaRPr b="1" sz="1300">
              <a:solidFill>
                <a:schemeClr val="dk2"/>
              </a:solidFill>
              <a:latin typeface="Calibri"/>
              <a:ea typeface="Calibri"/>
              <a:cs typeface="Calibri"/>
              <a:sym typeface="Calibri"/>
            </a:endParaRPr>
          </a:p>
          <a:p>
            <a:pPr indent="-311150" lvl="0" marL="457200" rtl="0" algn="l">
              <a:spcBef>
                <a:spcPts val="0"/>
              </a:spcBef>
              <a:spcAft>
                <a:spcPts val="0"/>
              </a:spcAft>
              <a:buClr>
                <a:schemeClr val="dk2"/>
              </a:buClr>
              <a:buSzPts val="1300"/>
              <a:buFont typeface="Calibri"/>
              <a:buChar char="●"/>
            </a:pPr>
            <a:r>
              <a:rPr lang="en" sz="1300">
                <a:solidFill>
                  <a:schemeClr val="dk2"/>
                </a:solidFill>
                <a:latin typeface="Calibri"/>
                <a:ea typeface="Calibri"/>
                <a:cs typeface="Calibri"/>
                <a:sym typeface="Calibri"/>
              </a:rPr>
              <a:t>MySQL version 8.0.35-0ubuntu0.22.04.1 for Linux on x86_64 ((Ubuntu))</a:t>
            </a:r>
            <a:endParaRPr sz="1300">
              <a:solidFill>
                <a:schemeClr val="dk2"/>
              </a:solidFill>
              <a:latin typeface="Calibri"/>
              <a:ea typeface="Calibri"/>
              <a:cs typeface="Calibri"/>
              <a:sym typeface="Calibri"/>
            </a:endParaRPr>
          </a:p>
        </p:txBody>
      </p:sp>
      <p:sp>
        <p:nvSpPr>
          <p:cNvPr id="199" name="Google Shape;199;p24"/>
          <p:cNvSpPr/>
          <p:nvPr/>
        </p:nvSpPr>
        <p:spPr>
          <a:xfrm>
            <a:off x="6111000" y="3351750"/>
            <a:ext cx="2572200" cy="1453500"/>
          </a:xfrm>
          <a:prstGeom prst="roundRect">
            <a:avLst>
              <a:gd fmla="val 16667" name="adj"/>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00" name="Google Shape;200;p24"/>
          <p:cNvSpPr txBox="1"/>
          <p:nvPr/>
        </p:nvSpPr>
        <p:spPr>
          <a:xfrm>
            <a:off x="6357076" y="3451499"/>
            <a:ext cx="2462400" cy="125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2"/>
                </a:solidFill>
                <a:latin typeface="Calibri"/>
                <a:ea typeface="Calibri"/>
                <a:cs typeface="Calibri"/>
                <a:sym typeface="Calibri"/>
              </a:rPr>
              <a:t>Database</a:t>
            </a:r>
            <a:endParaRPr b="1" sz="1300">
              <a:solidFill>
                <a:schemeClr val="dk2"/>
              </a:solidFill>
              <a:latin typeface="Calibri"/>
              <a:ea typeface="Calibri"/>
              <a:cs typeface="Calibri"/>
              <a:sym typeface="Calibri"/>
            </a:endParaRPr>
          </a:p>
          <a:p>
            <a:pPr indent="-311150" lvl="0" marL="457200" rtl="0" algn="l">
              <a:spcBef>
                <a:spcPts val="0"/>
              </a:spcBef>
              <a:spcAft>
                <a:spcPts val="0"/>
              </a:spcAft>
              <a:buClr>
                <a:schemeClr val="dk2"/>
              </a:buClr>
              <a:buSzPts val="1300"/>
              <a:buFont typeface="Calibri"/>
              <a:buChar char="●"/>
            </a:pPr>
            <a:r>
              <a:rPr lang="en" sz="1300">
                <a:solidFill>
                  <a:schemeClr val="dk2"/>
                </a:solidFill>
                <a:latin typeface="Calibri"/>
                <a:ea typeface="Calibri"/>
                <a:cs typeface="Calibri"/>
                <a:sym typeface="Calibri"/>
              </a:rPr>
              <a:t>MySQL version 8.0.35-0ubuntu0.22.04.1 for Linux on x86_64 ((Ubuntu))</a:t>
            </a:r>
            <a:endParaRPr sz="1300">
              <a:solidFill>
                <a:schemeClr val="dk2"/>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5"/>
          <p:cNvSpPr txBox="1"/>
          <p:nvPr>
            <p:ph type="title"/>
          </p:nvPr>
        </p:nvSpPr>
        <p:spPr>
          <a:xfrm>
            <a:off x="797975" y="697450"/>
            <a:ext cx="3257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Frontend Sitemap</a:t>
            </a:r>
            <a:endParaRPr/>
          </a:p>
        </p:txBody>
      </p:sp>
      <p:pic>
        <p:nvPicPr>
          <p:cNvPr id="206" name="Google Shape;206;p25"/>
          <p:cNvPicPr preferRelativeResize="0"/>
          <p:nvPr/>
        </p:nvPicPr>
        <p:blipFill rotWithShape="1">
          <a:blip r:embed="rId3">
            <a:alphaModFix/>
          </a:blip>
          <a:srcRect b="8542" l="0" r="44812" t="0"/>
          <a:stretch/>
        </p:blipFill>
        <p:spPr>
          <a:xfrm>
            <a:off x="3875625" y="195500"/>
            <a:ext cx="5080002" cy="4744450"/>
          </a:xfrm>
          <a:prstGeom prst="rect">
            <a:avLst/>
          </a:prstGeom>
          <a:noFill/>
          <a:ln>
            <a:noFill/>
          </a:ln>
        </p:spPr>
      </p:pic>
      <p:pic>
        <p:nvPicPr>
          <p:cNvPr id="207" name="Google Shape;207;p25"/>
          <p:cNvPicPr preferRelativeResize="0"/>
          <p:nvPr/>
        </p:nvPicPr>
        <p:blipFill>
          <a:blip r:embed="rId4">
            <a:alphaModFix/>
          </a:blip>
          <a:stretch>
            <a:fillRect/>
          </a:stretch>
        </p:blipFill>
        <p:spPr>
          <a:xfrm>
            <a:off x="848775" y="3253325"/>
            <a:ext cx="2230049" cy="1558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pic>
        <p:nvPicPr>
          <p:cNvPr id="212" name="Google Shape;212;p26"/>
          <p:cNvPicPr preferRelativeResize="0"/>
          <p:nvPr/>
        </p:nvPicPr>
        <p:blipFill>
          <a:blip r:embed="rId3">
            <a:alphaModFix/>
          </a:blip>
          <a:stretch>
            <a:fillRect/>
          </a:stretch>
        </p:blipFill>
        <p:spPr>
          <a:xfrm>
            <a:off x="2517925" y="232825"/>
            <a:ext cx="6094800" cy="4721425"/>
          </a:xfrm>
          <a:prstGeom prst="rect">
            <a:avLst/>
          </a:prstGeom>
          <a:noFill/>
          <a:ln>
            <a:noFill/>
          </a:ln>
        </p:spPr>
      </p:pic>
      <p:sp>
        <p:nvSpPr>
          <p:cNvPr id="213" name="Google Shape;213;p26"/>
          <p:cNvSpPr txBox="1"/>
          <p:nvPr>
            <p:ph type="title"/>
          </p:nvPr>
        </p:nvSpPr>
        <p:spPr>
          <a:xfrm>
            <a:off x="819150" y="845600"/>
            <a:ext cx="37974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Backend Sitemap</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7"/>
          <p:cNvSpPr txBox="1"/>
          <p:nvPr>
            <p:ph type="title"/>
          </p:nvPr>
        </p:nvSpPr>
        <p:spPr>
          <a:xfrm>
            <a:off x="819150" y="586325"/>
            <a:ext cx="7505700" cy="72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Server</a:t>
            </a:r>
            <a:endParaRPr/>
          </a:p>
        </p:txBody>
      </p:sp>
      <p:sp>
        <p:nvSpPr>
          <p:cNvPr id="219" name="Google Shape;219;p27"/>
          <p:cNvSpPr/>
          <p:nvPr/>
        </p:nvSpPr>
        <p:spPr>
          <a:xfrm>
            <a:off x="706975" y="1807700"/>
            <a:ext cx="2025600" cy="1089300"/>
          </a:xfrm>
          <a:prstGeom prst="roundRect">
            <a:avLst>
              <a:gd fmla="val 16667" name="adj"/>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20" name="Google Shape;220;p27"/>
          <p:cNvSpPr txBox="1"/>
          <p:nvPr/>
        </p:nvSpPr>
        <p:spPr>
          <a:xfrm>
            <a:off x="819150" y="1881725"/>
            <a:ext cx="1701900" cy="101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2"/>
                </a:solidFill>
                <a:latin typeface="Calibri"/>
                <a:ea typeface="Calibri"/>
                <a:cs typeface="Calibri"/>
                <a:sym typeface="Calibri"/>
              </a:rPr>
              <a:t>Frontend</a:t>
            </a:r>
            <a:endParaRPr b="1" sz="1300">
              <a:solidFill>
                <a:schemeClr val="dk2"/>
              </a:solidFill>
              <a:latin typeface="Calibri"/>
              <a:ea typeface="Calibri"/>
              <a:cs typeface="Calibri"/>
              <a:sym typeface="Calibri"/>
            </a:endParaRPr>
          </a:p>
          <a:p>
            <a:pPr indent="-311150" lvl="0" marL="457200" rtl="0" algn="l">
              <a:spcBef>
                <a:spcPts val="0"/>
              </a:spcBef>
              <a:spcAft>
                <a:spcPts val="0"/>
              </a:spcAft>
              <a:buClr>
                <a:schemeClr val="dk2"/>
              </a:buClr>
              <a:buSzPts val="1300"/>
              <a:buFont typeface="Calibri"/>
              <a:buChar char="●"/>
            </a:pPr>
            <a:r>
              <a:rPr lang="en" sz="1300">
                <a:solidFill>
                  <a:schemeClr val="dk2"/>
                </a:solidFill>
                <a:latin typeface="Calibri"/>
                <a:ea typeface="Calibri"/>
                <a:cs typeface="Calibri"/>
                <a:sym typeface="Calibri"/>
              </a:rPr>
              <a:t>HTML / Blade</a:t>
            </a:r>
            <a:endParaRPr sz="1300">
              <a:solidFill>
                <a:schemeClr val="dk2"/>
              </a:solidFill>
              <a:latin typeface="Calibri"/>
              <a:ea typeface="Calibri"/>
              <a:cs typeface="Calibri"/>
              <a:sym typeface="Calibri"/>
            </a:endParaRPr>
          </a:p>
          <a:p>
            <a:pPr indent="-311150" lvl="0" marL="457200" rtl="0" algn="l">
              <a:spcBef>
                <a:spcPts val="0"/>
              </a:spcBef>
              <a:spcAft>
                <a:spcPts val="0"/>
              </a:spcAft>
              <a:buClr>
                <a:schemeClr val="dk2"/>
              </a:buClr>
              <a:buSzPts val="1300"/>
              <a:buFont typeface="Calibri"/>
              <a:buChar char="●"/>
            </a:pPr>
            <a:r>
              <a:rPr lang="en" sz="1300">
                <a:solidFill>
                  <a:schemeClr val="dk2"/>
                </a:solidFill>
                <a:latin typeface="Calibri"/>
                <a:ea typeface="Calibri"/>
                <a:cs typeface="Calibri"/>
                <a:sym typeface="Calibri"/>
              </a:rPr>
              <a:t>CSS</a:t>
            </a:r>
            <a:endParaRPr sz="1300">
              <a:solidFill>
                <a:schemeClr val="dk2"/>
              </a:solidFill>
              <a:latin typeface="Calibri"/>
              <a:ea typeface="Calibri"/>
              <a:cs typeface="Calibri"/>
              <a:sym typeface="Calibri"/>
            </a:endParaRPr>
          </a:p>
          <a:p>
            <a:pPr indent="-311150" lvl="0" marL="457200" rtl="0" algn="l">
              <a:spcBef>
                <a:spcPts val="0"/>
              </a:spcBef>
              <a:spcAft>
                <a:spcPts val="0"/>
              </a:spcAft>
              <a:buClr>
                <a:schemeClr val="dk2"/>
              </a:buClr>
              <a:buSzPts val="1300"/>
              <a:buFont typeface="Calibri"/>
              <a:buChar char="●"/>
            </a:pPr>
            <a:r>
              <a:rPr lang="en" sz="1300">
                <a:solidFill>
                  <a:schemeClr val="dk2"/>
                </a:solidFill>
                <a:latin typeface="Calibri"/>
                <a:ea typeface="Calibri"/>
                <a:cs typeface="Calibri"/>
                <a:sym typeface="Calibri"/>
              </a:rPr>
              <a:t>JavaScript</a:t>
            </a:r>
            <a:endParaRPr sz="1300">
              <a:solidFill>
                <a:schemeClr val="dk2"/>
              </a:solidFill>
              <a:latin typeface="Calibri"/>
              <a:ea typeface="Calibri"/>
              <a:cs typeface="Calibri"/>
              <a:sym typeface="Calibri"/>
            </a:endParaRPr>
          </a:p>
        </p:txBody>
      </p:sp>
      <p:sp>
        <p:nvSpPr>
          <p:cNvPr id="221" name="Google Shape;221;p27"/>
          <p:cNvSpPr/>
          <p:nvPr/>
        </p:nvSpPr>
        <p:spPr>
          <a:xfrm>
            <a:off x="3111525" y="1502900"/>
            <a:ext cx="2731500" cy="2855400"/>
          </a:xfrm>
          <a:prstGeom prst="roundRect">
            <a:avLst>
              <a:gd fmla="val 16667" name="adj"/>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22" name="Google Shape;222;p27"/>
          <p:cNvSpPr txBox="1"/>
          <p:nvPr/>
        </p:nvSpPr>
        <p:spPr>
          <a:xfrm>
            <a:off x="3272375" y="1576925"/>
            <a:ext cx="2480700" cy="272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2"/>
                </a:solidFill>
                <a:latin typeface="Calibri"/>
                <a:ea typeface="Calibri"/>
                <a:cs typeface="Calibri"/>
                <a:sym typeface="Calibri"/>
              </a:rPr>
              <a:t>Back</a:t>
            </a:r>
            <a:r>
              <a:rPr b="1" lang="en" sz="1300">
                <a:solidFill>
                  <a:schemeClr val="dk2"/>
                </a:solidFill>
                <a:latin typeface="Calibri"/>
                <a:ea typeface="Calibri"/>
                <a:cs typeface="Calibri"/>
                <a:sym typeface="Calibri"/>
              </a:rPr>
              <a:t>end</a:t>
            </a:r>
            <a:endParaRPr b="1" sz="1300">
              <a:solidFill>
                <a:schemeClr val="dk2"/>
              </a:solidFill>
              <a:latin typeface="Calibri"/>
              <a:ea typeface="Calibri"/>
              <a:cs typeface="Calibri"/>
              <a:sym typeface="Calibri"/>
            </a:endParaRPr>
          </a:p>
          <a:p>
            <a:pPr indent="-311150" lvl="0" marL="457200" rtl="0" algn="l">
              <a:spcBef>
                <a:spcPts val="0"/>
              </a:spcBef>
              <a:spcAft>
                <a:spcPts val="0"/>
              </a:spcAft>
              <a:buClr>
                <a:schemeClr val="dk2"/>
              </a:buClr>
              <a:buSzPts val="1300"/>
              <a:buFont typeface="Calibri"/>
              <a:buChar char="●"/>
            </a:pPr>
            <a:r>
              <a:rPr lang="en" sz="1300">
                <a:solidFill>
                  <a:schemeClr val="dk2"/>
                </a:solidFill>
                <a:latin typeface="Calibri"/>
                <a:ea typeface="Calibri"/>
                <a:cs typeface="Calibri"/>
                <a:sym typeface="Calibri"/>
              </a:rPr>
              <a:t>PHP version 8.1.2-1ubuntu2.14 (cli)</a:t>
            </a:r>
            <a:endParaRPr sz="1300">
              <a:solidFill>
                <a:schemeClr val="dk2"/>
              </a:solidFill>
              <a:latin typeface="Calibri"/>
              <a:ea typeface="Calibri"/>
              <a:cs typeface="Calibri"/>
              <a:sym typeface="Calibri"/>
            </a:endParaRPr>
          </a:p>
          <a:p>
            <a:pPr indent="-311150" lvl="0" marL="457200" rtl="0" algn="l">
              <a:spcBef>
                <a:spcPts val="0"/>
              </a:spcBef>
              <a:spcAft>
                <a:spcPts val="0"/>
              </a:spcAft>
              <a:buClr>
                <a:schemeClr val="dk2"/>
              </a:buClr>
              <a:buSzPts val="1300"/>
              <a:buFont typeface="Calibri"/>
              <a:buChar char="●"/>
            </a:pPr>
            <a:r>
              <a:rPr lang="en" sz="1300">
                <a:solidFill>
                  <a:schemeClr val="dk2"/>
                </a:solidFill>
                <a:latin typeface="Calibri"/>
                <a:ea typeface="Calibri"/>
                <a:cs typeface="Calibri"/>
                <a:sym typeface="Calibri"/>
              </a:rPr>
              <a:t>Built on Aug 18, 2023</a:t>
            </a:r>
            <a:endParaRPr sz="1300">
              <a:solidFill>
                <a:schemeClr val="dk2"/>
              </a:solidFill>
              <a:latin typeface="Calibri"/>
              <a:ea typeface="Calibri"/>
              <a:cs typeface="Calibri"/>
              <a:sym typeface="Calibri"/>
            </a:endParaRPr>
          </a:p>
          <a:p>
            <a:pPr indent="-311150" lvl="0" marL="457200" rtl="0" algn="l">
              <a:spcBef>
                <a:spcPts val="0"/>
              </a:spcBef>
              <a:spcAft>
                <a:spcPts val="0"/>
              </a:spcAft>
              <a:buClr>
                <a:schemeClr val="dk2"/>
              </a:buClr>
              <a:buSzPts val="1300"/>
              <a:buFont typeface="Calibri"/>
              <a:buChar char="●"/>
            </a:pPr>
            <a:r>
              <a:rPr lang="en" sz="1300">
                <a:solidFill>
                  <a:schemeClr val="dk2"/>
                </a:solidFill>
                <a:latin typeface="Calibri"/>
                <a:ea typeface="Calibri"/>
                <a:cs typeface="Calibri"/>
                <a:sym typeface="Calibri"/>
              </a:rPr>
              <a:t>PHP Copyright: The PHP Group</a:t>
            </a:r>
            <a:endParaRPr sz="1300">
              <a:solidFill>
                <a:schemeClr val="dk2"/>
              </a:solidFill>
              <a:latin typeface="Calibri"/>
              <a:ea typeface="Calibri"/>
              <a:cs typeface="Calibri"/>
              <a:sym typeface="Calibri"/>
            </a:endParaRPr>
          </a:p>
          <a:p>
            <a:pPr indent="-311150" lvl="0" marL="457200" rtl="0" algn="l">
              <a:spcBef>
                <a:spcPts val="0"/>
              </a:spcBef>
              <a:spcAft>
                <a:spcPts val="0"/>
              </a:spcAft>
              <a:buClr>
                <a:schemeClr val="dk2"/>
              </a:buClr>
              <a:buSzPts val="1300"/>
              <a:buFont typeface="Calibri"/>
              <a:buChar char="●"/>
            </a:pPr>
            <a:r>
              <a:rPr lang="en" sz="1300">
                <a:solidFill>
                  <a:schemeClr val="dk2"/>
                </a:solidFill>
                <a:latin typeface="Calibri"/>
                <a:ea typeface="Calibri"/>
                <a:cs typeface="Calibri"/>
                <a:sym typeface="Calibri"/>
              </a:rPr>
              <a:t>Zend Engine version 4.1.2</a:t>
            </a:r>
            <a:endParaRPr sz="1300">
              <a:solidFill>
                <a:schemeClr val="dk2"/>
              </a:solidFill>
              <a:latin typeface="Calibri"/>
              <a:ea typeface="Calibri"/>
              <a:cs typeface="Calibri"/>
              <a:sym typeface="Calibri"/>
            </a:endParaRPr>
          </a:p>
          <a:p>
            <a:pPr indent="-311150" lvl="0" marL="457200" rtl="0" algn="l">
              <a:spcBef>
                <a:spcPts val="0"/>
              </a:spcBef>
              <a:spcAft>
                <a:spcPts val="0"/>
              </a:spcAft>
              <a:buClr>
                <a:schemeClr val="dk2"/>
              </a:buClr>
              <a:buSzPts val="1300"/>
              <a:buFont typeface="Calibri"/>
              <a:buChar char="●"/>
            </a:pPr>
            <a:r>
              <a:rPr lang="en" sz="1300">
                <a:solidFill>
                  <a:schemeClr val="dk2"/>
                </a:solidFill>
                <a:latin typeface="Calibri"/>
                <a:ea typeface="Calibri"/>
                <a:cs typeface="Calibri"/>
                <a:sym typeface="Calibri"/>
              </a:rPr>
              <a:t>Zend Engine Copyright: Zend Technologies</a:t>
            </a:r>
            <a:endParaRPr sz="1300">
              <a:solidFill>
                <a:schemeClr val="dk2"/>
              </a:solidFill>
              <a:latin typeface="Calibri"/>
              <a:ea typeface="Calibri"/>
              <a:cs typeface="Calibri"/>
              <a:sym typeface="Calibri"/>
            </a:endParaRPr>
          </a:p>
          <a:p>
            <a:pPr indent="-311150" lvl="0" marL="457200" rtl="0" algn="l">
              <a:spcBef>
                <a:spcPts val="0"/>
              </a:spcBef>
              <a:spcAft>
                <a:spcPts val="0"/>
              </a:spcAft>
              <a:buClr>
                <a:schemeClr val="dk2"/>
              </a:buClr>
              <a:buSzPts val="1300"/>
              <a:buFont typeface="Calibri"/>
              <a:buChar char="●"/>
            </a:pPr>
            <a:r>
              <a:rPr lang="en" sz="1300">
                <a:solidFill>
                  <a:schemeClr val="dk2"/>
                </a:solidFill>
                <a:latin typeface="Calibri"/>
                <a:ea typeface="Calibri"/>
                <a:cs typeface="Calibri"/>
                <a:sym typeface="Calibri"/>
              </a:rPr>
              <a:t>Zend OPcache version 8.1.2-1ubuntu2.14</a:t>
            </a:r>
            <a:endParaRPr sz="1300">
              <a:solidFill>
                <a:schemeClr val="dk2"/>
              </a:solidFill>
              <a:latin typeface="Calibri"/>
              <a:ea typeface="Calibri"/>
              <a:cs typeface="Calibri"/>
              <a:sym typeface="Calibri"/>
            </a:endParaRPr>
          </a:p>
          <a:p>
            <a:pPr indent="-311150" lvl="0" marL="457200" rtl="0" algn="l">
              <a:spcBef>
                <a:spcPts val="0"/>
              </a:spcBef>
              <a:spcAft>
                <a:spcPts val="0"/>
              </a:spcAft>
              <a:buClr>
                <a:schemeClr val="dk2"/>
              </a:buClr>
              <a:buSzPts val="1300"/>
              <a:buFont typeface="Calibri"/>
              <a:buChar char="●"/>
            </a:pPr>
            <a:r>
              <a:rPr lang="en" sz="1300">
                <a:solidFill>
                  <a:schemeClr val="dk2"/>
                </a:solidFill>
                <a:latin typeface="Calibri"/>
                <a:ea typeface="Calibri"/>
                <a:cs typeface="Calibri"/>
                <a:sym typeface="Calibri"/>
              </a:rPr>
              <a:t>OPcache Copyright: Zend Technologies</a:t>
            </a:r>
            <a:endParaRPr sz="1300">
              <a:solidFill>
                <a:schemeClr val="dk2"/>
              </a:solidFill>
              <a:latin typeface="Calibri"/>
              <a:ea typeface="Calibri"/>
              <a:cs typeface="Calibri"/>
              <a:sym typeface="Calibri"/>
            </a:endParaRPr>
          </a:p>
        </p:txBody>
      </p:sp>
      <p:sp>
        <p:nvSpPr>
          <p:cNvPr id="223" name="Google Shape;223;p27"/>
          <p:cNvSpPr/>
          <p:nvPr/>
        </p:nvSpPr>
        <p:spPr>
          <a:xfrm>
            <a:off x="706975" y="3052700"/>
            <a:ext cx="1972800" cy="727800"/>
          </a:xfrm>
          <a:prstGeom prst="roundRect">
            <a:avLst>
              <a:gd fmla="val 16667" name="adj"/>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24" name="Google Shape;224;p27"/>
          <p:cNvSpPr txBox="1"/>
          <p:nvPr/>
        </p:nvSpPr>
        <p:spPr>
          <a:xfrm>
            <a:off x="819150" y="3126725"/>
            <a:ext cx="1769700" cy="60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2"/>
                </a:solidFill>
                <a:latin typeface="Calibri"/>
                <a:ea typeface="Calibri"/>
                <a:cs typeface="Calibri"/>
                <a:sym typeface="Calibri"/>
              </a:rPr>
              <a:t>Server</a:t>
            </a:r>
            <a:endParaRPr b="1" sz="1300">
              <a:solidFill>
                <a:schemeClr val="dk2"/>
              </a:solidFill>
              <a:latin typeface="Calibri"/>
              <a:ea typeface="Calibri"/>
              <a:cs typeface="Calibri"/>
              <a:sym typeface="Calibri"/>
            </a:endParaRPr>
          </a:p>
          <a:p>
            <a:pPr indent="-311150" lvl="0" marL="457200" rtl="0" algn="l">
              <a:spcBef>
                <a:spcPts val="0"/>
              </a:spcBef>
              <a:spcAft>
                <a:spcPts val="0"/>
              </a:spcAft>
              <a:buClr>
                <a:schemeClr val="dk2"/>
              </a:buClr>
              <a:buSzPts val="1300"/>
              <a:buFont typeface="Calibri"/>
              <a:buChar char="●"/>
            </a:pPr>
            <a:r>
              <a:rPr lang="en" sz="1300">
                <a:solidFill>
                  <a:schemeClr val="dk2"/>
                </a:solidFill>
                <a:latin typeface="Calibri"/>
                <a:ea typeface="Calibri"/>
                <a:cs typeface="Calibri"/>
                <a:sym typeface="Calibri"/>
              </a:rPr>
              <a:t>Apache Server</a:t>
            </a:r>
            <a:endParaRPr sz="1300">
              <a:solidFill>
                <a:schemeClr val="dk2"/>
              </a:solidFill>
              <a:latin typeface="Calibri"/>
              <a:ea typeface="Calibri"/>
              <a:cs typeface="Calibri"/>
              <a:sym typeface="Calibri"/>
            </a:endParaRPr>
          </a:p>
        </p:txBody>
      </p:sp>
      <p:sp>
        <p:nvSpPr>
          <p:cNvPr id="225" name="Google Shape;225;p27"/>
          <p:cNvSpPr/>
          <p:nvPr/>
        </p:nvSpPr>
        <p:spPr>
          <a:xfrm>
            <a:off x="6125600" y="2880725"/>
            <a:ext cx="2430000" cy="1015200"/>
          </a:xfrm>
          <a:prstGeom prst="roundRect">
            <a:avLst>
              <a:gd fmla="val 16667" name="adj"/>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26" name="Google Shape;226;p27"/>
          <p:cNvSpPr txBox="1"/>
          <p:nvPr/>
        </p:nvSpPr>
        <p:spPr>
          <a:xfrm>
            <a:off x="6199675" y="3002450"/>
            <a:ext cx="2286000" cy="101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2"/>
                </a:solidFill>
                <a:latin typeface="Calibri"/>
                <a:ea typeface="Calibri"/>
                <a:cs typeface="Calibri"/>
                <a:sym typeface="Calibri"/>
              </a:rPr>
              <a:t>Authentication</a:t>
            </a:r>
            <a:endParaRPr b="1" sz="1300">
              <a:solidFill>
                <a:schemeClr val="dk2"/>
              </a:solidFill>
              <a:latin typeface="Calibri"/>
              <a:ea typeface="Calibri"/>
              <a:cs typeface="Calibri"/>
              <a:sym typeface="Calibri"/>
            </a:endParaRPr>
          </a:p>
          <a:p>
            <a:pPr indent="-311150" lvl="0" marL="457200" rtl="0" algn="l">
              <a:spcBef>
                <a:spcPts val="0"/>
              </a:spcBef>
              <a:spcAft>
                <a:spcPts val="0"/>
              </a:spcAft>
              <a:buClr>
                <a:schemeClr val="dk2"/>
              </a:buClr>
              <a:buSzPts val="1300"/>
              <a:buFont typeface="Calibri"/>
              <a:buChar char="●"/>
            </a:pPr>
            <a:r>
              <a:rPr lang="en" sz="1300">
                <a:solidFill>
                  <a:schemeClr val="dk2"/>
                </a:solidFill>
                <a:latin typeface="Calibri"/>
                <a:ea typeface="Calibri"/>
                <a:cs typeface="Calibri"/>
                <a:sym typeface="Calibri"/>
              </a:rPr>
              <a:t>Breeze Multi Authentication</a:t>
            </a:r>
            <a:endParaRPr sz="1300">
              <a:solidFill>
                <a:schemeClr val="dk2"/>
              </a:solidFill>
              <a:latin typeface="Calibri"/>
              <a:ea typeface="Calibri"/>
              <a:cs typeface="Calibri"/>
              <a:sym typeface="Calibri"/>
            </a:endParaRPr>
          </a:p>
          <a:p>
            <a:pPr indent="0" lvl="0" marL="0" rtl="0" algn="l">
              <a:spcBef>
                <a:spcPts val="0"/>
              </a:spcBef>
              <a:spcAft>
                <a:spcPts val="0"/>
              </a:spcAft>
              <a:buNone/>
            </a:pPr>
            <a:r>
              <a:rPr lang="en" sz="1300">
                <a:solidFill>
                  <a:schemeClr val="dk2"/>
                </a:solidFill>
                <a:latin typeface="Calibri"/>
                <a:ea typeface="Calibri"/>
                <a:cs typeface="Calibri"/>
                <a:sym typeface="Calibri"/>
              </a:rPr>
              <a:t>(</a:t>
            </a:r>
            <a:r>
              <a:rPr b="1" lang="en" sz="900">
                <a:solidFill>
                  <a:schemeClr val="dk2"/>
                </a:solidFill>
                <a:latin typeface="Courier New"/>
                <a:ea typeface="Courier New"/>
                <a:cs typeface="Courier New"/>
                <a:sym typeface="Courier New"/>
              </a:rPr>
              <a:t>if(Auth::user()-&gt;isAdmin())</a:t>
            </a:r>
            <a:r>
              <a:rPr b="1" lang="en" sz="1300">
                <a:solidFill>
                  <a:schemeClr val="dk2"/>
                </a:solidFill>
                <a:latin typeface="Calibri"/>
                <a:ea typeface="Calibri"/>
                <a:cs typeface="Calibri"/>
                <a:sym typeface="Calibri"/>
              </a:rPr>
              <a:t>)</a:t>
            </a:r>
            <a:r>
              <a:rPr lang="en" sz="1300">
                <a:solidFill>
                  <a:schemeClr val="dk2"/>
                </a:solidFill>
                <a:latin typeface="Calibri"/>
                <a:ea typeface="Calibri"/>
                <a:cs typeface="Calibri"/>
                <a:sym typeface="Calibri"/>
              </a:rPr>
              <a:t> </a:t>
            </a:r>
            <a:endParaRPr sz="1300">
              <a:solidFill>
                <a:schemeClr val="dk2"/>
              </a:solidFill>
              <a:latin typeface="Calibri"/>
              <a:ea typeface="Calibri"/>
              <a:cs typeface="Calibri"/>
              <a:sym typeface="Calibri"/>
            </a:endParaRPr>
          </a:p>
        </p:txBody>
      </p:sp>
      <p:sp>
        <p:nvSpPr>
          <p:cNvPr id="227" name="Google Shape;227;p27"/>
          <p:cNvSpPr/>
          <p:nvPr/>
        </p:nvSpPr>
        <p:spPr>
          <a:xfrm>
            <a:off x="6140475" y="1805525"/>
            <a:ext cx="2286000" cy="867600"/>
          </a:xfrm>
          <a:prstGeom prst="roundRect">
            <a:avLst>
              <a:gd fmla="val 16667" name="adj"/>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28" name="Google Shape;228;p27"/>
          <p:cNvSpPr txBox="1"/>
          <p:nvPr/>
        </p:nvSpPr>
        <p:spPr>
          <a:xfrm>
            <a:off x="6221505" y="1876693"/>
            <a:ext cx="2149800" cy="72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2"/>
                </a:solidFill>
                <a:latin typeface="Calibri"/>
                <a:ea typeface="Calibri"/>
                <a:cs typeface="Calibri"/>
                <a:sym typeface="Calibri"/>
              </a:rPr>
              <a:t>Cloud Hosting</a:t>
            </a:r>
            <a:endParaRPr b="1" sz="1300">
              <a:solidFill>
                <a:schemeClr val="dk2"/>
              </a:solidFill>
              <a:latin typeface="Calibri"/>
              <a:ea typeface="Calibri"/>
              <a:cs typeface="Calibri"/>
              <a:sym typeface="Calibri"/>
            </a:endParaRPr>
          </a:p>
          <a:p>
            <a:pPr indent="-311150" lvl="0" marL="457200" rtl="0" algn="l">
              <a:spcBef>
                <a:spcPts val="0"/>
              </a:spcBef>
              <a:spcAft>
                <a:spcPts val="0"/>
              </a:spcAft>
              <a:buClr>
                <a:schemeClr val="dk2"/>
              </a:buClr>
              <a:buSzPts val="1300"/>
              <a:buFont typeface="Calibri"/>
              <a:buChar char="●"/>
            </a:pPr>
            <a:r>
              <a:rPr lang="en" sz="1300">
                <a:solidFill>
                  <a:schemeClr val="dk2"/>
                </a:solidFill>
                <a:latin typeface="Calibri"/>
                <a:ea typeface="Calibri"/>
                <a:cs typeface="Calibri"/>
                <a:sym typeface="Calibri"/>
              </a:rPr>
              <a:t>Amazon AWS EC2</a:t>
            </a:r>
            <a:endParaRPr sz="1300">
              <a:solidFill>
                <a:schemeClr val="dk2"/>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8"/>
          <p:cNvSpPr txBox="1"/>
          <p:nvPr>
            <p:ph type="title"/>
          </p:nvPr>
        </p:nvSpPr>
        <p:spPr>
          <a:xfrm>
            <a:off x="819150" y="639225"/>
            <a:ext cx="7505700" cy="80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Monolithic Architecture</a:t>
            </a:r>
            <a:endParaRPr/>
          </a:p>
        </p:txBody>
      </p:sp>
      <p:sp>
        <p:nvSpPr>
          <p:cNvPr id="234" name="Google Shape;234;p28"/>
          <p:cNvSpPr txBox="1"/>
          <p:nvPr/>
        </p:nvSpPr>
        <p:spPr>
          <a:xfrm>
            <a:off x="880925" y="1401900"/>
            <a:ext cx="6895800" cy="1563000"/>
          </a:xfrm>
          <a:prstGeom prst="rect">
            <a:avLst/>
          </a:prstGeom>
          <a:noFill/>
          <a:ln>
            <a:noFill/>
          </a:ln>
        </p:spPr>
        <p:txBody>
          <a:bodyPr anchorCtr="0" anchor="t" bIns="91425" lIns="91425" spcFirstLastPara="1" rIns="91425" wrap="square" tIns="91425">
            <a:noAutofit/>
          </a:bodyPr>
          <a:lstStyle/>
          <a:p>
            <a:pPr indent="0" lvl="0" marL="0" rtl="0" algn="l">
              <a:lnSpc>
                <a:spcPct val="218181"/>
              </a:lnSpc>
              <a:spcBef>
                <a:spcPts val="1400"/>
              </a:spcBef>
              <a:spcAft>
                <a:spcPts val="0"/>
              </a:spcAft>
              <a:buNone/>
            </a:pPr>
            <a:r>
              <a:rPr lang="en" sz="1500">
                <a:solidFill>
                  <a:srgbClr val="242424"/>
                </a:solidFill>
                <a:highlight>
                  <a:srgbClr val="FFFFFF"/>
                </a:highlight>
                <a:latin typeface="Georgia"/>
                <a:ea typeface="Georgia"/>
                <a:cs typeface="Georgia"/>
                <a:sym typeface="Georgia"/>
              </a:rPr>
              <a:t>Monolithic architecture is a software design approach in which all aspects of application are woven together to form a big fat module and therefore developed, deployed, and maintained as a single unit.</a:t>
            </a:r>
            <a:endParaRPr sz="1500">
              <a:solidFill>
                <a:srgbClr val="242424"/>
              </a:solidFill>
              <a:highlight>
                <a:srgbClr val="FFFFFF"/>
              </a:highlight>
              <a:latin typeface="Georgia"/>
              <a:ea typeface="Georgia"/>
              <a:cs typeface="Georgia"/>
              <a:sym typeface="Georgia"/>
            </a:endParaRPr>
          </a:p>
          <a:p>
            <a:pPr indent="0" lvl="0" marL="0" rtl="0" algn="l">
              <a:lnSpc>
                <a:spcPct val="218181"/>
              </a:lnSpc>
              <a:spcBef>
                <a:spcPts val="1400"/>
              </a:spcBef>
              <a:spcAft>
                <a:spcPts val="0"/>
              </a:spcAft>
              <a:buNone/>
            </a:pPr>
            <a:r>
              <a:t/>
            </a:r>
            <a:endParaRPr sz="1500">
              <a:solidFill>
                <a:srgbClr val="242424"/>
              </a:solidFill>
              <a:highlight>
                <a:srgbClr val="FFFFFF"/>
              </a:highlight>
              <a:latin typeface="Georgia"/>
              <a:ea typeface="Georgia"/>
              <a:cs typeface="Georgia"/>
              <a:sym typeface="Georgia"/>
            </a:endParaRPr>
          </a:p>
        </p:txBody>
      </p:sp>
      <p:pic>
        <p:nvPicPr>
          <p:cNvPr id="235" name="Google Shape;235;p28"/>
          <p:cNvPicPr preferRelativeResize="0"/>
          <p:nvPr/>
        </p:nvPicPr>
        <p:blipFill>
          <a:blip r:embed="rId3">
            <a:alphaModFix/>
          </a:blip>
          <a:stretch>
            <a:fillRect/>
          </a:stretch>
        </p:blipFill>
        <p:spPr>
          <a:xfrm>
            <a:off x="3344600" y="2795250"/>
            <a:ext cx="3878766" cy="1873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9"/>
          <p:cNvSpPr txBox="1"/>
          <p:nvPr>
            <p:ph type="title"/>
          </p:nvPr>
        </p:nvSpPr>
        <p:spPr>
          <a:xfrm>
            <a:off x="819150" y="639225"/>
            <a:ext cx="7505700" cy="805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Laravel Request Lifecycle</a:t>
            </a:r>
            <a:endParaRPr b="1" sz="2300">
              <a:solidFill>
                <a:srgbClr val="171717"/>
              </a:solidFill>
              <a:highlight>
                <a:srgbClr val="FFFFFF"/>
              </a:highlight>
              <a:latin typeface="Roboto"/>
              <a:ea typeface="Roboto"/>
              <a:cs typeface="Roboto"/>
              <a:sym typeface="Roboto"/>
            </a:endParaRPr>
          </a:p>
          <a:p>
            <a:pPr indent="0" lvl="0" marL="0" rtl="0" algn="l">
              <a:spcBef>
                <a:spcPts val="0"/>
              </a:spcBef>
              <a:spcAft>
                <a:spcPts val="0"/>
              </a:spcAft>
              <a:buNone/>
            </a:pPr>
            <a:r>
              <a:t/>
            </a:r>
            <a:endParaRPr/>
          </a:p>
        </p:txBody>
      </p:sp>
      <p:sp>
        <p:nvSpPr>
          <p:cNvPr id="241" name="Google Shape;241;p29"/>
          <p:cNvSpPr txBox="1"/>
          <p:nvPr/>
        </p:nvSpPr>
        <p:spPr>
          <a:xfrm>
            <a:off x="880925" y="1401900"/>
            <a:ext cx="6895800" cy="1563000"/>
          </a:xfrm>
          <a:prstGeom prst="rect">
            <a:avLst/>
          </a:prstGeom>
          <a:noFill/>
          <a:ln>
            <a:noFill/>
          </a:ln>
        </p:spPr>
        <p:txBody>
          <a:bodyPr anchorCtr="0" anchor="t" bIns="91425" lIns="91425" spcFirstLastPara="1" rIns="91425" wrap="square" tIns="91425">
            <a:noAutofit/>
          </a:bodyPr>
          <a:lstStyle/>
          <a:p>
            <a:pPr indent="0" lvl="0" marL="0" rtl="0" algn="l">
              <a:lnSpc>
                <a:spcPct val="218181"/>
              </a:lnSpc>
              <a:spcBef>
                <a:spcPts val="1400"/>
              </a:spcBef>
              <a:spcAft>
                <a:spcPts val="0"/>
              </a:spcAft>
              <a:buNone/>
            </a:pPr>
            <a:r>
              <a:t/>
            </a:r>
            <a:endParaRPr sz="1500">
              <a:solidFill>
                <a:srgbClr val="242424"/>
              </a:solidFill>
              <a:highlight>
                <a:srgbClr val="FFFFFF"/>
              </a:highlight>
              <a:latin typeface="Georgia"/>
              <a:ea typeface="Georgia"/>
              <a:cs typeface="Georgia"/>
              <a:sym typeface="Georgia"/>
            </a:endParaRPr>
          </a:p>
        </p:txBody>
      </p:sp>
      <p:pic>
        <p:nvPicPr>
          <p:cNvPr id="242" name="Google Shape;242;p29"/>
          <p:cNvPicPr preferRelativeResize="0"/>
          <p:nvPr/>
        </p:nvPicPr>
        <p:blipFill>
          <a:blip r:embed="rId3">
            <a:alphaModFix/>
          </a:blip>
          <a:stretch>
            <a:fillRect/>
          </a:stretch>
        </p:blipFill>
        <p:spPr>
          <a:xfrm>
            <a:off x="967025" y="1316650"/>
            <a:ext cx="5370000" cy="2255400"/>
          </a:xfrm>
          <a:prstGeom prst="rect">
            <a:avLst/>
          </a:prstGeom>
          <a:noFill/>
          <a:ln>
            <a:noFill/>
          </a:ln>
        </p:spPr>
      </p:pic>
      <p:sp>
        <p:nvSpPr>
          <p:cNvPr id="243" name="Google Shape;243;p29"/>
          <p:cNvSpPr txBox="1"/>
          <p:nvPr/>
        </p:nvSpPr>
        <p:spPr>
          <a:xfrm>
            <a:off x="3296375" y="1316650"/>
            <a:ext cx="5456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dk2"/>
              </a:solidFill>
              <a:latin typeface="Calibri"/>
              <a:ea typeface="Calibri"/>
              <a:cs typeface="Calibri"/>
              <a:sym typeface="Calibri"/>
            </a:endParaRPr>
          </a:p>
        </p:txBody>
      </p:sp>
      <p:sp>
        <p:nvSpPr>
          <p:cNvPr id="244" name="Google Shape;244;p29"/>
          <p:cNvSpPr txBox="1"/>
          <p:nvPr/>
        </p:nvSpPr>
        <p:spPr>
          <a:xfrm>
            <a:off x="1052300" y="3572050"/>
            <a:ext cx="5370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dk2"/>
                </a:solidFill>
                <a:latin typeface="Calibri"/>
                <a:ea typeface="Calibri"/>
                <a:cs typeface="Calibri"/>
                <a:sym typeface="Calibri"/>
              </a:rPr>
              <a:t>References: https://dev.to/patelparixit07/laravel-request-lifecycle-195e</a:t>
            </a:r>
            <a:endParaRPr sz="800">
              <a:solidFill>
                <a:schemeClr val="dk2"/>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pic>
        <p:nvPicPr>
          <p:cNvPr id="249" name="Google Shape;249;p30"/>
          <p:cNvPicPr preferRelativeResize="0"/>
          <p:nvPr/>
        </p:nvPicPr>
        <p:blipFill>
          <a:blip r:embed="rId3">
            <a:alphaModFix/>
          </a:blip>
          <a:stretch>
            <a:fillRect/>
          </a:stretch>
        </p:blipFill>
        <p:spPr>
          <a:xfrm>
            <a:off x="190500" y="200850"/>
            <a:ext cx="8264074" cy="47333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pic>
        <p:nvPicPr>
          <p:cNvPr id="254" name="Google Shape;254;p31"/>
          <p:cNvPicPr preferRelativeResize="0"/>
          <p:nvPr/>
        </p:nvPicPr>
        <p:blipFill>
          <a:blip r:embed="rId3">
            <a:alphaModFix/>
          </a:blip>
          <a:stretch>
            <a:fillRect/>
          </a:stretch>
        </p:blipFill>
        <p:spPr>
          <a:xfrm>
            <a:off x="152400" y="152400"/>
            <a:ext cx="8839204" cy="476056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p14"/>
          <p:cNvPicPr preferRelativeResize="0"/>
          <p:nvPr/>
        </p:nvPicPr>
        <p:blipFill rotWithShape="1">
          <a:blip r:embed="rId3">
            <a:alphaModFix/>
          </a:blip>
          <a:srcRect b="3561" l="2178" r="1871" t="3700"/>
          <a:stretch/>
        </p:blipFill>
        <p:spPr>
          <a:xfrm>
            <a:off x="3642775" y="448725"/>
            <a:ext cx="5272626" cy="4191000"/>
          </a:xfrm>
          <a:prstGeom prst="rect">
            <a:avLst/>
          </a:prstGeom>
          <a:noFill/>
          <a:ln>
            <a:noFill/>
          </a:ln>
        </p:spPr>
      </p:pic>
      <p:sp>
        <p:nvSpPr>
          <p:cNvPr id="134" name="Google Shape;134;p14"/>
          <p:cNvSpPr txBox="1"/>
          <p:nvPr>
            <p:ph idx="1" type="body"/>
          </p:nvPr>
        </p:nvSpPr>
        <p:spPr>
          <a:xfrm>
            <a:off x="819150" y="1800200"/>
            <a:ext cx="3056400" cy="2437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sz="1400"/>
              <a:t>Pavit Singh Makkar</a:t>
            </a:r>
            <a:r>
              <a:rPr lang="en" sz="1400"/>
              <a:t> - Project Manager</a:t>
            </a:r>
            <a:endParaRPr sz="1400"/>
          </a:p>
          <a:p>
            <a:pPr indent="0" lvl="0" marL="0" rtl="0" algn="l">
              <a:spcBef>
                <a:spcPts val="1200"/>
              </a:spcBef>
              <a:spcAft>
                <a:spcPts val="0"/>
              </a:spcAft>
              <a:buNone/>
            </a:pPr>
            <a:r>
              <a:rPr b="1" lang="en" sz="1400"/>
              <a:t>Andres Marquez</a:t>
            </a:r>
            <a:r>
              <a:rPr lang="en" sz="1400"/>
              <a:t>  - Full Stack Developer</a:t>
            </a:r>
            <a:endParaRPr sz="1400"/>
          </a:p>
          <a:p>
            <a:pPr indent="0" lvl="0" marL="0" rtl="0" algn="l">
              <a:spcBef>
                <a:spcPts val="1200"/>
              </a:spcBef>
              <a:spcAft>
                <a:spcPts val="0"/>
              </a:spcAft>
              <a:buNone/>
            </a:pPr>
            <a:r>
              <a:rPr b="1" lang="en" sz="1400"/>
              <a:t>Avneet Kaur </a:t>
            </a:r>
            <a:r>
              <a:rPr lang="en" sz="1400"/>
              <a:t>- Database Administrator</a:t>
            </a:r>
            <a:endParaRPr sz="1400"/>
          </a:p>
          <a:p>
            <a:pPr indent="0" lvl="0" marL="0" rtl="0" algn="l">
              <a:spcBef>
                <a:spcPts val="1200"/>
              </a:spcBef>
              <a:spcAft>
                <a:spcPts val="0"/>
              </a:spcAft>
              <a:buNone/>
            </a:pPr>
            <a:r>
              <a:rPr b="1" lang="en" sz="1400"/>
              <a:t>Simron Shrestha</a:t>
            </a:r>
            <a:r>
              <a:rPr lang="en" sz="1400"/>
              <a:t> - UI UX Designer</a:t>
            </a:r>
            <a:endParaRPr sz="1400"/>
          </a:p>
          <a:p>
            <a:pPr indent="0" lvl="0" marL="0" rtl="0" algn="l">
              <a:spcBef>
                <a:spcPts val="1200"/>
              </a:spcBef>
              <a:spcAft>
                <a:spcPts val="0"/>
              </a:spcAft>
              <a:buNone/>
            </a:pPr>
            <a:r>
              <a:rPr b="1" lang="en" sz="1400"/>
              <a:t>Dipesh Ram Shrestha</a:t>
            </a:r>
            <a:r>
              <a:rPr lang="en" sz="1400"/>
              <a:t> - </a:t>
            </a:r>
            <a:r>
              <a:rPr lang="en" sz="1400"/>
              <a:t>Frontend     Developer</a:t>
            </a:r>
            <a:endParaRPr sz="1400"/>
          </a:p>
          <a:p>
            <a:pPr indent="0" lvl="0" marL="0" rtl="0" algn="l">
              <a:spcBef>
                <a:spcPts val="1200"/>
              </a:spcBef>
              <a:spcAft>
                <a:spcPts val="1200"/>
              </a:spcAft>
              <a:buNone/>
            </a:pPr>
            <a:r>
              <a:t/>
            </a:r>
            <a:endParaRPr/>
          </a:p>
        </p:txBody>
      </p:sp>
      <p:sp>
        <p:nvSpPr>
          <p:cNvPr id="135" name="Google Shape;135;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Meet the Team</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2"/>
          <p:cNvSpPr txBox="1"/>
          <p:nvPr>
            <p:ph type="title"/>
          </p:nvPr>
        </p:nvSpPr>
        <p:spPr>
          <a:xfrm>
            <a:off x="819150" y="639225"/>
            <a:ext cx="7505700" cy="80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Value Adds</a:t>
            </a:r>
            <a:endParaRPr/>
          </a:p>
        </p:txBody>
      </p:sp>
      <p:pic>
        <p:nvPicPr>
          <p:cNvPr id="260" name="Google Shape;260;p32"/>
          <p:cNvPicPr preferRelativeResize="0"/>
          <p:nvPr/>
        </p:nvPicPr>
        <p:blipFill>
          <a:blip r:embed="rId3">
            <a:alphaModFix/>
          </a:blip>
          <a:stretch>
            <a:fillRect/>
          </a:stretch>
        </p:blipFill>
        <p:spPr>
          <a:xfrm>
            <a:off x="1005724" y="1444600"/>
            <a:ext cx="7373752" cy="32692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3242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000">
                <a:latin typeface="Roboto"/>
                <a:ea typeface="Roboto"/>
                <a:cs typeface="Roboto"/>
                <a:sym typeface="Roboto"/>
              </a:rPr>
              <a:t>HockeysHockey: Your Ultimate Hockey Lifestyle Store</a:t>
            </a:r>
            <a:endParaRPr b="1" sz="3800"/>
          </a:p>
        </p:txBody>
      </p:sp>
      <p:sp>
        <p:nvSpPr>
          <p:cNvPr id="141" name="Google Shape;141;p15"/>
          <p:cNvSpPr txBox="1"/>
          <p:nvPr>
            <p:ph idx="1" type="body"/>
          </p:nvPr>
        </p:nvSpPr>
        <p:spPr>
          <a:xfrm>
            <a:off x="819150" y="1800200"/>
            <a:ext cx="7505700" cy="2638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200">
                <a:solidFill>
                  <a:srgbClr val="374151"/>
                </a:solidFill>
                <a:latin typeface="Roboto"/>
                <a:ea typeface="Roboto"/>
                <a:cs typeface="Roboto"/>
                <a:sym typeface="Roboto"/>
              </a:rPr>
              <a:t>Welcome to the world of HockeysHockey, where passion meets fashion! Today, we're thrilled to present an overview of HockeysHockey, your go-to destination for all things hockey. This presentation aims to provide insights into our brand, products, and the exciting opportunities that lie ahead.</a:t>
            </a:r>
            <a:endParaRPr sz="1200">
              <a:solidFill>
                <a:srgbClr val="374151"/>
              </a:solidFill>
              <a:latin typeface="Roboto"/>
              <a:ea typeface="Roboto"/>
              <a:cs typeface="Roboto"/>
              <a:sym typeface="Roboto"/>
            </a:endParaRPr>
          </a:p>
          <a:p>
            <a:pPr indent="0" lvl="0" marL="0" rtl="0" algn="l">
              <a:spcBef>
                <a:spcPts val="1500"/>
              </a:spcBef>
              <a:spcAft>
                <a:spcPts val="0"/>
              </a:spcAft>
              <a:buNone/>
            </a:pPr>
            <a:r>
              <a:rPr lang="en" sz="1200">
                <a:solidFill>
                  <a:srgbClr val="374151"/>
                </a:solidFill>
                <a:latin typeface="Roboto"/>
                <a:ea typeface="Roboto"/>
                <a:cs typeface="Roboto"/>
                <a:sym typeface="Roboto"/>
              </a:rPr>
              <a:t>Key Highlights:</a:t>
            </a:r>
            <a:endParaRPr sz="1200">
              <a:solidFill>
                <a:srgbClr val="374151"/>
              </a:solidFill>
              <a:latin typeface="Roboto"/>
              <a:ea typeface="Roboto"/>
              <a:cs typeface="Roboto"/>
              <a:sym typeface="Roboto"/>
            </a:endParaRPr>
          </a:p>
          <a:p>
            <a:pPr indent="-304800" lvl="0" marL="457200" rtl="0" algn="l">
              <a:spcBef>
                <a:spcPts val="150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Exhilarating fusion of hockey and lifestyle at HockeysHockey.</a:t>
            </a:r>
            <a:endParaRPr sz="1200">
              <a:solidFill>
                <a:srgbClr val="374151"/>
              </a:solidFill>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Discover a curated collection of hockey-themed T-shirts and accessories designed to elevate your style while celebrating your love for the game.</a:t>
            </a:r>
            <a:endParaRPr sz="1200">
              <a:solidFill>
                <a:srgbClr val="374151"/>
              </a:solidFill>
              <a:latin typeface="Roboto"/>
              <a:ea typeface="Roboto"/>
              <a:cs typeface="Roboto"/>
              <a:sym typeface="Roboto"/>
            </a:endParaRPr>
          </a:p>
          <a:p>
            <a:pPr indent="0" lvl="0" marL="0" rtl="0" algn="l">
              <a:spcBef>
                <a:spcPts val="1500"/>
              </a:spcBef>
              <a:spcAft>
                <a:spcPts val="0"/>
              </a:spcAft>
              <a:buNone/>
            </a:pPr>
            <a:r>
              <a:rPr lang="en" sz="1200">
                <a:solidFill>
                  <a:srgbClr val="374151"/>
                </a:solidFill>
                <a:latin typeface="Roboto"/>
                <a:ea typeface="Roboto"/>
                <a:cs typeface="Roboto"/>
                <a:sym typeface="Roboto"/>
              </a:rPr>
              <a:t>HockeysHockey, where every product tells a story, and your passion for hockey takes center stage. Let's dive in!</a:t>
            </a:r>
            <a:endParaRPr sz="1200">
              <a:solidFill>
                <a:srgbClr val="374151"/>
              </a:solidFill>
              <a:latin typeface="Roboto"/>
              <a:ea typeface="Roboto"/>
              <a:cs typeface="Roboto"/>
              <a:sym typeface="Roboto"/>
            </a:endParaRPr>
          </a:p>
          <a:p>
            <a:pPr indent="0" lvl="0" marL="0" rtl="0" algn="l">
              <a:spcBef>
                <a:spcPts val="0"/>
              </a:spcBef>
              <a:spcAft>
                <a:spcPts val="1200"/>
              </a:spcAft>
              <a:buNone/>
            </a:pPr>
            <a:r>
              <a:t/>
            </a:r>
            <a:endParaRPr sz="1400">
              <a:solidFill>
                <a:srgbClr val="37415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lnSpc>
                <a:spcPct val="160000"/>
              </a:lnSpc>
              <a:spcBef>
                <a:spcPts val="1400"/>
              </a:spcBef>
              <a:spcAft>
                <a:spcPts val="400"/>
              </a:spcAft>
              <a:buNone/>
            </a:pPr>
            <a:r>
              <a:rPr b="1" lang="en" sz="1650">
                <a:latin typeface="Roboto"/>
                <a:ea typeface="Roboto"/>
                <a:cs typeface="Roboto"/>
                <a:sym typeface="Roboto"/>
              </a:rPr>
              <a:t>Brand Identity</a:t>
            </a:r>
            <a:endParaRPr/>
          </a:p>
        </p:txBody>
      </p:sp>
      <p:sp>
        <p:nvSpPr>
          <p:cNvPr id="147" name="Google Shape;147;p16"/>
          <p:cNvSpPr txBox="1"/>
          <p:nvPr>
            <p:ph idx="1" type="body"/>
          </p:nvPr>
        </p:nvSpPr>
        <p:spPr>
          <a:xfrm>
            <a:off x="878400" y="868000"/>
            <a:ext cx="7505700" cy="2448000"/>
          </a:xfrm>
          <a:prstGeom prst="rect">
            <a:avLst/>
          </a:prstGeom>
        </p:spPr>
        <p:txBody>
          <a:bodyPr anchorCtr="0" anchor="t" bIns="91425" lIns="91425" spcFirstLastPara="1" rIns="91425" wrap="square" tIns="91425">
            <a:noAutofit/>
          </a:bodyPr>
          <a:lstStyle/>
          <a:p>
            <a:pPr indent="0" lvl="0" marL="0" rtl="0" algn="l">
              <a:lnSpc>
                <a:spcPct val="160000"/>
              </a:lnSpc>
              <a:spcBef>
                <a:spcPts val="1400"/>
              </a:spcBef>
              <a:spcAft>
                <a:spcPts val="0"/>
              </a:spcAft>
              <a:buSzPts val="358"/>
              <a:buNone/>
            </a:pPr>
            <a:r>
              <a:t/>
            </a:r>
            <a:endParaRPr b="1" sz="1136">
              <a:solidFill>
                <a:srgbClr val="000000"/>
              </a:solidFill>
              <a:latin typeface="Roboto"/>
              <a:ea typeface="Roboto"/>
              <a:cs typeface="Roboto"/>
              <a:sym typeface="Roboto"/>
            </a:endParaRPr>
          </a:p>
          <a:p>
            <a:pPr indent="0" lvl="0" marL="0" rtl="0" algn="l">
              <a:spcBef>
                <a:spcPts val="400"/>
              </a:spcBef>
              <a:spcAft>
                <a:spcPts val="0"/>
              </a:spcAft>
              <a:buSzPts val="358"/>
              <a:buNone/>
            </a:pPr>
            <a:r>
              <a:rPr lang="en" sz="989">
                <a:solidFill>
                  <a:srgbClr val="374151"/>
                </a:solidFill>
                <a:latin typeface="Roboto"/>
                <a:ea typeface="Roboto"/>
                <a:cs typeface="Roboto"/>
                <a:sym typeface="Roboto"/>
              </a:rPr>
              <a:t>1. </a:t>
            </a:r>
            <a:r>
              <a:rPr b="1" lang="en" sz="989">
                <a:solidFill>
                  <a:srgbClr val="374151"/>
                </a:solidFill>
                <a:latin typeface="Roboto"/>
                <a:ea typeface="Roboto"/>
                <a:cs typeface="Roboto"/>
                <a:sym typeface="Roboto"/>
              </a:rPr>
              <a:t>HockeysHockey Logo and Tagline</a:t>
            </a:r>
            <a:r>
              <a:rPr lang="en" sz="989">
                <a:solidFill>
                  <a:srgbClr val="374151"/>
                </a:solidFill>
                <a:latin typeface="Roboto"/>
                <a:ea typeface="Roboto"/>
                <a:cs typeface="Roboto"/>
                <a:sym typeface="Roboto"/>
              </a:rPr>
              <a:t>:</a:t>
            </a:r>
            <a:endParaRPr sz="989">
              <a:solidFill>
                <a:srgbClr val="374151"/>
              </a:solidFill>
              <a:latin typeface="Roboto"/>
              <a:ea typeface="Roboto"/>
              <a:cs typeface="Roboto"/>
              <a:sym typeface="Roboto"/>
            </a:endParaRPr>
          </a:p>
          <a:p>
            <a:pPr indent="-291465" lvl="0" marL="457200" rtl="0" algn="l">
              <a:spcBef>
                <a:spcPts val="1500"/>
              </a:spcBef>
              <a:spcAft>
                <a:spcPts val="0"/>
              </a:spcAft>
              <a:buClr>
                <a:srgbClr val="374151"/>
              </a:buClr>
              <a:buSzPts val="990"/>
              <a:buFont typeface="Roboto"/>
              <a:buChar char="●"/>
            </a:pPr>
            <a:r>
              <a:rPr lang="en" sz="989">
                <a:solidFill>
                  <a:srgbClr val="374151"/>
                </a:solidFill>
                <a:latin typeface="Roboto"/>
                <a:ea typeface="Roboto"/>
                <a:cs typeface="Roboto"/>
                <a:sym typeface="Roboto"/>
              </a:rPr>
              <a:t>Displayed prominently is our distinctive HockeysHockey logo, a symbol of our commitment to the spirit of hockey. The logo encapsulates the dynamic energy of the game, reflecting our passion for excellence.</a:t>
            </a:r>
            <a:endParaRPr sz="989">
              <a:solidFill>
                <a:srgbClr val="374151"/>
              </a:solidFill>
              <a:latin typeface="Roboto"/>
              <a:ea typeface="Roboto"/>
              <a:cs typeface="Roboto"/>
              <a:sym typeface="Roboto"/>
            </a:endParaRPr>
          </a:p>
          <a:p>
            <a:pPr indent="-291465" lvl="0" marL="457200" rtl="0" algn="l">
              <a:spcBef>
                <a:spcPts val="0"/>
              </a:spcBef>
              <a:spcAft>
                <a:spcPts val="0"/>
              </a:spcAft>
              <a:buClr>
                <a:srgbClr val="374151"/>
              </a:buClr>
              <a:buSzPts val="990"/>
              <a:buFont typeface="Roboto"/>
              <a:buChar char="●"/>
            </a:pPr>
            <a:r>
              <a:rPr lang="en" sz="989">
                <a:solidFill>
                  <a:srgbClr val="374151"/>
                </a:solidFill>
                <a:latin typeface="Roboto"/>
                <a:ea typeface="Roboto"/>
                <a:cs typeface="Roboto"/>
                <a:sym typeface="Roboto"/>
              </a:rPr>
              <a:t>Tagline: "Elevate Your Game, Express Your Style." This succinct phrase captures the essence of our brand, inviting customers to merge their love for hockey with a unique sense of personal style.</a:t>
            </a:r>
            <a:endParaRPr sz="989">
              <a:solidFill>
                <a:srgbClr val="374151"/>
              </a:solidFill>
              <a:latin typeface="Roboto"/>
              <a:ea typeface="Roboto"/>
              <a:cs typeface="Roboto"/>
              <a:sym typeface="Roboto"/>
            </a:endParaRPr>
          </a:p>
          <a:p>
            <a:pPr indent="0" lvl="0" marL="0" rtl="0" algn="l">
              <a:spcBef>
                <a:spcPts val="1500"/>
              </a:spcBef>
              <a:spcAft>
                <a:spcPts val="0"/>
              </a:spcAft>
              <a:buSzPts val="358"/>
              <a:buNone/>
            </a:pPr>
            <a:r>
              <a:rPr b="1" lang="en" sz="989">
                <a:solidFill>
                  <a:srgbClr val="374151"/>
                </a:solidFill>
                <a:latin typeface="Roboto"/>
                <a:ea typeface="Roboto"/>
                <a:cs typeface="Roboto"/>
                <a:sym typeface="Roboto"/>
              </a:rPr>
              <a:t>2. Mission and Values:</a:t>
            </a:r>
            <a:endParaRPr b="1" sz="989">
              <a:solidFill>
                <a:srgbClr val="374151"/>
              </a:solidFill>
              <a:latin typeface="Roboto"/>
              <a:ea typeface="Roboto"/>
              <a:cs typeface="Roboto"/>
              <a:sym typeface="Roboto"/>
            </a:endParaRPr>
          </a:p>
          <a:p>
            <a:pPr indent="0" lvl="0" marL="457200" rtl="0" algn="l">
              <a:spcBef>
                <a:spcPts val="1500"/>
              </a:spcBef>
              <a:spcAft>
                <a:spcPts val="0"/>
              </a:spcAft>
              <a:buNone/>
            </a:pPr>
            <a:r>
              <a:rPr i="1" lang="en" sz="989">
                <a:solidFill>
                  <a:srgbClr val="374151"/>
                </a:solidFill>
                <a:latin typeface="Roboto"/>
                <a:ea typeface="Roboto"/>
                <a:cs typeface="Roboto"/>
                <a:sym typeface="Roboto"/>
              </a:rPr>
              <a:t>Mission:</a:t>
            </a:r>
            <a:r>
              <a:rPr lang="en" sz="989">
                <a:solidFill>
                  <a:srgbClr val="374151"/>
                </a:solidFill>
                <a:latin typeface="Roboto"/>
                <a:ea typeface="Roboto"/>
                <a:cs typeface="Roboto"/>
                <a:sym typeface="Roboto"/>
              </a:rPr>
              <a:t> At HockeysHockey, our mission is to inspire and empower individuals to embrace and express their love for hockey through stylish, high-quality apparel, skates, hockey sticks and accessories.</a:t>
            </a:r>
            <a:endParaRPr sz="989">
              <a:solidFill>
                <a:srgbClr val="374151"/>
              </a:solidFill>
              <a:latin typeface="Roboto"/>
              <a:ea typeface="Roboto"/>
              <a:cs typeface="Roboto"/>
              <a:sym typeface="Roboto"/>
            </a:endParaRPr>
          </a:p>
          <a:p>
            <a:pPr indent="0" lvl="0" marL="457200" rtl="0" algn="l">
              <a:spcBef>
                <a:spcPts val="1500"/>
              </a:spcBef>
              <a:spcAft>
                <a:spcPts val="0"/>
              </a:spcAft>
              <a:buNone/>
            </a:pPr>
            <a:r>
              <a:rPr i="1" lang="en" sz="989">
                <a:solidFill>
                  <a:srgbClr val="374151"/>
                </a:solidFill>
                <a:latin typeface="Roboto"/>
                <a:ea typeface="Roboto"/>
                <a:cs typeface="Roboto"/>
                <a:sym typeface="Roboto"/>
              </a:rPr>
              <a:t>Values:</a:t>
            </a:r>
            <a:endParaRPr i="1" sz="989">
              <a:solidFill>
                <a:srgbClr val="374151"/>
              </a:solidFill>
              <a:latin typeface="Roboto"/>
              <a:ea typeface="Roboto"/>
              <a:cs typeface="Roboto"/>
              <a:sym typeface="Roboto"/>
            </a:endParaRPr>
          </a:p>
          <a:p>
            <a:pPr indent="-291465" lvl="1" marL="914400" rtl="0" algn="l">
              <a:spcBef>
                <a:spcPts val="1500"/>
              </a:spcBef>
              <a:spcAft>
                <a:spcPts val="0"/>
              </a:spcAft>
              <a:buClr>
                <a:srgbClr val="374151"/>
              </a:buClr>
              <a:buSzPts val="990"/>
              <a:buFont typeface="Roboto"/>
              <a:buChar char="●"/>
            </a:pPr>
            <a:r>
              <a:rPr lang="en" sz="989">
                <a:solidFill>
                  <a:srgbClr val="374151"/>
                </a:solidFill>
                <a:latin typeface="Roboto"/>
                <a:ea typeface="Roboto"/>
                <a:cs typeface="Roboto"/>
                <a:sym typeface="Roboto"/>
              </a:rPr>
              <a:t>Passion: We are driven by a deep passion for hockey and a commitment to delivering products that resonate with fellow enthusiasts.</a:t>
            </a:r>
            <a:endParaRPr sz="989">
              <a:solidFill>
                <a:srgbClr val="374151"/>
              </a:solidFill>
              <a:latin typeface="Roboto"/>
              <a:ea typeface="Roboto"/>
              <a:cs typeface="Roboto"/>
              <a:sym typeface="Roboto"/>
            </a:endParaRPr>
          </a:p>
          <a:p>
            <a:pPr indent="-291465" lvl="1" marL="914400" rtl="0" algn="l">
              <a:spcBef>
                <a:spcPts val="0"/>
              </a:spcBef>
              <a:spcAft>
                <a:spcPts val="0"/>
              </a:spcAft>
              <a:buClr>
                <a:srgbClr val="374151"/>
              </a:buClr>
              <a:buSzPts val="990"/>
              <a:buFont typeface="Roboto"/>
              <a:buChar char="●"/>
            </a:pPr>
            <a:r>
              <a:rPr lang="en" sz="989">
                <a:solidFill>
                  <a:srgbClr val="374151"/>
                </a:solidFill>
                <a:latin typeface="Roboto"/>
                <a:ea typeface="Roboto"/>
                <a:cs typeface="Roboto"/>
                <a:sym typeface="Roboto"/>
              </a:rPr>
              <a:t>Inclusivity: Embracing the diverse community of hockey lovers, we celebrate the shared love for the sport in all its forms.</a:t>
            </a:r>
            <a:endParaRPr sz="989">
              <a:solidFill>
                <a:srgbClr val="374151"/>
              </a:solidFill>
              <a:latin typeface="Roboto"/>
              <a:ea typeface="Roboto"/>
              <a:cs typeface="Roboto"/>
              <a:sym typeface="Roboto"/>
            </a:endParaRPr>
          </a:p>
          <a:p>
            <a:pPr indent="0" lvl="0" marL="0" rtl="0" algn="l">
              <a:spcBef>
                <a:spcPts val="1500"/>
              </a:spcBef>
              <a:spcAft>
                <a:spcPts val="1500"/>
              </a:spcAft>
              <a:buSzPts val="358"/>
              <a:buNone/>
            </a:pPr>
            <a:r>
              <a:t/>
            </a:r>
            <a:endParaRPr sz="1022"/>
          </a:p>
        </p:txBody>
      </p:sp>
      <p:pic>
        <p:nvPicPr>
          <p:cNvPr id="148" name="Google Shape;148;p16"/>
          <p:cNvPicPr preferRelativeResize="0"/>
          <p:nvPr/>
        </p:nvPicPr>
        <p:blipFill>
          <a:blip r:embed="rId3">
            <a:alphaModFix/>
          </a:blip>
          <a:stretch>
            <a:fillRect/>
          </a:stretch>
        </p:blipFill>
        <p:spPr>
          <a:xfrm>
            <a:off x="6254950" y="868000"/>
            <a:ext cx="1428750" cy="504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7"/>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lnSpc>
                <a:spcPct val="160000"/>
              </a:lnSpc>
              <a:spcBef>
                <a:spcPts val="1400"/>
              </a:spcBef>
              <a:spcAft>
                <a:spcPts val="0"/>
              </a:spcAft>
              <a:buNone/>
            </a:pPr>
            <a:r>
              <a:rPr b="1" lang="en" sz="1650">
                <a:latin typeface="Roboto"/>
                <a:ea typeface="Roboto"/>
                <a:cs typeface="Roboto"/>
                <a:sym typeface="Roboto"/>
              </a:rPr>
              <a:t>Product Offerings</a:t>
            </a:r>
            <a:endParaRPr b="1" sz="1650">
              <a:latin typeface="Roboto"/>
              <a:ea typeface="Roboto"/>
              <a:cs typeface="Roboto"/>
              <a:sym typeface="Roboto"/>
            </a:endParaRPr>
          </a:p>
          <a:p>
            <a:pPr indent="0" lvl="0" marL="0" rtl="0" algn="l">
              <a:spcBef>
                <a:spcPts val="400"/>
              </a:spcBef>
              <a:spcAft>
                <a:spcPts val="0"/>
              </a:spcAft>
              <a:buNone/>
            </a:pPr>
            <a:r>
              <a:t/>
            </a:r>
            <a:endParaRPr/>
          </a:p>
        </p:txBody>
      </p:sp>
      <p:sp>
        <p:nvSpPr>
          <p:cNvPr id="154" name="Google Shape;154;p17"/>
          <p:cNvSpPr txBox="1"/>
          <p:nvPr>
            <p:ph idx="1" type="body"/>
          </p:nvPr>
        </p:nvSpPr>
        <p:spPr>
          <a:xfrm>
            <a:off x="819150" y="1417975"/>
            <a:ext cx="7505700" cy="24480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rPr b="1" lang="en" sz="1220">
                <a:solidFill>
                  <a:srgbClr val="374151"/>
                </a:solidFill>
                <a:latin typeface="Roboto"/>
                <a:ea typeface="Roboto"/>
                <a:cs typeface="Roboto"/>
                <a:sym typeface="Roboto"/>
              </a:rPr>
              <a:t>Key Product Categories:</a:t>
            </a:r>
            <a:endParaRPr b="1" sz="1220">
              <a:solidFill>
                <a:srgbClr val="374151"/>
              </a:solidFill>
              <a:latin typeface="Roboto"/>
              <a:ea typeface="Roboto"/>
              <a:cs typeface="Roboto"/>
              <a:sym typeface="Roboto"/>
            </a:endParaRPr>
          </a:p>
          <a:p>
            <a:pPr indent="-306070" lvl="0" marL="457200" rtl="0" algn="l">
              <a:lnSpc>
                <a:spcPct val="95000"/>
              </a:lnSpc>
              <a:spcBef>
                <a:spcPts val="1500"/>
              </a:spcBef>
              <a:spcAft>
                <a:spcPts val="0"/>
              </a:spcAft>
              <a:buClr>
                <a:srgbClr val="374151"/>
              </a:buClr>
              <a:buSzPts val="1220"/>
              <a:buFont typeface="Roboto"/>
              <a:buChar char="●"/>
            </a:pPr>
            <a:r>
              <a:rPr lang="en" sz="1220">
                <a:solidFill>
                  <a:srgbClr val="374151"/>
                </a:solidFill>
                <a:latin typeface="Roboto"/>
                <a:ea typeface="Roboto"/>
                <a:cs typeface="Roboto"/>
                <a:sym typeface="Roboto"/>
              </a:rPr>
              <a:t>T-Shirts: Immerse yourself in our diverse collection of hockey-themed T-shirts. From classic designs that pay homage to iconic moments in the sport to contemporary styles that seamlessly blend comfort with style, our T-shirts are a canvas for expressing your love for hockey.</a:t>
            </a:r>
            <a:endParaRPr sz="1220">
              <a:solidFill>
                <a:srgbClr val="374151"/>
              </a:solidFill>
              <a:latin typeface="Roboto"/>
              <a:ea typeface="Roboto"/>
              <a:cs typeface="Roboto"/>
              <a:sym typeface="Roboto"/>
            </a:endParaRPr>
          </a:p>
          <a:p>
            <a:pPr indent="-306070" lvl="0" marL="457200" rtl="0" algn="l">
              <a:lnSpc>
                <a:spcPct val="95000"/>
              </a:lnSpc>
              <a:spcBef>
                <a:spcPts val="0"/>
              </a:spcBef>
              <a:spcAft>
                <a:spcPts val="0"/>
              </a:spcAft>
              <a:buClr>
                <a:srgbClr val="374151"/>
              </a:buClr>
              <a:buSzPts val="1220"/>
              <a:buFont typeface="Roboto"/>
              <a:buChar char="●"/>
            </a:pPr>
            <a:r>
              <a:rPr lang="en" sz="1220">
                <a:solidFill>
                  <a:srgbClr val="374151"/>
                </a:solidFill>
                <a:latin typeface="Roboto"/>
                <a:ea typeface="Roboto"/>
                <a:cs typeface="Roboto"/>
                <a:sym typeface="Roboto"/>
              </a:rPr>
              <a:t>Accessories: Elevate your look with our range of accessories, including stylish hats and wristbands. Each accessory is crafted with precision, ensuring a perfect blend of functionality and fashion.</a:t>
            </a:r>
            <a:endParaRPr sz="1220">
              <a:solidFill>
                <a:srgbClr val="374151"/>
              </a:solidFill>
              <a:latin typeface="Roboto"/>
              <a:ea typeface="Roboto"/>
              <a:cs typeface="Roboto"/>
              <a:sym typeface="Roboto"/>
            </a:endParaRPr>
          </a:p>
          <a:p>
            <a:pPr indent="0" lvl="0" marL="0" rtl="0" algn="l">
              <a:lnSpc>
                <a:spcPct val="95000"/>
              </a:lnSpc>
              <a:spcBef>
                <a:spcPts val="1500"/>
              </a:spcBef>
              <a:spcAft>
                <a:spcPts val="0"/>
              </a:spcAft>
              <a:buSzPts val="935"/>
              <a:buNone/>
            </a:pPr>
            <a:r>
              <a:rPr b="1" lang="en" sz="1220">
                <a:solidFill>
                  <a:srgbClr val="374151"/>
                </a:solidFill>
                <a:latin typeface="Roboto"/>
                <a:ea typeface="Roboto"/>
                <a:cs typeface="Roboto"/>
                <a:sym typeface="Roboto"/>
              </a:rPr>
              <a:t>High-Quality Product Showcase:</a:t>
            </a:r>
            <a:endParaRPr b="1" sz="1220">
              <a:solidFill>
                <a:srgbClr val="374151"/>
              </a:solidFill>
              <a:latin typeface="Roboto"/>
              <a:ea typeface="Roboto"/>
              <a:cs typeface="Roboto"/>
              <a:sym typeface="Roboto"/>
            </a:endParaRPr>
          </a:p>
          <a:p>
            <a:pPr indent="-306070" lvl="0" marL="457200" rtl="0" algn="l">
              <a:lnSpc>
                <a:spcPct val="95000"/>
              </a:lnSpc>
              <a:spcBef>
                <a:spcPts val="1500"/>
              </a:spcBef>
              <a:spcAft>
                <a:spcPts val="0"/>
              </a:spcAft>
              <a:buClr>
                <a:srgbClr val="374151"/>
              </a:buClr>
              <a:buSzPts val="1220"/>
              <a:buFont typeface="Roboto"/>
              <a:buChar char="●"/>
            </a:pPr>
            <a:r>
              <a:rPr lang="en" sz="1220">
                <a:solidFill>
                  <a:srgbClr val="374151"/>
                </a:solidFill>
                <a:latin typeface="Roboto"/>
                <a:ea typeface="Roboto"/>
                <a:cs typeface="Roboto"/>
                <a:sym typeface="Roboto"/>
              </a:rPr>
              <a:t>Explore a selection of our popular products through high-quality images that capture the essence of HockeysHockey. These images provide a glimpse into the craftsmanship and attention to detail that define each piece in our collection.</a:t>
            </a:r>
            <a:endParaRPr sz="1220">
              <a:solidFill>
                <a:srgbClr val="374151"/>
              </a:solidFill>
              <a:latin typeface="Roboto"/>
              <a:ea typeface="Roboto"/>
              <a:cs typeface="Roboto"/>
              <a:sym typeface="Roboto"/>
            </a:endParaRPr>
          </a:p>
          <a:p>
            <a:pPr indent="0" lvl="0" marL="0" rtl="0" algn="l">
              <a:lnSpc>
                <a:spcPct val="95000"/>
              </a:lnSpc>
              <a:spcBef>
                <a:spcPts val="1500"/>
              </a:spcBef>
              <a:spcAft>
                <a:spcPts val="1200"/>
              </a:spcAft>
              <a:buSzPts val="935"/>
              <a:buNone/>
            </a:pPr>
            <a:r>
              <a:t/>
            </a:r>
            <a:endParaRPr sz="1305"/>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8"/>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lnSpc>
                <a:spcPct val="160000"/>
              </a:lnSpc>
              <a:spcBef>
                <a:spcPts val="1400"/>
              </a:spcBef>
              <a:spcAft>
                <a:spcPts val="0"/>
              </a:spcAft>
              <a:buNone/>
            </a:pPr>
            <a:r>
              <a:rPr b="1" lang="en" sz="1650">
                <a:latin typeface="Roboto"/>
                <a:ea typeface="Roboto"/>
                <a:cs typeface="Roboto"/>
                <a:sym typeface="Roboto"/>
              </a:rPr>
              <a:t>User Experience</a:t>
            </a:r>
            <a:endParaRPr b="1" sz="1650">
              <a:latin typeface="Roboto"/>
              <a:ea typeface="Roboto"/>
              <a:cs typeface="Roboto"/>
              <a:sym typeface="Roboto"/>
            </a:endParaRPr>
          </a:p>
          <a:p>
            <a:pPr indent="0" lvl="0" marL="0" rtl="0" algn="l">
              <a:spcBef>
                <a:spcPts val="400"/>
              </a:spcBef>
              <a:spcAft>
                <a:spcPts val="0"/>
              </a:spcAft>
              <a:buNone/>
            </a:pPr>
            <a:r>
              <a:t/>
            </a:r>
            <a:endParaRPr/>
          </a:p>
        </p:txBody>
      </p:sp>
      <p:sp>
        <p:nvSpPr>
          <p:cNvPr id="160" name="Google Shape;160;p18"/>
          <p:cNvSpPr txBox="1"/>
          <p:nvPr/>
        </p:nvSpPr>
        <p:spPr>
          <a:xfrm>
            <a:off x="928225" y="1244050"/>
            <a:ext cx="6882600" cy="192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a:solidFill>
                  <a:srgbClr val="374151"/>
                </a:solidFill>
                <a:latin typeface="Roboto"/>
                <a:ea typeface="Roboto"/>
                <a:cs typeface="Roboto"/>
                <a:sym typeface="Roboto"/>
              </a:rPr>
              <a:t>1. User-Friendly Interface:</a:t>
            </a:r>
            <a:endParaRPr b="1" sz="1200">
              <a:solidFill>
                <a:srgbClr val="374151"/>
              </a:solidFill>
              <a:latin typeface="Roboto"/>
              <a:ea typeface="Roboto"/>
              <a:cs typeface="Roboto"/>
              <a:sym typeface="Roboto"/>
            </a:endParaRPr>
          </a:p>
          <a:p>
            <a:pPr indent="-304800" lvl="0" marL="457200" rtl="0" algn="l">
              <a:lnSpc>
                <a:spcPct val="115000"/>
              </a:lnSpc>
              <a:spcBef>
                <a:spcPts val="1500"/>
              </a:spcBef>
              <a:spcAft>
                <a:spcPts val="0"/>
              </a:spcAft>
              <a:buClr>
                <a:srgbClr val="374151"/>
              </a:buClr>
              <a:buSzPts val="1200"/>
              <a:buFont typeface="Roboto"/>
              <a:buChar char="●"/>
            </a:pPr>
            <a:r>
              <a:rPr b="1" lang="en" sz="1200">
                <a:solidFill>
                  <a:srgbClr val="374151"/>
                </a:solidFill>
                <a:latin typeface="Roboto"/>
                <a:ea typeface="Roboto"/>
                <a:cs typeface="Roboto"/>
                <a:sym typeface="Roboto"/>
              </a:rPr>
              <a:t>Intuitive Design: </a:t>
            </a:r>
            <a:r>
              <a:rPr lang="en" sz="1200">
                <a:solidFill>
                  <a:srgbClr val="374151"/>
                </a:solidFill>
                <a:latin typeface="Roboto"/>
                <a:ea typeface="Roboto"/>
                <a:cs typeface="Roboto"/>
                <a:sym typeface="Roboto"/>
              </a:rPr>
              <a:t>Navigating the HockeysHockey website is a seamless and intuitive experience. Our user-friendly interface is designed to enhance accessibility and provide visitors with a hassle-free journey from landing on the homepage to making a purchase.</a:t>
            </a:r>
            <a:endParaRPr sz="1200">
              <a:solidFill>
                <a:srgbClr val="374151"/>
              </a:solidFill>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b="1" lang="en" sz="1200">
                <a:solidFill>
                  <a:srgbClr val="374151"/>
                </a:solidFill>
                <a:latin typeface="Roboto"/>
                <a:ea typeface="Roboto"/>
                <a:cs typeface="Roboto"/>
                <a:sym typeface="Roboto"/>
              </a:rPr>
              <a:t>Responsive Design:</a:t>
            </a:r>
            <a:r>
              <a:rPr lang="en" sz="1200">
                <a:solidFill>
                  <a:srgbClr val="374151"/>
                </a:solidFill>
                <a:latin typeface="Roboto"/>
                <a:ea typeface="Roboto"/>
                <a:cs typeface="Roboto"/>
                <a:sym typeface="Roboto"/>
              </a:rPr>
              <a:t> Whether you're browsing on a desktop, tablet, or smartphone, our website adapts responsively to ensure a consistent and engaging experience across all devices.</a:t>
            </a:r>
            <a:endParaRPr sz="1200">
              <a:solidFill>
                <a:srgbClr val="374151"/>
              </a:solidFill>
              <a:latin typeface="Roboto"/>
              <a:ea typeface="Roboto"/>
              <a:cs typeface="Roboto"/>
              <a:sym typeface="Roboto"/>
            </a:endParaRPr>
          </a:p>
          <a:p>
            <a:pPr indent="0" lvl="0" marL="0" rtl="0" algn="l">
              <a:spcBef>
                <a:spcPts val="1500"/>
              </a:spcBef>
              <a:spcAft>
                <a:spcPts val="0"/>
              </a:spcAft>
              <a:buNone/>
            </a:pPr>
            <a:r>
              <a:t/>
            </a:r>
            <a:endParaRPr sz="1300">
              <a:solidFill>
                <a:schemeClr val="dk2"/>
              </a:solidFill>
              <a:latin typeface="Calibri"/>
              <a:ea typeface="Calibri"/>
              <a:cs typeface="Calibri"/>
              <a:sym typeface="Calibri"/>
            </a:endParaRPr>
          </a:p>
        </p:txBody>
      </p:sp>
      <p:sp>
        <p:nvSpPr>
          <p:cNvPr id="161" name="Google Shape;161;p18"/>
          <p:cNvSpPr txBox="1"/>
          <p:nvPr/>
        </p:nvSpPr>
        <p:spPr>
          <a:xfrm>
            <a:off x="928225" y="3130300"/>
            <a:ext cx="6270600" cy="1234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500"/>
              </a:spcBef>
              <a:spcAft>
                <a:spcPts val="0"/>
              </a:spcAft>
              <a:buNone/>
            </a:pPr>
            <a:r>
              <a:rPr b="1" lang="en" sz="1200">
                <a:solidFill>
                  <a:srgbClr val="374151"/>
                </a:solidFill>
                <a:latin typeface="Roboto"/>
                <a:ea typeface="Roboto"/>
                <a:cs typeface="Roboto"/>
                <a:sym typeface="Roboto"/>
              </a:rPr>
              <a:t>2. Easy Navigation of Product Categories:</a:t>
            </a:r>
            <a:endParaRPr b="1" sz="1200">
              <a:solidFill>
                <a:srgbClr val="374151"/>
              </a:solidFill>
              <a:latin typeface="Roboto"/>
              <a:ea typeface="Roboto"/>
              <a:cs typeface="Roboto"/>
              <a:sym typeface="Roboto"/>
            </a:endParaRPr>
          </a:p>
          <a:p>
            <a:pPr indent="-304800" lvl="0" marL="457200" rtl="0" algn="l">
              <a:lnSpc>
                <a:spcPct val="115000"/>
              </a:lnSpc>
              <a:spcBef>
                <a:spcPts val="1500"/>
              </a:spcBef>
              <a:spcAft>
                <a:spcPts val="0"/>
              </a:spcAft>
              <a:buClr>
                <a:srgbClr val="374151"/>
              </a:buClr>
              <a:buSzPts val="1200"/>
              <a:buFont typeface="Roboto"/>
              <a:buChar char="●"/>
            </a:pPr>
            <a:r>
              <a:rPr b="1" lang="en" sz="1200">
                <a:solidFill>
                  <a:srgbClr val="374151"/>
                </a:solidFill>
                <a:latin typeface="Roboto"/>
                <a:ea typeface="Roboto"/>
                <a:cs typeface="Roboto"/>
                <a:sym typeface="Roboto"/>
              </a:rPr>
              <a:t>Clear Categorization:</a:t>
            </a:r>
            <a:r>
              <a:rPr lang="en" sz="1200">
                <a:solidFill>
                  <a:srgbClr val="374151"/>
                </a:solidFill>
                <a:latin typeface="Roboto"/>
                <a:ea typeface="Roboto"/>
                <a:cs typeface="Roboto"/>
                <a:sym typeface="Roboto"/>
              </a:rPr>
              <a:t> From T-shirts to accessories, each category is easily accessible, allowing users to find their desired items with minimal effort.</a:t>
            </a:r>
            <a:endParaRPr sz="1200">
              <a:solidFill>
                <a:srgbClr val="374151"/>
              </a:solidFill>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b="1" lang="en" sz="1200">
                <a:solidFill>
                  <a:srgbClr val="374151"/>
                </a:solidFill>
                <a:latin typeface="Roboto"/>
                <a:ea typeface="Roboto"/>
                <a:cs typeface="Roboto"/>
                <a:sym typeface="Roboto"/>
              </a:rPr>
              <a:t>Search and Filters:</a:t>
            </a:r>
            <a:r>
              <a:rPr lang="en" sz="1200">
                <a:solidFill>
                  <a:srgbClr val="374151"/>
                </a:solidFill>
                <a:latin typeface="Roboto"/>
                <a:ea typeface="Roboto"/>
                <a:cs typeface="Roboto"/>
                <a:sym typeface="Roboto"/>
              </a:rPr>
              <a:t> Enhance the user experience with a robust search function and filters, enabling customers to narrow down their choices based on size, color, or specific themes related to their favorite hockey teams.</a:t>
            </a:r>
            <a:endParaRPr sz="1200">
              <a:solidFill>
                <a:srgbClr val="374151"/>
              </a:solidFill>
              <a:latin typeface="Roboto"/>
              <a:ea typeface="Roboto"/>
              <a:cs typeface="Roboto"/>
              <a:sym typeface="Roboto"/>
            </a:endParaRPr>
          </a:p>
          <a:p>
            <a:pPr indent="0" lvl="0" marL="0" rtl="0" algn="l">
              <a:spcBef>
                <a:spcPts val="1500"/>
              </a:spcBef>
              <a:spcAft>
                <a:spcPts val="0"/>
              </a:spcAft>
              <a:buNone/>
            </a:pPr>
            <a:r>
              <a:t/>
            </a:r>
            <a:endParaRPr sz="1300">
              <a:solidFill>
                <a:schemeClr val="dk2"/>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9"/>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lnSpc>
                <a:spcPct val="160000"/>
              </a:lnSpc>
              <a:spcBef>
                <a:spcPts val="1400"/>
              </a:spcBef>
              <a:spcAft>
                <a:spcPts val="0"/>
              </a:spcAft>
              <a:buNone/>
            </a:pPr>
            <a:r>
              <a:rPr b="1" lang="en" sz="1650">
                <a:latin typeface="Roboto"/>
                <a:ea typeface="Roboto"/>
                <a:cs typeface="Roboto"/>
                <a:sym typeface="Roboto"/>
              </a:rPr>
              <a:t>User Experience</a:t>
            </a:r>
            <a:endParaRPr b="1" sz="1650">
              <a:latin typeface="Roboto"/>
              <a:ea typeface="Roboto"/>
              <a:cs typeface="Roboto"/>
              <a:sym typeface="Roboto"/>
            </a:endParaRPr>
          </a:p>
          <a:p>
            <a:pPr indent="0" lvl="0" marL="0" rtl="0" algn="l">
              <a:spcBef>
                <a:spcPts val="400"/>
              </a:spcBef>
              <a:spcAft>
                <a:spcPts val="0"/>
              </a:spcAft>
              <a:buNone/>
            </a:pPr>
            <a:r>
              <a:t/>
            </a:r>
            <a:endParaRPr/>
          </a:p>
        </p:txBody>
      </p:sp>
      <p:sp>
        <p:nvSpPr>
          <p:cNvPr id="167" name="Google Shape;167;p19"/>
          <p:cNvSpPr txBox="1"/>
          <p:nvPr/>
        </p:nvSpPr>
        <p:spPr>
          <a:xfrm>
            <a:off x="928225" y="1244050"/>
            <a:ext cx="6882600" cy="192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a:latin typeface="Roboto"/>
                <a:ea typeface="Roboto"/>
                <a:cs typeface="Roboto"/>
                <a:sym typeface="Roboto"/>
              </a:rPr>
              <a:t>3. Streamlined Checkout Process:</a:t>
            </a:r>
            <a:endParaRPr b="1" sz="1200">
              <a:solidFill>
                <a:srgbClr val="374151"/>
              </a:solidFill>
              <a:latin typeface="Roboto"/>
              <a:ea typeface="Roboto"/>
              <a:cs typeface="Roboto"/>
              <a:sym typeface="Roboto"/>
            </a:endParaRPr>
          </a:p>
          <a:p>
            <a:pPr indent="-304800" lvl="0" marL="457200" rtl="0" algn="l">
              <a:lnSpc>
                <a:spcPct val="115000"/>
              </a:lnSpc>
              <a:spcBef>
                <a:spcPts val="1500"/>
              </a:spcBef>
              <a:spcAft>
                <a:spcPts val="0"/>
              </a:spcAft>
              <a:buClr>
                <a:srgbClr val="374151"/>
              </a:buClr>
              <a:buSzPts val="1200"/>
              <a:buFont typeface="Roboto"/>
              <a:buChar char="●"/>
            </a:pPr>
            <a:r>
              <a:rPr b="1" lang="en" sz="1200">
                <a:latin typeface="Roboto"/>
                <a:ea typeface="Roboto"/>
                <a:cs typeface="Roboto"/>
                <a:sym typeface="Roboto"/>
              </a:rPr>
              <a:t>Secure Transactions:</a:t>
            </a:r>
            <a:r>
              <a:rPr lang="en" sz="1200">
                <a:solidFill>
                  <a:srgbClr val="374151"/>
                </a:solidFill>
                <a:latin typeface="Roboto"/>
                <a:ea typeface="Roboto"/>
                <a:cs typeface="Roboto"/>
                <a:sym typeface="Roboto"/>
              </a:rPr>
              <a:t> Highlight the security measures in place to ensure that every transaction is safe and secure. We prioritize the protection of customer information, building trust and confidence in our online shopping environment.</a:t>
            </a:r>
            <a:endParaRPr sz="1200">
              <a:solidFill>
                <a:srgbClr val="374151"/>
              </a:solidFill>
              <a:latin typeface="Roboto"/>
              <a:ea typeface="Roboto"/>
              <a:cs typeface="Roboto"/>
              <a:sym typeface="Roboto"/>
            </a:endParaRPr>
          </a:p>
          <a:p>
            <a:pPr indent="0" lvl="0" marL="0" rtl="0" algn="l">
              <a:spcBef>
                <a:spcPts val="1500"/>
              </a:spcBef>
              <a:spcAft>
                <a:spcPts val="0"/>
              </a:spcAft>
              <a:buNone/>
            </a:pPr>
            <a:r>
              <a:t/>
            </a:r>
            <a:endParaRPr sz="1300">
              <a:solidFill>
                <a:schemeClr val="dk2"/>
              </a:solidFill>
              <a:latin typeface="Calibri"/>
              <a:ea typeface="Calibri"/>
              <a:cs typeface="Calibri"/>
              <a:sym typeface="Calibri"/>
            </a:endParaRPr>
          </a:p>
        </p:txBody>
      </p:sp>
      <p:sp>
        <p:nvSpPr>
          <p:cNvPr id="168" name="Google Shape;168;p19"/>
          <p:cNvSpPr txBox="1"/>
          <p:nvPr/>
        </p:nvSpPr>
        <p:spPr>
          <a:xfrm>
            <a:off x="928225" y="2527925"/>
            <a:ext cx="6270600" cy="1234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500"/>
              </a:spcBef>
              <a:spcAft>
                <a:spcPts val="0"/>
              </a:spcAft>
              <a:buNone/>
            </a:pPr>
            <a:r>
              <a:rPr b="1" lang="en" sz="1200">
                <a:latin typeface="Roboto"/>
                <a:ea typeface="Roboto"/>
                <a:cs typeface="Roboto"/>
                <a:sym typeface="Roboto"/>
              </a:rPr>
              <a:t>4. Customer-Focused Features:</a:t>
            </a:r>
            <a:endParaRPr b="1" sz="1200">
              <a:solidFill>
                <a:srgbClr val="374151"/>
              </a:solidFill>
              <a:latin typeface="Roboto"/>
              <a:ea typeface="Roboto"/>
              <a:cs typeface="Roboto"/>
              <a:sym typeface="Roboto"/>
            </a:endParaRPr>
          </a:p>
          <a:p>
            <a:pPr indent="-304800" lvl="0" marL="457200" rtl="0" algn="l">
              <a:lnSpc>
                <a:spcPct val="115000"/>
              </a:lnSpc>
              <a:spcBef>
                <a:spcPts val="1500"/>
              </a:spcBef>
              <a:spcAft>
                <a:spcPts val="0"/>
              </a:spcAft>
              <a:buClr>
                <a:srgbClr val="374151"/>
              </a:buClr>
              <a:buSzPts val="1200"/>
              <a:buFont typeface="Roboto"/>
              <a:buChar char="●"/>
            </a:pPr>
            <a:r>
              <a:rPr b="1" lang="en" sz="1200">
                <a:latin typeface="Roboto"/>
                <a:ea typeface="Roboto"/>
                <a:cs typeface="Roboto"/>
                <a:sym typeface="Roboto"/>
              </a:rPr>
              <a:t>Wishlist and Favorites:</a:t>
            </a:r>
            <a:r>
              <a:rPr lang="en" sz="1200">
                <a:solidFill>
                  <a:srgbClr val="374151"/>
                </a:solidFill>
                <a:latin typeface="Roboto"/>
                <a:ea typeface="Roboto"/>
                <a:cs typeface="Roboto"/>
                <a:sym typeface="Roboto"/>
              </a:rPr>
              <a:t> Encourage customer engagement with features like wishlist and favorites, allowing users to save items for later consideration or quick reordering.</a:t>
            </a:r>
            <a:endParaRPr sz="1200">
              <a:solidFill>
                <a:srgbClr val="374151"/>
              </a:solidFill>
              <a:latin typeface="Roboto"/>
              <a:ea typeface="Roboto"/>
              <a:cs typeface="Roboto"/>
              <a:sym typeface="Roboto"/>
            </a:endParaRPr>
          </a:p>
          <a:p>
            <a:pPr indent="0" lvl="0" marL="0" rtl="0" algn="l">
              <a:spcBef>
                <a:spcPts val="1500"/>
              </a:spcBef>
              <a:spcAft>
                <a:spcPts val="0"/>
              </a:spcAft>
              <a:buNone/>
            </a:pPr>
            <a:r>
              <a:t/>
            </a:r>
            <a:endParaRPr sz="1300">
              <a:solidFill>
                <a:schemeClr val="dk2"/>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Key Features</a:t>
            </a:r>
            <a:endParaRPr/>
          </a:p>
        </p:txBody>
      </p:sp>
      <p:sp>
        <p:nvSpPr>
          <p:cNvPr id="174" name="Google Shape;174;p20"/>
          <p:cNvSpPr txBox="1"/>
          <p:nvPr>
            <p:ph idx="1" type="body"/>
          </p:nvPr>
        </p:nvSpPr>
        <p:spPr>
          <a:xfrm>
            <a:off x="819150" y="1682525"/>
            <a:ext cx="7505700" cy="27561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Font typeface="Arial"/>
              <a:buAutoNum type="arabicPeriod"/>
            </a:pPr>
            <a:r>
              <a:rPr lang="en" sz="1400">
                <a:latin typeface="Arial"/>
                <a:ea typeface="Arial"/>
                <a:cs typeface="Arial"/>
                <a:sym typeface="Arial"/>
              </a:rPr>
              <a:t>User-Friendly Interface</a:t>
            </a:r>
            <a:endParaRPr sz="1400">
              <a:latin typeface="Arial"/>
              <a:ea typeface="Arial"/>
              <a:cs typeface="Arial"/>
              <a:sym typeface="Arial"/>
            </a:endParaRPr>
          </a:p>
          <a:p>
            <a:pPr indent="-317500" lvl="0" marL="457200" rtl="0" algn="l">
              <a:spcBef>
                <a:spcPts val="0"/>
              </a:spcBef>
              <a:spcAft>
                <a:spcPts val="0"/>
              </a:spcAft>
              <a:buSzPts val="1400"/>
              <a:buFont typeface="Arial"/>
              <a:buAutoNum type="arabicPeriod"/>
            </a:pPr>
            <a:r>
              <a:rPr lang="en" sz="1400">
                <a:latin typeface="Arial"/>
                <a:ea typeface="Arial"/>
                <a:cs typeface="Arial"/>
                <a:sym typeface="Arial"/>
              </a:rPr>
              <a:t>Secure E-commerce Functionality</a:t>
            </a:r>
            <a:endParaRPr sz="1400">
              <a:latin typeface="Arial"/>
              <a:ea typeface="Arial"/>
              <a:cs typeface="Arial"/>
              <a:sym typeface="Arial"/>
            </a:endParaRPr>
          </a:p>
          <a:p>
            <a:pPr indent="-317500" lvl="0" marL="457200" rtl="0" algn="l">
              <a:spcBef>
                <a:spcPts val="0"/>
              </a:spcBef>
              <a:spcAft>
                <a:spcPts val="0"/>
              </a:spcAft>
              <a:buSzPts val="1400"/>
              <a:buFont typeface="Arial"/>
              <a:buAutoNum type="arabicPeriod"/>
            </a:pPr>
            <a:r>
              <a:rPr lang="en" sz="1400">
                <a:latin typeface="Arial"/>
                <a:ea typeface="Arial"/>
                <a:cs typeface="Arial"/>
                <a:sym typeface="Arial"/>
              </a:rPr>
              <a:t>Responsive Design</a:t>
            </a:r>
            <a:endParaRPr sz="1400">
              <a:latin typeface="Arial"/>
              <a:ea typeface="Arial"/>
              <a:cs typeface="Arial"/>
              <a:sym typeface="Arial"/>
            </a:endParaRPr>
          </a:p>
          <a:p>
            <a:pPr indent="-317500" lvl="0" marL="457200" rtl="0" algn="l">
              <a:spcBef>
                <a:spcPts val="0"/>
              </a:spcBef>
              <a:spcAft>
                <a:spcPts val="0"/>
              </a:spcAft>
              <a:buSzPts val="1400"/>
              <a:buFont typeface="Arial"/>
              <a:buAutoNum type="arabicPeriod"/>
            </a:pPr>
            <a:r>
              <a:rPr lang="en" sz="1400">
                <a:latin typeface="Arial"/>
                <a:ea typeface="Arial"/>
                <a:cs typeface="Arial"/>
                <a:sym typeface="Arial"/>
              </a:rPr>
              <a:t>Product Catalog</a:t>
            </a:r>
            <a:endParaRPr sz="1400">
              <a:latin typeface="Arial"/>
              <a:ea typeface="Arial"/>
              <a:cs typeface="Arial"/>
              <a:sym typeface="Arial"/>
            </a:endParaRPr>
          </a:p>
          <a:p>
            <a:pPr indent="-317500" lvl="0" marL="457200" rtl="0" algn="l">
              <a:spcBef>
                <a:spcPts val="0"/>
              </a:spcBef>
              <a:spcAft>
                <a:spcPts val="0"/>
              </a:spcAft>
              <a:buSzPts val="1400"/>
              <a:buFont typeface="Arial"/>
              <a:buAutoNum type="arabicPeriod"/>
            </a:pPr>
            <a:r>
              <a:rPr lang="en" sz="1400">
                <a:latin typeface="Arial"/>
                <a:ea typeface="Arial"/>
                <a:cs typeface="Arial"/>
                <a:sym typeface="Arial"/>
              </a:rPr>
              <a:t>Search and Navigation</a:t>
            </a:r>
            <a:endParaRPr sz="1400">
              <a:latin typeface="Arial"/>
              <a:ea typeface="Arial"/>
              <a:cs typeface="Arial"/>
              <a:sym typeface="Arial"/>
            </a:endParaRPr>
          </a:p>
          <a:p>
            <a:pPr indent="-317500" lvl="0" marL="457200" rtl="0" algn="l">
              <a:spcBef>
                <a:spcPts val="0"/>
              </a:spcBef>
              <a:spcAft>
                <a:spcPts val="0"/>
              </a:spcAft>
              <a:buSzPts val="1400"/>
              <a:buFont typeface="Arial"/>
              <a:buAutoNum type="arabicPeriod"/>
            </a:pPr>
            <a:r>
              <a:rPr lang="en" sz="1400">
                <a:latin typeface="Arial"/>
                <a:ea typeface="Arial"/>
                <a:cs typeface="Arial"/>
                <a:sym typeface="Arial"/>
              </a:rPr>
              <a:t>Shipping and Order Tracking</a:t>
            </a:r>
            <a:endParaRPr sz="1400">
              <a:latin typeface="Arial"/>
              <a:ea typeface="Arial"/>
              <a:cs typeface="Arial"/>
              <a:sym typeface="Arial"/>
            </a:endParaRPr>
          </a:p>
          <a:p>
            <a:pPr indent="0" lvl="0" marL="45720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1"/>
          <p:cNvSpPr txBox="1"/>
          <p:nvPr/>
        </p:nvSpPr>
        <p:spPr>
          <a:xfrm>
            <a:off x="1007225" y="1520700"/>
            <a:ext cx="66951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374151"/>
                </a:solidFill>
                <a:latin typeface="Roboto"/>
                <a:ea typeface="Roboto"/>
                <a:cs typeface="Roboto"/>
                <a:sym typeface="Roboto"/>
              </a:rPr>
              <a:t>In summary, the user experience at HockeysHockey goes beyond a simple transaction—it's about creating an enjoyable and efficient journey for every visitor.</a:t>
            </a:r>
            <a:endParaRPr sz="2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2" presetSubtype="2">
                                  <p:stCondLst>
                                    <p:cond delay="0"/>
                                  </p:stCondLst>
                                  <p:childTnLst>
                                    <p:anim calcmode="lin" valueType="num">
                                      <p:cBhvr additive="base">
                                        <p:cTn dur="1000"/>
                                        <p:tgtEl>
                                          <p:spTgt spid="179"/>
                                        </p:tgtEl>
                                        <p:attrNameLst>
                                          <p:attrName>ppt_x</p:attrName>
                                        </p:attrNameLst>
                                      </p:cBhvr>
                                      <p:tavLst>
                                        <p:tav fmla="" tm="0">
                                          <p:val>
                                            <p:strVal val="#ppt_x"/>
                                          </p:val>
                                        </p:tav>
                                        <p:tav fmla="" tm="100000">
                                          <p:val>
                                            <p:strVal val="#ppt_x+1"/>
                                          </p:val>
                                        </p:tav>
                                      </p:tavLst>
                                    </p:anim>
                                    <p:set>
                                      <p:cBhvr>
                                        <p:cTn dur="1" fill="hold">
                                          <p:stCondLst>
                                            <p:cond delay="1000"/>
                                          </p:stCondLst>
                                        </p:cTn>
                                        <p:tgtEl>
                                          <p:spTgt spid="179"/>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