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  <p:sldMasterId id="2147483660" r:id="rId2"/>
    <p:sldMasterId id="2147483696" r:id="rId3"/>
    <p:sldMasterId id="2147483709" r:id="rId4"/>
    <p:sldMasterId id="2147483722" r:id="rId5"/>
    <p:sldMasterId id="2147483735" r:id="rId6"/>
    <p:sldMasterId id="2147483748" r:id="rId7"/>
    <p:sldMasterId id="2147483761" r:id="rId8"/>
  </p:sldMasterIdLst>
  <p:sldIdLst>
    <p:sldId id="264" r:id="rId9"/>
    <p:sldId id="265" r:id="rId10"/>
    <p:sldId id="266" r:id="rId11"/>
    <p:sldId id="272" r:id="rId12"/>
    <p:sldId id="276" r:id="rId13"/>
    <p:sldId id="273" r:id="rId14"/>
    <p:sldId id="274" r:id="rId15"/>
    <p:sldId id="277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70AAB-5FBE-44CE-8273-8F10A758FC45}" v="5" dt="2022-05-12T22:07:17.526"/>
    <p1510:client id="{A857D343-347D-454B-925D-12154D8A25D8}" v="607" dt="2022-05-12T22:02:5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9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63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59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3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6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38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3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7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4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0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1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2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1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0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2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3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1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47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62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69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0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26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70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60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58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2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24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3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7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3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83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6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4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56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0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85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45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00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317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89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7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51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003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23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45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22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81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95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2077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5802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2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024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2850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8075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7047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514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7702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960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290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5898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15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59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87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6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4926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7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31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0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07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_D5B8F433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ustomXml" Target="../ink/ink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1" r:id="rId2"/>
    <p:sldLayoutId id="2147483770" r:id="rId3"/>
    <p:sldLayoutId id="2147483769" r:id="rId4"/>
    <p:sldLayoutId id="2147483768" r:id="rId5"/>
    <p:sldLayoutId id="2147483767" r:id="rId6"/>
    <p:sldLayoutId id="2147483766" r:id="rId7"/>
    <p:sldLayoutId id="2147483697" r:id="rId8"/>
    <p:sldLayoutId id="2147483765" r:id="rId9"/>
    <p:sldLayoutId id="2147483764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12,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3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10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9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6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p/s!Aqx1dxfj_eeAiDPZNtFMlFMGjjY_?e=pWc96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therscan.io/token/0x57f1887a8BF19b14fC0dF6Fd9B2acc9Af147eA85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therscan.io/token/0x629A673A8242c2AC4B7B8C5D8735fbeac21A62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token/0x06012c8cf97BEaD5deAe237070F9587f8E7A266d" TargetMode="External"/><Relationship Id="rId5" Type="http://schemas.openxmlformats.org/officeDocument/2006/relationships/hyperlink" Target="https://etherscan.io/token/0x3B3ee1931Dc30C1957379FAc9aba94D1C48a5405" TargetMode="External"/><Relationship Id="rId4" Type="http://schemas.openxmlformats.org/officeDocument/2006/relationships/hyperlink" Target="https://etherscan.io/token/0xa7d8d9ef8D8Ce8992Df33D8b8CF4Aebabd5bD27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token/0x374DBF0dF7aBc89C2bA776F003E725177Cb35750" TargetMode="External"/><Relationship Id="rId2" Type="http://schemas.openxmlformats.org/officeDocument/2006/relationships/hyperlink" Target="https://etherscan.io/token/0xbc4ca0eda7647a8ab7c2061c2e118a18a936f13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building, different&#10;&#10;Description automatically generated">
            <a:extLst>
              <a:ext uri="{FF2B5EF4-FFF2-40B4-BE49-F238E27FC236}">
                <a16:creationId xmlns:a16="http://schemas.microsoft.com/office/drawing/2014/main" id="{7367EACC-A425-5B0B-1F15-C8BBA316C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2" b="684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2B8B-56D6-46BF-92CE-BB2B7CA2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  <a:ea typeface="+mj-lt"/>
                <a:cs typeface="+mj-lt"/>
              </a:rPr>
              <a:t>Analysis of NFT Transactions and NFT art similarity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6BB4F-2EF7-448A-B8B0-F2A01925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tantia"/>
                <a:ea typeface="Constantia"/>
                <a:cs typeface="Times New Roman"/>
              </a:rPr>
              <a:t>Pavan KARNATI | Data Analytics and Visualization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1DBA4-3B5F-5181-02B6-BFE459BB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IN" sz="4800"/>
              <a:t>Thank you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02084BF-7803-2A1C-F537-E8BE02C6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Presentation Link - </a:t>
            </a:r>
            <a:r>
              <a:rPr lang="en-IN" sz="2000" dirty="0">
                <a:ea typeface="+mn-lt"/>
                <a:cs typeface="+mn-lt"/>
                <a:hlinkClick r:id="rId2"/>
              </a:rPr>
              <a:t>https://1drv.ms/p/s!Aqx1dxfj_eeAiDPZNtFMlFMGjjY_?e=pWc96g</a:t>
            </a:r>
            <a:r>
              <a:rPr lang="en-IN" sz="2000" dirty="0">
                <a:ea typeface="+mn-lt"/>
                <a:cs typeface="+mn-lt"/>
              </a:rPr>
              <a:t> 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2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Literature Review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venir Next LT Pro"/>
                <a:ea typeface="+mn-lt"/>
                <a:cs typeface="+mn-lt"/>
              </a:rPr>
              <a:t>Blockchain and Bitcoin</a:t>
            </a:r>
            <a:endParaRPr lang="en-US" sz="1700" dirty="0">
              <a:latin typeface="Avenir Next LT Pro"/>
            </a:endParaRPr>
          </a:p>
          <a:p>
            <a:r>
              <a:rPr lang="en-US" sz="1700" dirty="0">
                <a:latin typeface="Avenir Next LT Pro"/>
                <a:ea typeface="+mn-lt"/>
                <a:cs typeface="+mn-lt"/>
              </a:rPr>
              <a:t>Ethereum Protocol</a:t>
            </a:r>
            <a:endParaRPr lang="en-US" sz="1700" dirty="0">
              <a:latin typeface="Avenir Next LT Pro"/>
            </a:endParaRPr>
          </a:p>
          <a:p>
            <a:r>
              <a:rPr lang="en-US" sz="1700" dirty="0">
                <a:latin typeface="Avenir Next LT Pro"/>
                <a:ea typeface="+mn-lt"/>
                <a:cs typeface="+mn-lt"/>
              </a:rPr>
              <a:t>Smart Contracts and Smart Ledgers</a:t>
            </a:r>
            <a:endParaRPr lang="en-US" sz="1700" dirty="0">
              <a:latin typeface="Avenir Next LT Pro"/>
            </a:endParaRPr>
          </a:p>
          <a:p>
            <a:r>
              <a:rPr lang="en-US" sz="1700" dirty="0">
                <a:latin typeface="Avenir Next LT Pro"/>
                <a:ea typeface="+mn-lt"/>
                <a:cs typeface="+mn-lt"/>
              </a:rPr>
              <a:t>Token Standards</a:t>
            </a:r>
            <a:endParaRPr lang="en-US" sz="1700" dirty="0">
              <a:latin typeface="Avenir Next LT Pro"/>
            </a:endParaRPr>
          </a:p>
          <a:p>
            <a:r>
              <a:rPr lang="en-US" sz="1700" dirty="0">
                <a:latin typeface="Avenir Next LT Pro"/>
                <a:ea typeface="+mn-lt"/>
                <a:cs typeface="+mn-lt"/>
              </a:rPr>
              <a:t>NFTs</a:t>
            </a:r>
            <a:endParaRPr lang="en-US" sz="1700" dirty="0">
              <a:latin typeface="Avenir Next LT Pro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528B636-06FC-5DB7-7B48-106D5592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89537"/>
            <a:ext cx="6656832" cy="33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F25C-062A-58D8-EE5E-E1FE22E8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F09C-50C9-23D9-ADB5-01A5D956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Ethereum NFTs Transactions Dataset </a:t>
            </a:r>
          </a:p>
          <a:p>
            <a:r>
              <a:rPr lang="en-US" dirty="0">
                <a:ea typeface="+mn-lt"/>
                <a:cs typeface="+mn-lt"/>
              </a:rPr>
              <a:t>NFTs Art Dataset 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a typeface="+mj-lt"/>
                <a:cs typeface="+mj-lt"/>
              </a:rPr>
              <a:t>Level 1 – Descriptive Statistical Analysis</a:t>
            </a:r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venir Next LT Pro"/>
              </a:rPr>
              <a:t>9388 NFT Collections.</a:t>
            </a:r>
            <a:endParaRPr lang="en-US" dirty="0"/>
          </a:p>
          <a:p>
            <a:r>
              <a:rPr lang="en-US" sz="1700" dirty="0">
                <a:latin typeface="Avenir Next LT Pro"/>
              </a:rPr>
              <a:t> Repeated symbols and names.</a:t>
            </a:r>
            <a:endParaRPr lang="en-US" dirty="0">
              <a:latin typeface="Avenir Next LT Pro"/>
            </a:endParaRPr>
          </a:p>
          <a:p>
            <a:r>
              <a:rPr lang="en-US" sz="1700" dirty="0"/>
              <a:t>Mode of minters address belongs to collection ENS</a:t>
            </a:r>
          </a:p>
          <a:p>
            <a:r>
              <a:rPr lang="en-US" sz="1700" dirty="0"/>
              <a:t>Most transferred collections </a:t>
            </a:r>
          </a:p>
          <a:p>
            <a:pPr lvl="1"/>
            <a:r>
              <a:rPr lang="en-US" sz="1300" dirty="0">
                <a:ea typeface="+mn-lt"/>
                <a:cs typeface="+mn-lt"/>
                <a:hlinkClick r:id="rId2"/>
              </a:rPr>
              <a:t>sorare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>
                <a:ea typeface="+mn-lt"/>
                <a:cs typeface="+mn-lt"/>
                <a:hlinkClick r:id="rId3"/>
              </a:rPr>
              <a:t>ens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>
                <a:ea typeface="+mn-lt"/>
                <a:cs typeface="+mn-lt"/>
                <a:hlinkClick r:id="rId4"/>
              </a:rPr>
              <a:t>artblocks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>
                <a:ea typeface="+mn-lt"/>
                <a:cs typeface="+mn-lt"/>
                <a:hlinkClick r:id="rId5"/>
              </a:rPr>
              <a:t>foundation</a:t>
            </a:r>
            <a:r>
              <a:rPr lang="en-US" sz="1300" dirty="0">
                <a:ea typeface="+mn-lt"/>
                <a:cs typeface="+mn-lt"/>
              </a:rPr>
              <a:t> and </a:t>
            </a:r>
            <a:r>
              <a:rPr lang="en-US" sz="1300" dirty="0">
                <a:ea typeface="+mn-lt"/>
                <a:cs typeface="+mn-lt"/>
                <a:hlinkClick r:id="rId6"/>
              </a:rPr>
              <a:t>CryptoKitties</a:t>
            </a:r>
            <a:r>
              <a:rPr lang="en-US" sz="1300" dirty="0">
                <a:ea typeface="+mn-lt"/>
                <a:cs typeface="+mn-lt"/>
              </a:rPr>
              <a:t>. </a:t>
            </a:r>
            <a:endParaRPr lang="en-US" sz="1300" dirty="0"/>
          </a:p>
          <a:p>
            <a:endParaRPr lang="en-US" sz="1700" dirty="0">
              <a:latin typeface="Avenir Next LT Pro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5436804-0500-34D3-555D-8F8D64F39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114" y="1427553"/>
            <a:ext cx="6955970" cy="195638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65EA34-ED54-B15E-CA98-BC3A67EA4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514" y="3877710"/>
            <a:ext cx="6662056" cy="16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a typeface="+mj-lt"/>
                <a:cs typeface="+mj-lt"/>
              </a:rPr>
              <a:t>Level 1 – Descriptive Statistical Analysis</a:t>
            </a:r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Most owners own just a small number of tokens.</a:t>
            </a:r>
          </a:p>
          <a:p>
            <a:r>
              <a:rPr lang="en-US" sz="1700" dirty="0">
                <a:latin typeface="Avenir Next LT Pro"/>
              </a:rPr>
              <a:t>Very few own 100,000s of tokens which are NFT marketplaces like </a:t>
            </a:r>
            <a:r>
              <a:rPr lang="en-US" sz="1700" dirty="0" err="1">
                <a:latin typeface="Avenir Next LT Pro"/>
              </a:rPr>
              <a:t>opensea</a:t>
            </a:r>
            <a:r>
              <a:rPr lang="en-US" sz="1700" dirty="0">
                <a:latin typeface="Avenir Next LT Pro"/>
              </a:rPr>
              <a:t>.</a:t>
            </a:r>
          </a:p>
          <a:p>
            <a:r>
              <a:rPr lang="en-US" sz="1700" dirty="0">
                <a:latin typeface="Avenir Next LT Pro"/>
              </a:rPr>
              <a:t>Low Scale owners ( owners with less than 250 tokens ) are a majority.</a:t>
            </a:r>
          </a:p>
          <a:p>
            <a:r>
              <a:rPr lang="en-US" sz="1700" dirty="0">
                <a:latin typeface="Avenir Next LT Pro"/>
              </a:rPr>
              <a:t>High Scale owners are rare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31187D7-2469-53B2-EC04-F1BC62DA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687956"/>
            <a:ext cx="6596742" cy="53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Level 2 – Inferential Statistics</a:t>
            </a:r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the owners of one popular NFT collection </a:t>
            </a:r>
            <a:r>
              <a:rPr lang="en-IN" sz="1700" dirty="0">
                <a:ea typeface="+mn-lt"/>
                <a:cs typeface="+mn-lt"/>
                <a:hlinkClick r:id="rId2"/>
              </a:rPr>
              <a:t>BoredApeYachtClub</a:t>
            </a:r>
            <a:r>
              <a:rPr lang="en-US" sz="1700" dirty="0">
                <a:ea typeface="+mn-lt"/>
                <a:cs typeface="+mn-lt"/>
              </a:rPr>
              <a:t>(BAYC) and smaller NFT collection called </a:t>
            </a:r>
            <a:r>
              <a:rPr lang="en-IN" sz="1700" dirty="0">
                <a:ea typeface="+mn-lt"/>
                <a:cs typeface="+mn-lt"/>
                <a:hlinkClick r:id="rId3"/>
              </a:rPr>
              <a:t>WyldFrogz</a:t>
            </a:r>
            <a:r>
              <a:rPr lang="en-US" sz="1700" dirty="0">
                <a:ea typeface="+mn-lt"/>
                <a:cs typeface="+mn-lt"/>
              </a:rPr>
              <a:t>(WF) are statistically comparable</a:t>
            </a:r>
          </a:p>
          <a:p>
            <a:r>
              <a:rPr lang="en-US" sz="1700" dirty="0">
                <a:latin typeface="Avenir Next LT Pro"/>
              </a:rPr>
              <a:t>Unique owners are somewhat correlated to the market value of the NFT collection.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8640572-6F6C-6DC4-A13E-47ECBD55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57" y="1176460"/>
            <a:ext cx="5148942" cy="167479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BA23304-12CB-AA96-3BA5-FE0065A54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7" y="3048342"/>
            <a:ext cx="5453742" cy="1468888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607A4D-8482-3506-B7F5-59F1AC57C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029" y="4723642"/>
            <a:ext cx="7238999" cy="18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Level 3 – Machine Learning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venir Next LT Pro"/>
              </a:rPr>
              <a:t>Linear regression between Unique owners and Market Value not feasible.</a:t>
            </a:r>
          </a:p>
          <a:p>
            <a:r>
              <a:rPr lang="en-US" sz="1700" dirty="0">
                <a:latin typeface="Avenir Next LT Pro"/>
              </a:rPr>
              <a:t>Most tokens are transferred within first few days of minting.</a:t>
            </a:r>
          </a:p>
          <a:p>
            <a:r>
              <a:rPr lang="en-US" sz="1700" dirty="0">
                <a:latin typeface="Avenir Next LT Pro"/>
              </a:rPr>
              <a:t>Popular NFT tokens are transferred within first few minutes of minting.</a:t>
            </a:r>
          </a:p>
          <a:p>
            <a:endParaRPr lang="en-US" sz="1700" dirty="0">
              <a:latin typeface="Avenir Next LT Pro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E7CA8D3-7BBA-FFF6-DDAA-B36C6E63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25111"/>
            <a:ext cx="6890657" cy="168358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7EBC9F-5B05-159A-FC5C-F86A3760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4" y="2817010"/>
            <a:ext cx="5834743" cy="36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Level 3 – Machine Learning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venir Next LT Pro"/>
                <a:ea typeface="+mn-lt"/>
                <a:cs typeface="+mn-lt"/>
              </a:rPr>
              <a:t>Best time to mint a token is between Friday and Saturday.</a:t>
            </a:r>
          </a:p>
          <a:p>
            <a:r>
              <a:rPr lang="en-US" sz="1700" dirty="0">
                <a:latin typeface="Avenir Next LT Pro"/>
                <a:ea typeface="+mn-lt"/>
                <a:cs typeface="+mn-lt"/>
              </a:rPr>
              <a:t>Overall NFT transfers have decreased after 3rd quarter.</a:t>
            </a:r>
            <a:endParaRPr lang="en-US" sz="1700" dirty="0">
              <a:latin typeface="Avenir Next LT Pro"/>
            </a:endParaRPr>
          </a:p>
        </p:txBody>
      </p:sp>
      <p:pic>
        <p:nvPicPr>
          <p:cNvPr id="5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530DB98F-5DF6-AB37-3DBB-BF61311A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6" y="611377"/>
            <a:ext cx="6422569" cy="2979135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9584D7D-B61F-E0FA-9FD2-78310CC2C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6" y="3601937"/>
            <a:ext cx="6531428" cy="30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DBE9-B296-25D7-D5AF-37FF4449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Level 4 – Deep Learning</a:t>
            </a:r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4136-FD17-D04B-A07D-27B539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Avenir Next LT Pro"/>
              </a:rPr>
              <a:t>Extract features of images using </a:t>
            </a:r>
            <a:r>
              <a:rPr lang="en-US" sz="1700" dirty="0" err="1">
                <a:latin typeface="Avenir Next LT Pro"/>
              </a:rPr>
              <a:t>Xception</a:t>
            </a:r>
            <a:r>
              <a:rPr lang="en-US" sz="1700" dirty="0">
                <a:latin typeface="Avenir Next LT Pro"/>
              </a:rPr>
              <a:t> model.</a:t>
            </a:r>
          </a:p>
          <a:p>
            <a:r>
              <a:rPr lang="en-US" sz="1700" dirty="0">
                <a:latin typeface="Avenir Next LT Pro"/>
              </a:rPr>
              <a:t>Train a deep learning model.</a:t>
            </a:r>
          </a:p>
          <a:p>
            <a:r>
              <a:rPr lang="en-US" sz="1700" dirty="0">
                <a:latin typeface="Avenir Next LT Pro"/>
              </a:rPr>
              <a:t>Use cosine similarity to get K nearest neighbors of a queried image. </a:t>
            </a:r>
          </a:p>
          <a:p>
            <a:r>
              <a:rPr lang="en-US" sz="1700" dirty="0">
                <a:latin typeface="Avenir Next LT Pro"/>
              </a:rPr>
              <a:t>NFT tokens gain value with rarity.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2BB4570-AEB1-74FF-8275-5BC4546C5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10" r="-273" b="-186"/>
          <a:stretch/>
        </p:blipFill>
        <p:spPr>
          <a:xfrm>
            <a:off x="6019800" y="634848"/>
            <a:ext cx="5203404" cy="5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74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33820"/>
      </a:dk2>
      <a:lt2>
        <a:srgbClr val="E8E3E2"/>
      </a:lt2>
      <a:accent1>
        <a:srgbClr val="24AFCA"/>
      </a:accent1>
      <a:accent2>
        <a:srgbClr val="14B68D"/>
      </a:accent2>
      <a:accent3>
        <a:srgbClr val="21B853"/>
      </a:accent3>
      <a:accent4>
        <a:srgbClr val="23BB14"/>
      </a:accent4>
      <a:accent5>
        <a:srgbClr val="6AB320"/>
      </a:accent5>
      <a:accent6>
        <a:srgbClr val="9DA812"/>
      </a:accent6>
      <a:hlink>
        <a:srgbClr val="519130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3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1C2F32"/>
      </a:dk2>
      <a:lt2>
        <a:srgbClr val="F3F2F0"/>
      </a:lt2>
      <a:accent1>
        <a:srgbClr val="4D79C3"/>
      </a:accent1>
      <a:accent2>
        <a:srgbClr val="504BB8"/>
      </a:accent2>
      <a:accent3>
        <a:srgbClr val="834DC3"/>
      </a:accent3>
      <a:accent4>
        <a:srgbClr val="A33BB1"/>
      </a:accent4>
      <a:accent5>
        <a:srgbClr val="C34DA0"/>
      </a:accent5>
      <a:accent6>
        <a:srgbClr val="B13B5D"/>
      </a:accent6>
      <a:hlink>
        <a:srgbClr val="AE833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4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5.xml><?xml version="1.0" encoding="utf-8"?>
<a:theme xmlns:a="http://schemas.openxmlformats.org/drawingml/2006/main" name="MarrakeshVTI">
  <a:themeElements>
    <a:clrScheme name="AnalogousFromDarkSeedRightStep">
      <a:dk1>
        <a:srgbClr val="000000"/>
      </a:dk1>
      <a:lt1>
        <a:srgbClr val="FFFFFF"/>
      </a:lt1>
      <a:dk2>
        <a:srgbClr val="29301B"/>
      </a:dk2>
      <a:lt2>
        <a:srgbClr val="F3F1F0"/>
      </a:lt2>
      <a:accent1>
        <a:srgbClr val="4AA6C6"/>
      </a:accent1>
      <a:accent2>
        <a:srgbClr val="3861B4"/>
      </a:accent2>
      <a:accent3>
        <a:srgbClr val="584EC7"/>
      </a:accent3>
      <a:accent4>
        <a:srgbClr val="7638B4"/>
      </a:accent4>
      <a:accent5>
        <a:srgbClr val="BC4AC6"/>
      </a:accent5>
      <a:accent6>
        <a:srgbClr val="B4388A"/>
      </a:accent6>
      <a:hlink>
        <a:srgbClr val="4E9C34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6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2E1B30"/>
      </a:dk2>
      <a:lt2>
        <a:srgbClr val="F0F3F3"/>
      </a:lt2>
      <a:accent1>
        <a:srgbClr val="D65039"/>
      </a:accent1>
      <a:accent2>
        <a:srgbClr val="C52853"/>
      </a:accent2>
      <a:accent3>
        <a:srgbClr val="D639A6"/>
      </a:accent3>
      <a:accent4>
        <a:srgbClr val="B428C5"/>
      </a:accent4>
      <a:accent5>
        <a:srgbClr val="8439D6"/>
      </a:accent5>
      <a:accent6>
        <a:srgbClr val="4138C9"/>
      </a:accent6>
      <a:hlink>
        <a:srgbClr val="913F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7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23C2D"/>
      </a:dk2>
      <a:lt2>
        <a:srgbClr val="E2E8E8"/>
      </a:lt2>
      <a:accent1>
        <a:srgbClr val="E72931"/>
      </a:accent1>
      <a:accent2>
        <a:srgbClr val="D55E17"/>
      </a:accent2>
      <a:accent3>
        <a:srgbClr val="C1A022"/>
      </a:accent3>
      <a:accent4>
        <a:srgbClr val="90B013"/>
      </a:accent4>
      <a:accent5>
        <a:srgbClr val="59B721"/>
      </a:accent5>
      <a:accent6>
        <a:srgbClr val="15BE1B"/>
      </a:accent6>
      <a:hlink>
        <a:srgbClr val="30918D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8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42A"/>
      </a:dk2>
      <a:lt2>
        <a:srgbClr val="E2E4E8"/>
      </a:lt2>
      <a:accent1>
        <a:srgbClr val="DA9428"/>
      </a:accent1>
      <a:accent2>
        <a:srgbClr val="EB6C4E"/>
      </a:accent2>
      <a:accent3>
        <a:srgbClr val="EE6E8B"/>
      </a:accent3>
      <a:accent4>
        <a:srgbClr val="EB4EB3"/>
      </a:accent4>
      <a:accent5>
        <a:srgbClr val="E76EEE"/>
      </a:accent5>
      <a:accent6>
        <a:srgbClr val="A04EEB"/>
      </a:accent6>
      <a:hlink>
        <a:srgbClr val="6682AC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Aharoni</vt:lpstr>
      <vt:lpstr>Arial</vt:lpstr>
      <vt:lpstr>Avenir Next LT Pro</vt:lpstr>
      <vt:lpstr>Bembo</vt:lpstr>
      <vt:lpstr>Calibri</vt:lpstr>
      <vt:lpstr>Constantia</vt:lpstr>
      <vt:lpstr>Elephant</vt:lpstr>
      <vt:lpstr>Franklin Gothic Book</vt:lpstr>
      <vt:lpstr>Franklin Gothic Demi</vt:lpstr>
      <vt:lpstr>Goudy Old Style</vt:lpstr>
      <vt:lpstr>Sabon Next LT</vt:lpstr>
      <vt:lpstr>Univers Condensed</vt:lpstr>
      <vt:lpstr>Wingdings</vt:lpstr>
      <vt:lpstr>Wingdings 2</vt:lpstr>
      <vt:lpstr>AccentBoxVTI</vt:lpstr>
      <vt:lpstr>ArchiveVTI</vt:lpstr>
      <vt:lpstr>LuminousVTI</vt:lpstr>
      <vt:lpstr>DividendVTI</vt:lpstr>
      <vt:lpstr>MarrakeshVTI</vt:lpstr>
      <vt:lpstr>MemoVTI</vt:lpstr>
      <vt:lpstr>ShapesVTI</vt:lpstr>
      <vt:lpstr>3DFloatVTI</vt:lpstr>
      <vt:lpstr>Analysis of NFT Transactions and NFT art similarity </vt:lpstr>
      <vt:lpstr>Literature Review</vt:lpstr>
      <vt:lpstr>Datasets</vt:lpstr>
      <vt:lpstr>Level 1 – Descriptive Statistical Analysis</vt:lpstr>
      <vt:lpstr>Level 1 – Descriptive Statistical Analysis</vt:lpstr>
      <vt:lpstr>Level 2 – Inferential Statistics</vt:lpstr>
      <vt:lpstr>Level 3 – Machine Learning</vt:lpstr>
      <vt:lpstr>Level 3 – Machine Learning</vt:lpstr>
      <vt:lpstr>Level 4 – Deep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pitch deck</dc:title>
  <dc:creator>Pavan KARNATI</dc:creator>
  <cp:lastModifiedBy>Pavan Kalyan Reddy</cp:lastModifiedBy>
  <cp:revision>232</cp:revision>
  <dcterms:created xsi:type="dcterms:W3CDTF">2022-05-09T20:46:23Z</dcterms:created>
  <dcterms:modified xsi:type="dcterms:W3CDTF">2022-05-12T22:07:17Z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