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  <p:sldId id="274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94660"/>
  </p:normalViewPr>
  <p:slideViewPr>
    <p:cSldViewPr>
      <p:cViewPr varScale="1">
        <p:scale>
          <a:sx n="111" d="100"/>
          <a:sy n="111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4941888"/>
            <a:ext cx="6227762" cy="1109662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5900738"/>
            <a:ext cx="6227762" cy="696912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0063" y="260350"/>
            <a:ext cx="1909762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260350"/>
            <a:ext cx="5581650" cy="59769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412875"/>
            <a:ext cx="3744912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3325" y="1412875"/>
            <a:ext cx="374650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60350"/>
            <a:ext cx="6553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412875"/>
            <a:ext cx="7643812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5302250"/>
            <a:ext cx="4824413" cy="719138"/>
          </a:xfrm>
        </p:spPr>
        <p:txBody>
          <a:bodyPr/>
          <a:lstStyle/>
          <a:p>
            <a:pPr eaLnBrk="1" hangingPunct="1"/>
            <a:r>
              <a:rPr lang="bg-BG" dirty="0" smtClean="0"/>
              <a:t>Жаба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Петата лилия може да се достигне направо </a:t>
            </a:r>
            <a:r>
              <a:rPr lang="bg-BG" dirty="0" smtClean="0"/>
              <a:t>с дълъг скок </a:t>
            </a:r>
            <a:r>
              <a:rPr lang="bg-BG" dirty="0"/>
              <a:t>от нулевата. Освен този вариант на петата лилия може да се дойде както от втората, така и от третата. Оказва се, че има три начина жабата да достигне до петата лилия. Записваме числото 3 на пета позиция в масива.</a:t>
            </a:r>
            <a:endParaRPr lang="bg-B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9" y="4704784"/>
            <a:ext cx="785682" cy="50212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7" y="4704784"/>
            <a:ext cx="785682" cy="5021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38" y="4704784"/>
            <a:ext cx="785682" cy="5021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9" y="4704784"/>
            <a:ext cx="785682" cy="502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86" y="4704784"/>
            <a:ext cx="785682" cy="5021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81" y="4704784"/>
            <a:ext cx="785682" cy="502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14" y="4704784"/>
            <a:ext cx="785682" cy="5021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6" y="4704784"/>
            <a:ext cx="785682" cy="5021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74" y="4704784"/>
            <a:ext cx="785682" cy="5021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56" y="4704784"/>
            <a:ext cx="785682" cy="5021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74" y="4704784"/>
            <a:ext cx="785682" cy="502128"/>
          </a:xfrm>
          <a:prstGeom prst="rect">
            <a:avLst/>
          </a:prstGeom>
        </p:spPr>
      </p:pic>
      <p:pic>
        <p:nvPicPr>
          <p:cNvPr id="43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0754" y="4437113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/>
          <p:cNvSpPr/>
          <p:nvPr/>
        </p:nvSpPr>
        <p:spPr>
          <a:xfrm>
            <a:off x="7342968" y="5310436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48" name="Oval 47"/>
          <p:cNvSpPr/>
          <p:nvPr/>
        </p:nvSpPr>
        <p:spPr>
          <a:xfrm>
            <a:off x="8111086" y="5310435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49" name="Oval 48"/>
          <p:cNvSpPr/>
          <p:nvPr/>
        </p:nvSpPr>
        <p:spPr>
          <a:xfrm>
            <a:off x="6557286" y="531043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5771604" y="531043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51" name="Oval 50"/>
          <p:cNvSpPr/>
          <p:nvPr/>
        </p:nvSpPr>
        <p:spPr>
          <a:xfrm>
            <a:off x="5046926" y="531043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52" name="Oval 51"/>
          <p:cNvSpPr/>
          <p:nvPr/>
        </p:nvSpPr>
        <p:spPr>
          <a:xfrm>
            <a:off x="4309028" y="531043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3545198" y="531043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2811591" y="531043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2060727" y="531043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1309859" y="530180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511458" y="530180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0753" y="5867980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89547" y="5867980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845616" y="5867980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631298" y="5867980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324886" y="5867980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84381" y="5867980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826614" y="5867980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77482" y="5867980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354538" y="5867980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122656" y="5866374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90774" y="5867980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cxnSp>
        <p:nvCxnSpPr>
          <p:cNvPr id="45" name="Elbow Connector 57"/>
          <p:cNvCxnSpPr>
            <a:stCxn id="43" idx="0"/>
            <a:endCxn id="37" idx="0"/>
          </p:cNvCxnSpPr>
          <p:nvPr/>
        </p:nvCxnSpPr>
        <p:spPr>
          <a:xfrm rot="16200000" flipH="1">
            <a:off x="2452919" y="2680482"/>
            <a:ext cx="267671" cy="3780933"/>
          </a:xfrm>
          <a:prstGeom prst="curvedConnector3">
            <a:avLst>
              <a:gd name="adj1" fmla="val -3077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57"/>
          <p:cNvCxnSpPr>
            <a:stCxn id="43" idx="0"/>
            <a:endCxn id="34" idx="0"/>
          </p:cNvCxnSpPr>
          <p:nvPr/>
        </p:nvCxnSpPr>
        <p:spPr>
          <a:xfrm rot="16200000" flipH="1">
            <a:off x="1335248" y="3798153"/>
            <a:ext cx="267671" cy="1545590"/>
          </a:xfrm>
          <a:prstGeom prst="curvedConnector3">
            <a:avLst>
              <a:gd name="adj1" fmla="val -854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57"/>
          <p:cNvCxnSpPr>
            <a:stCxn id="34" idx="0"/>
            <a:endCxn id="37" idx="0"/>
          </p:cNvCxnSpPr>
          <p:nvPr/>
        </p:nvCxnSpPr>
        <p:spPr>
          <a:xfrm rot="5400000" flipH="1" flipV="1">
            <a:off x="3359550" y="3587113"/>
            <a:ext cx="12700" cy="2235343"/>
          </a:xfrm>
          <a:prstGeom prst="curvedConnector3">
            <a:avLst>
              <a:gd name="adj1" fmla="val 5128299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Elbow Connector 57"/>
          <p:cNvCxnSpPr>
            <a:stCxn id="43" idx="0"/>
            <a:endCxn id="35" idx="0"/>
          </p:cNvCxnSpPr>
          <p:nvPr/>
        </p:nvCxnSpPr>
        <p:spPr>
          <a:xfrm rot="16200000" flipH="1">
            <a:off x="1706368" y="3427033"/>
            <a:ext cx="267671" cy="2287831"/>
          </a:xfrm>
          <a:prstGeom prst="curvedConnector3">
            <a:avLst>
              <a:gd name="adj1" fmla="val -182086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Elbow Connector 57"/>
          <p:cNvCxnSpPr>
            <a:stCxn id="35" idx="0"/>
            <a:endCxn id="37" idx="0"/>
          </p:cNvCxnSpPr>
          <p:nvPr/>
        </p:nvCxnSpPr>
        <p:spPr>
          <a:xfrm rot="5400000" flipH="1" flipV="1">
            <a:off x="3730671" y="3958233"/>
            <a:ext cx="12700" cy="1493102"/>
          </a:xfrm>
          <a:prstGeom prst="curvedConnector3">
            <a:avLst>
              <a:gd name="adj1" fmla="val 25471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97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Може би вече се забелязва какъв е броят на вариантите, по които жабата може да достигне дадена лилия. За да попадне на нея, тя може направи къс, среден или дълъг скок.</a:t>
            </a:r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390753" y="5590846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89547" y="5590846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845616" y="5590846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631298" y="5590846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324886" y="5590846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84381" y="5590846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826614" y="5590846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77482" y="5590846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354538" y="5590846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122656" y="5589240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90774" y="5590846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9" y="4272735"/>
            <a:ext cx="785682" cy="5021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7" y="4272735"/>
            <a:ext cx="785682" cy="50212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38" y="4272735"/>
            <a:ext cx="785682" cy="50212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9" y="4272735"/>
            <a:ext cx="785682" cy="50212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86" y="4272735"/>
            <a:ext cx="785682" cy="50212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81" y="4272735"/>
            <a:ext cx="785682" cy="50212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14" y="4272735"/>
            <a:ext cx="785682" cy="50212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6" y="4272735"/>
            <a:ext cx="785682" cy="50212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74" y="4272735"/>
            <a:ext cx="785682" cy="50212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56" y="4272735"/>
            <a:ext cx="785682" cy="50212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74" y="4272735"/>
            <a:ext cx="785682" cy="502128"/>
          </a:xfrm>
          <a:prstGeom prst="rect">
            <a:avLst/>
          </a:prstGeom>
        </p:spPr>
      </p:pic>
      <p:cxnSp>
        <p:nvCxnSpPr>
          <p:cNvPr id="80" name="Elbow Connector 57"/>
          <p:cNvCxnSpPr>
            <a:stCxn id="44" idx="0"/>
            <a:endCxn id="94" idx="0"/>
          </p:cNvCxnSpPr>
          <p:nvPr/>
        </p:nvCxnSpPr>
        <p:spPr>
          <a:xfrm rot="5400000" flipH="1" flipV="1">
            <a:off x="2461988" y="2240097"/>
            <a:ext cx="267671" cy="3797607"/>
          </a:xfrm>
          <a:prstGeom prst="curvedConnector3">
            <a:avLst>
              <a:gd name="adj1" fmla="val 3691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342968" y="4878387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8111086" y="4878386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83" name="Oval 82"/>
          <p:cNvSpPr/>
          <p:nvPr/>
        </p:nvSpPr>
        <p:spPr>
          <a:xfrm>
            <a:off x="6557286" y="4878385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84" name="Oval 83"/>
          <p:cNvSpPr/>
          <p:nvPr/>
        </p:nvSpPr>
        <p:spPr>
          <a:xfrm>
            <a:off x="5771604" y="4878385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85" name="Oval 84"/>
          <p:cNvSpPr/>
          <p:nvPr/>
        </p:nvSpPr>
        <p:spPr>
          <a:xfrm>
            <a:off x="5046926" y="4878385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86" name="Oval 85"/>
          <p:cNvSpPr/>
          <p:nvPr/>
        </p:nvSpPr>
        <p:spPr>
          <a:xfrm>
            <a:off x="4309028" y="487838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87" name="Oval 86"/>
          <p:cNvSpPr/>
          <p:nvPr/>
        </p:nvSpPr>
        <p:spPr>
          <a:xfrm>
            <a:off x="3545198" y="487838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2811591" y="487838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2060727" y="487838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90" name="Oval 89"/>
          <p:cNvSpPr/>
          <p:nvPr/>
        </p:nvSpPr>
        <p:spPr>
          <a:xfrm>
            <a:off x="1309859" y="486975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91" name="Oval 90"/>
          <p:cNvSpPr/>
          <p:nvPr/>
        </p:nvSpPr>
        <p:spPr>
          <a:xfrm>
            <a:off x="511458" y="486975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cxnSp>
        <p:nvCxnSpPr>
          <p:cNvPr id="92" name="Elbow Connector 57"/>
          <p:cNvCxnSpPr>
            <a:stCxn id="71" idx="0"/>
            <a:endCxn id="94" idx="0"/>
          </p:cNvCxnSpPr>
          <p:nvPr/>
        </p:nvCxnSpPr>
        <p:spPr>
          <a:xfrm rot="5400000" flipH="1" flipV="1">
            <a:off x="3234418" y="3012526"/>
            <a:ext cx="267671" cy="2252748"/>
          </a:xfrm>
          <a:prstGeom prst="curvedConnector3">
            <a:avLst>
              <a:gd name="adj1" fmla="val 233745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Elbow Connector 57"/>
          <p:cNvCxnSpPr>
            <a:stCxn id="72" idx="0"/>
            <a:endCxn id="94" idx="0"/>
          </p:cNvCxnSpPr>
          <p:nvPr/>
        </p:nvCxnSpPr>
        <p:spPr>
          <a:xfrm rot="5400000" flipH="1" flipV="1">
            <a:off x="3605538" y="3383647"/>
            <a:ext cx="267671" cy="1510507"/>
          </a:xfrm>
          <a:prstGeom prst="curvedConnector3">
            <a:avLst>
              <a:gd name="adj1" fmla="val 1435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9092" y="4005064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38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Определяме от кои лилии жабата може да направи трите вида скока и събираме стойностите за начините, по които жабата е стигнала до всяка една от тях. Получената сума показва по колко начина жабата ще достигне текущата лилия.</a:t>
            </a:r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390753" y="5795972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89547" y="5795972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845616" y="5795972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631298" y="5795972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324886" y="5795972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84381" y="5795972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826614" y="5795972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77482" y="5795972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354538" y="5795972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122656" y="5794366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90774" y="5795972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9" y="4477861"/>
            <a:ext cx="785682" cy="5021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7" y="4477861"/>
            <a:ext cx="785682" cy="50212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38" y="4477861"/>
            <a:ext cx="785682" cy="50212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9" y="4477861"/>
            <a:ext cx="785682" cy="50212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86" y="4477861"/>
            <a:ext cx="785682" cy="50212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81" y="4477861"/>
            <a:ext cx="785682" cy="50212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14" y="4477861"/>
            <a:ext cx="785682" cy="50212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6" y="4477861"/>
            <a:ext cx="785682" cy="50212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74" y="4477861"/>
            <a:ext cx="785682" cy="50212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56" y="4477861"/>
            <a:ext cx="785682" cy="50212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74" y="4477861"/>
            <a:ext cx="785682" cy="502128"/>
          </a:xfrm>
          <a:prstGeom prst="rect">
            <a:avLst/>
          </a:prstGeom>
        </p:spPr>
      </p:pic>
      <p:cxnSp>
        <p:nvCxnSpPr>
          <p:cNvPr id="80" name="Elbow Connector 57"/>
          <p:cNvCxnSpPr>
            <a:stCxn id="44" idx="0"/>
            <a:endCxn id="94" idx="0"/>
          </p:cNvCxnSpPr>
          <p:nvPr/>
        </p:nvCxnSpPr>
        <p:spPr>
          <a:xfrm rot="5400000" flipH="1" flipV="1">
            <a:off x="2461988" y="2445223"/>
            <a:ext cx="267671" cy="3797607"/>
          </a:xfrm>
          <a:prstGeom prst="curvedConnector3">
            <a:avLst>
              <a:gd name="adj1" fmla="val 3691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342968" y="508351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8111086" y="508351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83" name="Oval 82"/>
          <p:cNvSpPr/>
          <p:nvPr/>
        </p:nvSpPr>
        <p:spPr>
          <a:xfrm>
            <a:off x="6557286" y="508351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84" name="Oval 83"/>
          <p:cNvSpPr/>
          <p:nvPr/>
        </p:nvSpPr>
        <p:spPr>
          <a:xfrm>
            <a:off x="5771604" y="508351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85" name="Oval 84"/>
          <p:cNvSpPr/>
          <p:nvPr/>
        </p:nvSpPr>
        <p:spPr>
          <a:xfrm>
            <a:off x="5046926" y="508351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86" name="Oval 85"/>
          <p:cNvSpPr/>
          <p:nvPr/>
        </p:nvSpPr>
        <p:spPr>
          <a:xfrm>
            <a:off x="4309028" y="508351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87" name="Oval 86"/>
          <p:cNvSpPr/>
          <p:nvPr/>
        </p:nvSpPr>
        <p:spPr>
          <a:xfrm>
            <a:off x="3545198" y="508351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2811591" y="508351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2060727" y="508350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90" name="Oval 89"/>
          <p:cNvSpPr/>
          <p:nvPr/>
        </p:nvSpPr>
        <p:spPr>
          <a:xfrm>
            <a:off x="1309859" y="507488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91" name="Oval 90"/>
          <p:cNvSpPr/>
          <p:nvPr/>
        </p:nvSpPr>
        <p:spPr>
          <a:xfrm>
            <a:off x="511458" y="507487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cxnSp>
        <p:nvCxnSpPr>
          <p:cNvPr id="92" name="Elbow Connector 57"/>
          <p:cNvCxnSpPr>
            <a:stCxn id="71" idx="0"/>
            <a:endCxn id="94" idx="0"/>
          </p:cNvCxnSpPr>
          <p:nvPr/>
        </p:nvCxnSpPr>
        <p:spPr>
          <a:xfrm rot="5400000" flipH="1" flipV="1">
            <a:off x="3234418" y="3217652"/>
            <a:ext cx="267671" cy="2252748"/>
          </a:xfrm>
          <a:prstGeom prst="curvedConnector3">
            <a:avLst>
              <a:gd name="adj1" fmla="val 233745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Elbow Connector 57"/>
          <p:cNvCxnSpPr>
            <a:stCxn id="72" idx="0"/>
            <a:endCxn id="94" idx="0"/>
          </p:cNvCxnSpPr>
          <p:nvPr/>
        </p:nvCxnSpPr>
        <p:spPr>
          <a:xfrm rot="5400000" flipH="1" flipV="1">
            <a:off x="3605538" y="3588773"/>
            <a:ext cx="267671" cy="1510507"/>
          </a:xfrm>
          <a:prstGeom prst="curvedConnector3">
            <a:avLst>
              <a:gd name="adj1" fmla="val 1435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9092" y="4210190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88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След като сме наясно как се определя броя на начините, може да го приложим за шестата лилия. Те са по-малко, отколкото при петата, защото жабата не може да стъпи на шестата лилия с дълъг скок.</a:t>
            </a:r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390753" y="5374822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89547" y="5374822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845616" y="5374822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631298" y="5374822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324886" y="5374822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84381" y="5374822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826614" y="5374822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77482" y="5374822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354538" y="5374822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122656" y="5373216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90774" y="5374822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62467"/>
            <a:ext cx="785682" cy="5021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96" y="4062467"/>
            <a:ext cx="785682" cy="5021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87" y="4062467"/>
            <a:ext cx="785682" cy="50212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28" y="4062467"/>
            <a:ext cx="785682" cy="5021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35" y="4062467"/>
            <a:ext cx="785682" cy="50212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30" y="4062467"/>
            <a:ext cx="785682" cy="50212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63" y="4062467"/>
            <a:ext cx="785682" cy="50212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05" y="4062467"/>
            <a:ext cx="785682" cy="50212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23" y="4062467"/>
            <a:ext cx="785682" cy="50212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005" y="4062467"/>
            <a:ext cx="785682" cy="50212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23" y="4062467"/>
            <a:ext cx="785682" cy="502128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7362317" y="466811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55" name="Oval 54"/>
          <p:cNvSpPr/>
          <p:nvPr/>
        </p:nvSpPr>
        <p:spPr>
          <a:xfrm>
            <a:off x="8130435" y="4668118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56" name="Oval 55"/>
          <p:cNvSpPr/>
          <p:nvPr/>
        </p:nvSpPr>
        <p:spPr>
          <a:xfrm>
            <a:off x="6576635" y="4668117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57" name="Oval 56"/>
          <p:cNvSpPr/>
          <p:nvPr/>
        </p:nvSpPr>
        <p:spPr>
          <a:xfrm>
            <a:off x="5790953" y="4668117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67" name="Oval 66"/>
          <p:cNvSpPr/>
          <p:nvPr/>
        </p:nvSpPr>
        <p:spPr>
          <a:xfrm>
            <a:off x="5066275" y="4668117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68" name="Oval 67"/>
          <p:cNvSpPr/>
          <p:nvPr/>
        </p:nvSpPr>
        <p:spPr>
          <a:xfrm>
            <a:off x="4328377" y="4668116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3564547" y="4668116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70" name="Oval 69"/>
          <p:cNvSpPr/>
          <p:nvPr/>
        </p:nvSpPr>
        <p:spPr>
          <a:xfrm>
            <a:off x="2830940" y="4668116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2080076" y="4668115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96" name="Oval 95"/>
          <p:cNvSpPr/>
          <p:nvPr/>
        </p:nvSpPr>
        <p:spPr>
          <a:xfrm>
            <a:off x="1329208" y="4659486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97" name="Oval 96"/>
          <p:cNvSpPr/>
          <p:nvPr/>
        </p:nvSpPr>
        <p:spPr>
          <a:xfrm>
            <a:off x="530807" y="4659485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cxnSp>
        <p:nvCxnSpPr>
          <p:cNvPr id="98" name="Elbow Connector 57"/>
          <p:cNvCxnSpPr>
            <a:stCxn id="45" idx="0"/>
            <a:endCxn id="100" idx="0"/>
          </p:cNvCxnSpPr>
          <p:nvPr/>
        </p:nvCxnSpPr>
        <p:spPr>
          <a:xfrm rot="5400000" flipH="1" flipV="1">
            <a:off x="3989541" y="2795791"/>
            <a:ext cx="280604" cy="2252748"/>
          </a:xfrm>
          <a:prstGeom prst="curvedConnector3">
            <a:avLst>
              <a:gd name="adj1" fmla="val 27062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Elbow Connector 57"/>
          <p:cNvCxnSpPr>
            <a:stCxn id="47" idx="0"/>
            <a:endCxn id="100" idx="0"/>
          </p:cNvCxnSpPr>
          <p:nvPr/>
        </p:nvCxnSpPr>
        <p:spPr>
          <a:xfrm rot="5400000" flipH="1" flipV="1">
            <a:off x="4356344" y="3162595"/>
            <a:ext cx="280604" cy="1519141"/>
          </a:xfrm>
          <a:prstGeom prst="curvedConnector3">
            <a:avLst>
              <a:gd name="adj1" fmla="val 181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50682" y="3781863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51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Обърнете внимание, че въобще не е задължително числата, участващи в сумата да са единици. Щом жабата може да стигне до дадена лилия по повече от един начин, тези варианти не се губят на следващия скок.</a:t>
            </a:r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390753" y="5507940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89547" y="5507940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845616" y="5507940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631298" y="5507940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324886" y="5507940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84381" y="5507940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826614" y="5507940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77482" y="5507940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354538" y="5507940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122656" y="5506334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90774" y="5507940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339601"/>
            <a:ext cx="785682" cy="50212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96" y="4339601"/>
            <a:ext cx="785682" cy="5021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87" y="4339601"/>
            <a:ext cx="785682" cy="50212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28" y="4339601"/>
            <a:ext cx="785682" cy="50212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35" y="4339601"/>
            <a:ext cx="785682" cy="50212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30" y="4339601"/>
            <a:ext cx="785682" cy="50212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63" y="4339601"/>
            <a:ext cx="785682" cy="50212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05" y="4339601"/>
            <a:ext cx="785682" cy="50212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23" y="4339601"/>
            <a:ext cx="785682" cy="50212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005" y="4339601"/>
            <a:ext cx="785682" cy="50212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23" y="4339601"/>
            <a:ext cx="785682" cy="502128"/>
          </a:xfrm>
          <a:prstGeom prst="rect">
            <a:avLst/>
          </a:prstGeom>
        </p:spPr>
      </p:pic>
      <p:cxnSp>
        <p:nvCxnSpPr>
          <p:cNvPr id="79" name="Elbow Connector 57"/>
          <p:cNvCxnSpPr>
            <a:stCxn id="46" idx="0"/>
            <a:endCxn id="93" idx="0"/>
          </p:cNvCxnSpPr>
          <p:nvPr/>
        </p:nvCxnSpPr>
        <p:spPr>
          <a:xfrm rot="5400000" flipH="1" flipV="1">
            <a:off x="3993775" y="2326450"/>
            <a:ext cx="280604" cy="3745699"/>
          </a:xfrm>
          <a:prstGeom prst="curvedConnector3">
            <a:avLst>
              <a:gd name="adj1" fmla="val 3628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362317" y="494525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81" name="Oval 80"/>
          <p:cNvSpPr/>
          <p:nvPr/>
        </p:nvSpPr>
        <p:spPr>
          <a:xfrm>
            <a:off x="8130435" y="494525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82" name="Oval 81"/>
          <p:cNvSpPr/>
          <p:nvPr/>
        </p:nvSpPr>
        <p:spPr>
          <a:xfrm>
            <a:off x="6576635" y="494525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83" name="Oval 82"/>
          <p:cNvSpPr/>
          <p:nvPr/>
        </p:nvSpPr>
        <p:spPr>
          <a:xfrm>
            <a:off x="5790953" y="494525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84" name="Oval 83"/>
          <p:cNvSpPr/>
          <p:nvPr/>
        </p:nvSpPr>
        <p:spPr>
          <a:xfrm>
            <a:off x="5066275" y="494525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85" name="Oval 84"/>
          <p:cNvSpPr/>
          <p:nvPr/>
        </p:nvSpPr>
        <p:spPr>
          <a:xfrm>
            <a:off x="4328377" y="494525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86" name="Oval 85"/>
          <p:cNvSpPr/>
          <p:nvPr/>
        </p:nvSpPr>
        <p:spPr>
          <a:xfrm>
            <a:off x="3564547" y="494525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87" name="Oval 86"/>
          <p:cNvSpPr/>
          <p:nvPr/>
        </p:nvSpPr>
        <p:spPr>
          <a:xfrm>
            <a:off x="2830940" y="494525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88" name="Oval 87"/>
          <p:cNvSpPr/>
          <p:nvPr/>
        </p:nvSpPr>
        <p:spPr>
          <a:xfrm>
            <a:off x="2080076" y="494524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89" name="Oval 88"/>
          <p:cNvSpPr/>
          <p:nvPr/>
        </p:nvSpPr>
        <p:spPr>
          <a:xfrm>
            <a:off x="1329208" y="493662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90" name="Oval 89"/>
          <p:cNvSpPr/>
          <p:nvPr/>
        </p:nvSpPr>
        <p:spPr>
          <a:xfrm>
            <a:off x="530807" y="493661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cxnSp>
        <p:nvCxnSpPr>
          <p:cNvPr id="91" name="Elbow Connector 57"/>
          <p:cNvCxnSpPr>
            <a:stCxn id="72" idx="0"/>
            <a:endCxn id="93" idx="0"/>
          </p:cNvCxnSpPr>
          <p:nvPr/>
        </p:nvCxnSpPr>
        <p:spPr>
          <a:xfrm rot="5400000" flipH="1" flipV="1">
            <a:off x="4731699" y="3064374"/>
            <a:ext cx="280604" cy="2269851"/>
          </a:xfrm>
          <a:prstGeom prst="curvedConnector3">
            <a:avLst>
              <a:gd name="adj1" fmla="val 2491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Elbow Connector 57"/>
          <p:cNvCxnSpPr>
            <a:stCxn id="73" idx="0"/>
            <a:endCxn id="93" idx="0"/>
          </p:cNvCxnSpPr>
          <p:nvPr/>
        </p:nvCxnSpPr>
        <p:spPr>
          <a:xfrm rot="5400000" flipH="1" flipV="1">
            <a:off x="5111447" y="3444121"/>
            <a:ext cx="280604" cy="1510356"/>
          </a:xfrm>
          <a:prstGeom prst="curvedConnector3">
            <a:avLst>
              <a:gd name="adj1" fmla="val 181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01392" y="4058997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40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Вариантите за осмата лилия са сумата от тези за третата, плюс начините за петата, заедно с възможностите за шестата или това е: 1 + 3 + 2 = 6.</a:t>
            </a:r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390753" y="5363924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89547" y="5363924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845616" y="5363924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631298" y="5363924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324886" y="5363924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84381" y="5363924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826614" y="5363924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77482" y="5363924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354538" y="5363924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122656" y="5362318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90774" y="5363924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69644"/>
            <a:ext cx="785682" cy="5021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96" y="4069644"/>
            <a:ext cx="785682" cy="5021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87" y="4069644"/>
            <a:ext cx="785682" cy="50212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28" y="4069644"/>
            <a:ext cx="785682" cy="5021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35" y="4069644"/>
            <a:ext cx="785682" cy="50212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30" y="4069644"/>
            <a:ext cx="785682" cy="50212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63" y="4069644"/>
            <a:ext cx="785682" cy="50212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05" y="4069644"/>
            <a:ext cx="785682" cy="50212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23" y="4069644"/>
            <a:ext cx="785682" cy="50212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005" y="4069644"/>
            <a:ext cx="785682" cy="50212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23" y="4069644"/>
            <a:ext cx="785682" cy="502128"/>
          </a:xfrm>
          <a:prstGeom prst="rect">
            <a:avLst/>
          </a:prstGeom>
        </p:spPr>
      </p:pic>
      <p:cxnSp>
        <p:nvCxnSpPr>
          <p:cNvPr id="54" name="Elbow Connector 57"/>
          <p:cNvCxnSpPr>
            <a:stCxn id="45" idx="0"/>
            <a:endCxn id="100" idx="0"/>
          </p:cNvCxnSpPr>
          <p:nvPr/>
        </p:nvCxnSpPr>
        <p:spPr>
          <a:xfrm rot="5400000" flipH="1" flipV="1">
            <a:off x="4757062" y="2035447"/>
            <a:ext cx="280604" cy="3787791"/>
          </a:xfrm>
          <a:prstGeom prst="curvedConnector3">
            <a:avLst>
              <a:gd name="adj1" fmla="val 359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362317" y="4675296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56" name="Oval 55"/>
          <p:cNvSpPr/>
          <p:nvPr/>
        </p:nvSpPr>
        <p:spPr>
          <a:xfrm>
            <a:off x="8130435" y="4675295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57" name="Oval 56"/>
          <p:cNvSpPr/>
          <p:nvPr/>
        </p:nvSpPr>
        <p:spPr>
          <a:xfrm>
            <a:off x="6576635" y="467529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67" name="Oval 66"/>
          <p:cNvSpPr/>
          <p:nvPr/>
        </p:nvSpPr>
        <p:spPr>
          <a:xfrm>
            <a:off x="5790953" y="467529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68" name="Oval 67"/>
          <p:cNvSpPr/>
          <p:nvPr/>
        </p:nvSpPr>
        <p:spPr>
          <a:xfrm>
            <a:off x="5066275" y="467529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4328377" y="467529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3564547" y="467529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94" name="Oval 93"/>
          <p:cNvSpPr/>
          <p:nvPr/>
        </p:nvSpPr>
        <p:spPr>
          <a:xfrm>
            <a:off x="2830940" y="467529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2080076" y="467529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96" name="Oval 95"/>
          <p:cNvSpPr/>
          <p:nvPr/>
        </p:nvSpPr>
        <p:spPr>
          <a:xfrm>
            <a:off x="1329208" y="466666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97" name="Oval 96"/>
          <p:cNvSpPr/>
          <p:nvPr/>
        </p:nvSpPr>
        <p:spPr>
          <a:xfrm>
            <a:off x="530807" y="466666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cxnSp>
        <p:nvCxnSpPr>
          <p:cNvPr id="98" name="Elbow Connector 57"/>
          <p:cNvCxnSpPr>
            <a:stCxn id="48" idx="0"/>
            <a:endCxn id="100" idx="0"/>
          </p:cNvCxnSpPr>
          <p:nvPr/>
        </p:nvCxnSpPr>
        <p:spPr>
          <a:xfrm rot="5400000" flipH="1" flipV="1">
            <a:off x="5503613" y="2781998"/>
            <a:ext cx="280604" cy="2294689"/>
          </a:xfrm>
          <a:prstGeom prst="curvedConnector3">
            <a:avLst>
              <a:gd name="adj1" fmla="val 246026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Elbow Connector 57"/>
          <p:cNvCxnSpPr>
            <a:stCxn id="49" idx="0"/>
            <a:endCxn id="100" idx="0"/>
          </p:cNvCxnSpPr>
          <p:nvPr/>
        </p:nvCxnSpPr>
        <p:spPr>
          <a:xfrm rot="5400000" flipH="1" flipV="1">
            <a:off x="5874730" y="3153114"/>
            <a:ext cx="280604" cy="1552456"/>
          </a:xfrm>
          <a:prstGeom prst="curvedConnector3">
            <a:avLst>
              <a:gd name="adj1" fmla="val 181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85725" y="3789040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83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Така за деветата получаваме 8 начина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390753" y="5230806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89547" y="5230806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845616" y="5230806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631298" y="5230806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324886" y="5230806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84381" y="5230806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826614" y="5230806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77482" y="5230806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354538" y="5230806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122656" y="5229200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90774" y="5230806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918451"/>
            <a:ext cx="785682" cy="5021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96" y="3918451"/>
            <a:ext cx="785682" cy="50212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87" y="3918451"/>
            <a:ext cx="785682" cy="50212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28" y="3918451"/>
            <a:ext cx="785682" cy="50212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35" y="3918451"/>
            <a:ext cx="785682" cy="50212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30" y="3918451"/>
            <a:ext cx="785682" cy="50212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63" y="3918451"/>
            <a:ext cx="785682" cy="50212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05" y="3918451"/>
            <a:ext cx="785682" cy="50212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23" y="3918451"/>
            <a:ext cx="785682" cy="50212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005" y="3918451"/>
            <a:ext cx="785682" cy="50212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23" y="3918451"/>
            <a:ext cx="785682" cy="502128"/>
          </a:xfrm>
          <a:prstGeom prst="rect">
            <a:avLst/>
          </a:prstGeom>
        </p:spPr>
      </p:pic>
      <p:cxnSp>
        <p:nvCxnSpPr>
          <p:cNvPr id="80" name="Elbow Connector 57"/>
          <p:cNvCxnSpPr>
            <a:stCxn id="73" idx="0"/>
            <a:endCxn id="101" idx="0"/>
          </p:cNvCxnSpPr>
          <p:nvPr/>
        </p:nvCxnSpPr>
        <p:spPr>
          <a:xfrm rot="5400000" flipH="1" flipV="1">
            <a:off x="5495595" y="1854668"/>
            <a:ext cx="305265" cy="3822302"/>
          </a:xfrm>
          <a:prstGeom prst="curvedConnector3">
            <a:avLst>
              <a:gd name="adj1" fmla="val 3303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362317" y="452410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8130435" y="452410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83" name="Oval 82"/>
          <p:cNvSpPr/>
          <p:nvPr/>
        </p:nvSpPr>
        <p:spPr>
          <a:xfrm>
            <a:off x="6576635" y="452410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84" name="Oval 83"/>
          <p:cNvSpPr/>
          <p:nvPr/>
        </p:nvSpPr>
        <p:spPr>
          <a:xfrm>
            <a:off x="5790953" y="452410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85" name="Oval 84"/>
          <p:cNvSpPr/>
          <p:nvPr/>
        </p:nvSpPr>
        <p:spPr>
          <a:xfrm>
            <a:off x="5066275" y="452410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86" name="Oval 85"/>
          <p:cNvSpPr/>
          <p:nvPr/>
        </p:nvSpPr>
        <p:spPr>
          <a:xfrm>
            <a:off x="4328377" y="452410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87" name="Oval 86"/>
          <p:cNvSpPr/>
          <p:nvPr/>
        </p:nvSpPr>
        <p:spPr>
          <a:xfrm>
            <a:off x="3564547" y="452410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2830940" y="452410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2080076" y="452409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90" name="Oval 89"/>
          <p:cNvSpPr/>
          <p:nvPr/>
        </p:nvSpPr>
        <p:spPr>
          <a:xfrm>
            <a:off x="1329208" y="451547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91" name="Oval 90"/>
          <p:cNvSpPr/>
          <p:nvPr/>
        </p:nvSpPr>
        <p:spPr>
          <a:xfrm>
            <a:off x="530807" y="451546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cxnSp>
        <p:nvCxnSpPr>
          <p:cNvPr id="92" name="Elbow Connector 57"/>
          <p:cNvCxnSpPr>
            <a:stCxn id="75" idx="0"/>
            <a:endCxn id="101" idx="0"/>
          </p:cNvCxnSpPr>
          <p:nvPr/>
        </p:nvCxnSpPr>
        <p:spPr>
          <a:xfrm rot="5400000" flipH="1" flipV="1">
            <a:off x="6246459" y="2605532"/>
            <a:ext cx="305265" cy="2320574"/>
          </a:xfrm>
          <a:prstGeom prst="curvedConnector3">
            <a:avLst>
              <a:gd name="adj1" fmla="val 237056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Elbow Connector 57"/>
          <p:cNvCxnSpPr>
            <a:stCxn id="76" idx="0"/>
            <a:endCxn id="101" idx="0"/>
          </p:cNvCxnSpPr>
          <p:nvPr/>
        </p:nvCxnSpPr>
        <p:spPr>
          <a:xfrm rot="5400000" flipH="1" flipV="1">
            <a:off x="6617580" y="2976653"/>
            <a:ext cx="305265" cy="1578332"/>
          </a:xfrm>
          <a:prstGeom prst="curvedConnector3">
            <a:avLst>
              <a:gd name="adj1" fmla="val 1748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3843" y="3613186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5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А за последната са 14.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8745" y="4787860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17539" y="4787860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773608" y="4787860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559290" y="4787860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252878" y="4787860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12373" y="4787860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754606" y="4787860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05474" y="4787860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282530" y="4787860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050648" y="4786254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18766" y="4787860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bg-BG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521651"/>
            <a:ext cx="785682" cy="5021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88" y="3521651"/>
            <a:ext cx="785682" cy="5021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79" y="3521651"/>
            <a:ext cx="785682" cy="50212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20" y="3521651"/>
            <a:ext cx="785682" cy="5021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27" y="3521651"/>
            <a:ext cx="785682" cy="50212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22" y="3521651"/>
            <a:ext cx="785682" cy="50212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955" y="3521651"/>
            <a:ext cx="785682" cy="50212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97" y="3521651"/>
            <a:ext cx="785682" cy="50212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315" y="3521651"/>
            <a:ext cx="785682" cy="50212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997" y="3521651"/>
            <a:ext cx="785682" cy="50212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115" y="3521651"/>
            <a:ext cx="785682" cy="502128"/>
          </a:xfrm>
          <a:prstGeom prst="rect">
            <a:avLst/>
          </a:prstGeom>
        </p:spPr>
      </p:pic>
      <p:cxnSp>
        <p:nvCxnSpPr>
          <p:cNvPr id="54" name="Elbow Connector 57"/>
          <p:cNvCxnSpPr>
            <a:stCxn id="48" idx="0"/>
            <a:endCxn id="100" idx="0"/>
          </p:cNvCxnSpPr>
          <p:nvPr/>
        </p:nvCxnSpPr>
        <p:spPr>
          <a:xfrm rot="5400000" flipH="1" flipV="1">
            <a:off x="6190366" y="1447174"/>
            <a:ext cx="308675" cy="3840280"/>
          </a:xfrm>
          <a:prstGeom prst="curvedConnector3">
            <a:avLst>
              <a:gd name="adj1" fmla="val 3445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90309" y="412730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56" name="Oval 55"/>
          <p:cNvSpPr/>
          <p:nvPr/>
        </p:nvSpPr>
        <p:spPr>
          <a:xfrm>
            <a:off x="8058427" y="412730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57" name="Oval 56"/>
          <p:cNvSpPr/>
          <p:nvPr/>
        </p:nvSpPr>
        <p:spPr>
          <a:xfrm>
            <a:off x="6504627" y="412730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67" name="Oval 66"/>
          <p:cNvSpPr/>
          <p:nvPr/>
        </p:nvSpPr>
        <p:spPr>
          <a:xfrm>
            <a:off x="5718945" y="412730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68" name="Oval 67"/>
          <p:cNvSpPr/>
          <p:nvPr/>
        </p:nvSpPr>
        <p:spPr>
          <a:xfrm>
            <a:off x="4994267" y="412730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4256369" y="412730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3492539" y="412730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94" name="Oval 93"/>
          <p:cNvSpPr/>
          <p:nvPr/>
        </p:nvSpPr>
        <p:spPr>
          <a:xfrm>
            <a:off x="2758932" y="412730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2008068" y="412729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96" name="Oval 95"/>
          <p:cNvSpPr/>
          <p:nvPr/>
        </p:nvSpPr>
        <p:spPr>
          <a:xfrm>
            <a:off x="1257200" y="411867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97" name="Oval 96"/>
          <p:cNvSpPr/>
          <p:nvPr/>
        </p:nvSpPr>
        <p:spPr>
          <a:xfrm>
            <a:off x="458799" y="411866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cxnSp>
        <p:nvCxnSpPr>
          <p:cNvPr id="98" name="Elbow Connector 57"/>
          <p:cNvCxnSpPr>
            <a:stCxn id="50" idx="0"/>
            <a:endCxn id="100" idx="0"/>
          </p:cNvCxnSpPr>
          <p:nvPr/>
        </p:nvCxnSpPr>
        <p:spPr>
          <a:xfrm rot="5400000" flipH="1" flipV="1">
            <a:off x="6932603" y="2189412"/>
            <a:ext cx="308675" cy="2355805"/>
          </a:xfrm>
          <a:prstGeom prst="curvedConnector3">
            <a:avLst>
              <a:gd name="adj1" fmla="val 229951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Elbow Connector 57"/>
          <p:cNvCxnSpPr>
            <a:stCxn id="51" idx="0"/>
            <a:endCxn id="100" idx="0"/>
          </p:cNvCxnSpPr>
          <p:nvPr/>
        </p:nvCxnSpPr>
        <p:spPr>
          <a:xfrm rot="5400000" flipH="1" flipV="1">
            <a:off x="7316662" y="2573471"/>
            <a:ext cx="308675" cy="1587687"/>
          </a:xfrm>
          <a:prstGeom prst="curvedConnector3">
            <a:avLst>
              <a:gd name="adj1" fmla="val 1740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59308" y="3212976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68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88913"/>
            <a:ext cx="6913563" cy="649287"/>
          </a:xfrm>
        </p:spPr>
        <p:txBody>
          <a:bodyPr/>
          <a:lstStyle/>
          <a:p>
            <a:r>
              <a:rPr lang="bg-BG" dirty="0">
                <a:solidFill>
                  <a:srgbClr val="000000"/>
                </a:solidFill>
              </a:rPr>
              <a:t>Рекурсивно решение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909638"/>
            <a:ext cx="6924675" cy="1871290"/>
          </a:xfrm>
        </p:spPr>
        <p:txBody>
          <a:bodyPr/>
          <a:lstStyle/>
          <a:p>
            <a:pPr marL="0" indent="0">
              <a:buNone/>
            </a:pP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Освен динамично, същата задача има и рекурсивно решение.</a:t>
            </a:r>
          </a:p>
          <a:p>
            <a:pPr marL="0" indent="0">
              <a:buNone/>
            </a:pP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Ако с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означим </a:t>
            </a:r>
            <a:r>
              <a:rPr lang="bg-B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броя на начините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по които жабата може да стигне до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тата лилия, </a:t>
            </a:r>
            <a:r>
              <a:rPr lang="bg-B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тогава:</a:t>
            </a:r>
            <a:endParaRPr lang="bg-B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k - 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k - 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+ B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bg-BG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bg-BG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където „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bg-B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е дължината на </a:t>
            </a:r>
            <a:r>
              <a:rPr lang="bg-B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дългия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скок </a:t>
            </a:r>
            <a:r>
              <a:rPr lang="bg-B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“ – на средния и </a:t>
            </a:r>
            <a:r>
              <a:rPr lang="bg-B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bg-B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– на </a:t>
            </a:r>
            <a:r>
              <a:rPr lang="bg-B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късия.</a:t>
            </a: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861048"/>
            <a:ext cx="478881" cy="306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727" y="3861048"/>
            <a:ext cx="478881" cy="306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26" y="3861048"/>
            <a:ext cx="478881" cy="3060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725" y="3861048"/>
            <a:ext cx="478881" cy="306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724" y="3861048"/>
            <a:ext cx="478881" cy="3060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723" y="3861048"/>
            <a:ext cx="478881" cy="3060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22" y="3861048"/>
            <a:ext cx="478881" cy="3060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21" y="3861048"/>
            <a:ext cx="478881" cy="3060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20" y="3861048"/>
            <a:ext cx="478881" cy="3060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719" y="3861048"/>
            <a:ext cx="478881" cy="3060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716" y="3861048"/>
            <a:ext cx="478881" cy="306052"/>
          </a:xfrm>
          <a:prstGeom prst="rect">
            <a:avLst/>
          </a:prstGeom>
        </p:spPr>
      </p:pic>
      <p:pic>
        <p:nvPicPr>
          <p:cNvPr id="15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3501008"/>
            <a:ext cx="330199" cy="3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6697938" y="4164063"/>
            <a:ext cx="610366" cy="345057"/>
          </a:xfrm>
          <a:prstGeom prst="ellips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 smtClean="0"/>
              <a:t>k</a:t>
            </a:r>
            <a:endParaRPr lang="bg-BG" sz="1200" dirty="0"/>
          </a:p>
        </p:txBody>
      </p:sp>
      <p:sp>
        <p:nvSpPr>
          <p:cNvPr id="17" name="Oval 16"/>
          <p:cNvSpPr/>
          <p:nvPr/>
        </p:nvSpPr>
        <p:spPr>
          <a:xfrm>
            <a:off x="4969746" y="4164063"/>
            <a:ext cx="610366" cy="345057"/>
          </a:xfrm>
          <a:prstGeom prst="ellips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- a</a:t>
            </a:r>
            <a:endParaRPr lang="bg-BG" sz="1200" dirty="0"/>
          </a:p>
        </p:txBody>
      </p:sp>
      <p:sp>
        <p:nvSpPr>
          <p:cNvPr id="18" name="Oval 17"/>
          <p:cNvSpPr/>
          <p:nvPr/>
        </p:nvSpPr>
        <p:spPr>
          <a:xfrm>
            <a:off x="3779912" y="4164063"/>
            <a:ext cx="610366" cy="345057"/>
          </a:xfrm>
          <a:prstGeom prst="ellips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- b</a:t>
            </a:r>
            <a:endParaRPr lang="bg-BG" sz="1200" dirty="0"/>
          </a:p>
        </p:txBody>
      </p:sp>
      <p:sp>
        <p:nvSpPr>
          <p:cNvPr id="19" name="Oval 18"/>
          <p:cNvSpPr/>
          <p:nvPr/>
        </p:nvSpPr>
        <p:spPr>
          <a:xfrm>
            <a:off x="2627784" y="4164063"/>
            <a:ext cx="610366" cy="345057"/>
          </a:xfrm>
          <a:prstGeom prst="ellips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- c</a:t>
            </a:r>
            <a:endParaRPr lang="bg-BG" sz="1200" dirty="0"/>
          </a:p>
        </p:txBody>
      </p:sp>
      <p:cxnSp>
        <p:nvCxnSpPr>
          <p:cNvPr id="20" name="Elbow Connector 57"/>
          <p:cNvCxnSpPr>
            <a:stCxn id="5" idx="0"/>
            <a:endCxn id="15" idx="0"/>
          </p:cNvCxnSpPr>
          <p:nvPr/>
        </p:nvCxnSpPr>
        <p:spPr>
          <a:xfrm rot="5400000" flipH="1" flipV="1">
            <a:off x="4775237" y="1666939"/>
            <a:ext cx="360040" cy="4028179"/>
          </a:xfrm>
          <a:prstGeom prst="curvedConnector3">
            <a:avLst>
              <a:gd name="adj1" fmla="val 27849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57"/>
          <p:cNvCxnSpPr>
            <a:stCxn id="7" idx="0"/>
            <a:endCxn id="15" idx="0"/>
          </p:cNvCxnSpPr>
          <p:nvPr/>
        </p:nvCxnSpPr>
        <p:spPr>
          <a:xfrm rot="5400000" flipH="1" flipV="1">
            <a:off x="5353236" y="2244938"/>
            <a:ext cx="360040" cy="2872181"/>
          </a:xfrm>
          <a:prstGeom prst="curvedConnector3">
            <a:avLst>
              <a:gd name="adj1" fmla="val 223392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Elbow Connector 57"/>
          <p:cNvCxnSpPr>
            <a:stCxn id="9" idx="0"/>
            <a:endCxn id="15" idx="0"/>
          </p:cNvCxnSpPr>
          <p:nvPr/>
        </p:nvCxnSpPr>
        <p:spPr>
          <a:xfrm rot="5400000" flipH="1" flipV="1">
            <a:off x="5931235" y="2822937"/>
            <a:ext cx="360040" cy="1716183"/>
          </a:xfrm>
          <a:prstGeom prst="curvedConnector3">
            <a:avLst>
              <a:gd name="adj1" fmla="val 1467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35149" y="4509120"/>
            <a:ext cx="69135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Горната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формула представлява рекурентна връзка. Чрез нея тръгваме в обратен ред: от последната към първата лилия. Понеже се връщаме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към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първите лилии, граничните условия за рекурсията ще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са: 1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начин – за нулевата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лилия и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0 начина –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лилия с отрицателна позиция.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Рекурсивното решение не е добро, защото при по-големи стойности за броя на лилиите то ще работи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доста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бавно.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88913"/>
            <a:ext cx="6913563" cy="649287"/>
          </a:xfrm>
        </p:spPr>
        <p:txBody>
          <a:bodyPr/>
          <a:lstStyle/>
          <a:p>
            <a:r>
              <a:rPr lang="bg-BG" dirty="0">
                <a:solidFill>
                  <a:srgbClr val="000000"/>
                </a:solidFill>
              </a:rPr>
              <a:t>Вход и изход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909638"/>
            <a:ext cx="6924675" cy="2159322"/>
          </a:xfrm>
        </p:spPr>
        <p:txBody>
          <a:bodyPr/>
          <a:lstStyle/>
          <a:p>
            <a:pPr marL="0" indent="0">
              <a:buNone/>
            </a:pPr>
            <a:r>
              <a:rPr lang="bg-BG" sz="1800" dirty="0"/>
              <a:t>На първия ред се въвежда естествено число, представляващо броя на лилиите, а на втория – три естествени числа: съответно дължините на късия, средния и дългия скок. </a:t>
            </a:r>
            <a:r>
              <a:rPr lang="bg-BG" sz="1800" dirty="0" smtClean="0"/>
              <a:t>На изхода </a:t>
            </a:r>
            <a:r>
              <a:rPr lang="bg-BG" sz="1800" dirty="0"/>
              <a:t>програмата трябва да покаже броя на начините, </a:t>
            </a:r>
            <a:r>
              <a:rPr lang="bg-BG" sz="1800" dirty="0" smtClean="0"/>
              <a:t>по </a:t>
            </a:r>
            <a:r>
              <a:rPr lang="bg-BG" sz="1800" dirty="0"/>
              <a:t>които жабата може да стигне от нулевата до последната лилия.</a:t>
            </a:r>
          </a:p>
          <a:p>
            <a:pPr marL="0" indent="0">
              <a:buNone/>
            </a:pPr>
            <a:r>
              <a:rPr lang="bg-BG" sz="1800" dirty="0"/>
              <a:t>Примерни данни: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11463"/>
              </p:ext>
            </p:extLst>
          </p:nvPr>
        </p:nvGraphicFramePr>
        <p:xfrm>
          <a:off x="1907704" y="3140398"/>
          <a:ext cx="4064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858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1419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Вход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Изход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0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11</a:t>
                      </a:r>
                    </a:p>
                    <a:p>
                      <a:r>
                        <a:rPr lang="bg-BG" dirty="0" smtClean="0"/>
                        <a:t>2 3 5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14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  <a:p>
                      <a:r>
                        <a:rPr lang="en-US" dirty="0" smtClean="0"/>
                        <a:t>7 11 13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56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bg-BG" dirty="0" smtClean="0"/>
                    </a:p>
                    <a:p>
                      <a:r>
                        <a:rPr lang="en-US" dirty="0" smtClean="0"/>
                        <a:t>4</a:t>
                      </a:r>
                      <a:r>
                        <a:rPr lang="bg-BG" dirty="0" smtClean="0"/>
                        <a:t> </a:t>
                      </a:r>
                      <a:r>
                        <a:rPr lang="en-US" dirty="0" smtClean="0"/>
                        <a:t>6</a:t>
                      </a:r>
                      <a:r>
                        <a:rPr lang="bg-BG" dirty="0" smtClean="0"/>
                        <a:t> </a:t>
                      </a:r>
                      <a:r>
                        <a:rPr lang="en-US" dirty="0" smtClean="0"/>
                        <a:t>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15778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12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</a:p>
                    <a:p>
                      <a:r>
                        <a:rPr lang="en-US" dirty="0" smtClean="0"/>
                        <a:t>7 11 13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401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40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Условие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r>
              <a:rPr lang="bg-BG" dirty="0" smtClean="0"/>
              <a:t>на брой лилии са подредени в редица. Жаба е застанала на най-лявата от тях (с позиция 0). Тя може да прави само три вида подскоци: къс, среден и дълъг. Късият е с дължина „</a:t>
            </a:r>
            <a:r>
              <a:rPr lang="en-US" dirty="0" smtClean="0"/>
              <a:t>a</a:t>
            </a:r>
            <a:r>
              <a:rPr lang="bg-BG" dirty="0" smtClean="0"/>
              <a:t>“. Ако жабата се намира в началото и направи къс подскок, тя ще попадне на лилия с позиция „</a:t>
            </a:r>
            <a:r>
              <a:rPr lang="en-US" dirty="0" smtClean="0"/>
              <a:t>a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r>
              <a:rPr lang="bg-BG" dirty="0" smtClean="0"/>
              <a:t> Средният е с дължина „</a:t>
            </a:r>
            <a:r>
              <a:rPr lang="en-US" dirty="0" smtClean="0"/>
              <a:t>b</a:t>
            </a:r>
            <a:r>
              <a:rPr lang="bg-BG" dirty="0" smtClean="0"/>
              <a:t>“, а дългият – с „</a:t>
            </a:r>
            <a:r>
              <a:rPr lang="en-US" dirty="0" smtClean="0"/>
              <a:t>c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r>
              <a:rPr lang="bg-BG" dirty="0" smtClean="0"/>
              <a:t> </a:t>
            </a:r>
            <a:r>
              <a:rPr lang="bg-BG" dirty="0"/>
              <a:t>Приема се, че </a:t>
            </a:r>
            <a:r>
              <a:rPr lang="bg-BG" dirty="0" smtClean="0"/>
              <a:t>жабата </a:t>
            </a:r>
            <a:r>
              <a:rPr lang="bg-BG" dirty="0"/>
              <a:t>се движи винаги напред, т.е. от ляво </a:t>
            </a:r>
            <a:r>
              <a:rPr lang="bg-BG" dirty="0" smtClean="0"/>
              <a:t>надясно.</a:t>
            </a:r>
          </a:p>
          <a:p>
            <a:r>
              <a:rPr lang="bg-BG" dirty="0" smtClean="0"/>
              <a:t>По </a:t>
            </a:r>
            <a:r>
              <a:rPr lang="bg-BG" dirty="0"/>
              <a:t>колко начина </a:t>
            </a:r>
            <a:r>
              <a:rPr lang="bg-BG" dirty="0" smtClean="0"/>
              <a:t>жабата може </a:t>
            </a:r>
            <a:r>
              <a:rPr lang="bg-BG" dirty="0"/>
              <a:t>да стигне до </a:t>
            </a:r>
            <a:r>
              <a:rPr lang="bg-BG" dirty="0" smtClean="0"/>
              <a:t>последната лилия? 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9" y="5517232"/>
            <a:ext cx="785682" cy="502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37" y="5517232"/>
            <a:ext cx="785682" cy="502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28" y="5517232"/>
            <a:ext cx="785682" cy="502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69" y="5517232"/>
            <a:ext cx="785682" cy="502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76" y="5517232"/>
            <a:ext cx="785682" cy="5021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71" y="5517232"/>
            <a:ext cx="785682" cy="502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804" y="5517232"/>
            <a:ext cx="785682" cy="502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046" y="5517232"/>
            <a:ext cx="785682" cy="502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164" y="5517232"/>
            <a:ext cx="785682" cy="5021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846" y="5517232"/>
            <a:ext cx="785682" cy="5021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64" y="5517232"/>
            <a:ext cx="785682" cy="502128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343158" y="615738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bg-BG" sz="1200" dirty="0"/>
          </a:p>
        </p:txBody>
      </p:sp>
      <p:sp>
        <p:nvSpPr>
          <p:cNvPr id="18" name="Oval 17"/>
          <p:cNvSpPr/>
          <p:nvPr/>
        </p:nvSpPr>
        <p:spPr>
          <a:xfrm>
            <a:off x="8111276" y="615738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bg-BG" sz="1200" dirty="0"/>
          </a:p>
        </p:txBody>
      </p:sp>
      <p:sp>
        <p:nvSpPr>
          <p:cNvPr id="19" name="Oval 18"/>
          <p:cNvSpPr/>
          <p:nvPr/>
        </p:nvSpPr>
        <p:spPr>
          <a:xfrm>
            <a:off x="6557476" y="615738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 smtClean="0"/>
              <a:t>c</a:t>
            </a:r>
            <a:endParaRPr lang="bg-BG" sz="1200" dirty="0"/>
          </a:p>
        </p:txBody>
      </p:sp>
      <p:sp>
        <p:nvSpPr>
          <p:cNvPr id="20" name="Oval 19"/>
          <p:cNvSpPr/>
          <p:nvPr/>
        </p:nvSpPr>
        <p:spPr>
          <a:xfrm>
            <a:off x="5771794" y="615738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bg-BG" sz="1200" dirty="0"/>
          </a:p>
        </p:txBody>
      </p:sp>
      <p:sp>
        <p:nvSpPr>
          <p:cNvPr id="21" name="Oval 20"/>
          <p:cNvSpPr/>
          <p:nvPr/>
        </p:nvSpPr>
        <p:spPr>
          <a:xfrm>
            <a:off x="5047116" y="615738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bg-BG" sz="1200" dirty="0"/>
          </a:p>
        </p:txBody>
      </p:sp>
      <p:sp>
        <p:nvSpPr>
          <p:cNvPr id="22" name="Oval 21"/>
          <p:cNvSpPr/>
          <p:nvPr/>
        </p:nvSpPr>
        <p:spPr>
          <a:xfrm>
            <a:off x="4309218" y="615738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bg-BG" sz="1200" dirty="0"/>
          </a:p>
        </p:txBody>
      </p:sp>
      <p:sp>
        <p:nvSpPr>
          <p:cNvPr id="23" name="Oval 22"/>
          <p:cNvSpPr/>
          <p:nvPr/>
        </p:nvSpPr>
        <p:spPr>
          <a:xfrm>
            <a:off x="3545388" y="615738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 smtClean="0"/>
              <a:t>b</a:t>
            </a:r>
            <a:endParaRPr lang="bg-BG" sz="1200" dirty="0"/>
          </a:p>
        </p:txBody>
      </p:sp>
      <p:sp>
        <p:nvSpPr>
          <p:cNvPr id="24" name="Oval 23"/>
          <p:cNvSpPr/>
          <p:nvPr/>
        </p:nvSpPr>
        <p:spPr>
          <a:xfrm>
            <a:off x="2811781" y="615738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bg-BG" sz="1200" dirty="0"/>
          </a:p>
        </p:txBody>
      </p:sp>
      <p:sp>
        <p:nvSpPr>
          <p:cNvPr id="25" name="Oval 24"/>
          <p:cNvSpPr/>
          <p:nvPr/>
        </p:nvSpPr>
        <p:spPr>
          <a:xfrm>
            <a:off x="2060917" y="615737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 smtClean="0"/>
              <a:t>a</a:t>
            </a:r>
            <a:endParaRPr lang="bg-BG" sz="1200" dirty="0"/>
          </a:p>
        </p:txBody>
      </p:sp>
      <p:sp>
        <p:nvSpPr>
          <p:cNvPr id="26" name="Oval 25"/>
          <p:cNvSpPr/>
          <p:nvPr/>
        </p:nvSpPr>
        <p:spPr>
          <a:xfrm>
            <a:off x="1310049" y="614875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bg-BG" sz="1200" dirty="0"/>
          </a:p>
        </p:txBody>
      </p:sp>
      <p:sp>
        <p:nvSpPr>
          <p:cNvPr id="27" name="Oval 26"/>
          <p:cNvSpPr/>
          <p:nvPr/>
        </p:nvSpPr>
        <p:spPr>
          <a:xfrm>
            <a:off x="511648" y="614874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0</a:t>
            </a:r>
            <a:endParaRPr lang="bg-BG" sz="1200" dirty="0"/>
          </a:p>
        </p:txBody>
      </p:sp>
      <p:pic>
        <p:nvPicPr>
          <p:cNvPr id="28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0944" y="5249561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Elbow Connector 57"/>
          <p:cNvCxnSpPr>
            <a:stCxn id="28" idx="0"/>
            <a:endCxn id="8" idx="0"/>
          </p:cNvCxnSpPr>
          <p:nvPr/>
        </p:nvCxnSpPr>
        <p:spPr>
          <a:xfrm rot="16200000" flipH="1">
            <a:off x="1335438" y="4610601"/>
            <a:ext cx="267671" cy="1545590"/>
          </a:xfrm>
          <a:prstGeom prst="curvedConnector3">
            <a:avLst>
              <a:gd name="adj1" fmla="val -854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8"/>
          <p:cNvCxnSpPr>
            <a:stCxn id="28" idx="0"/>
            <a:endCxn id="10" idx="0"/>
          </p:cNvCxnSpPr>
          <p:nvPr/>
        </p:nvCxnSpPr>
        <p:spPr>
          <a:xfrm rot="16200000" flipH="1">
            <a:off x="2073362" y="3872677"/>
            <a:ext cx="267671" cy="3021438"/>
          </a:xfrm>
          <a:prstGeom prst="curvedConnector3">
            <a:avLst>
              <a:gd name="adj1" fmla="val -182086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Elbow Connector 59"/>
          <p:cNvCxnSpPr>
            <a:stCxn id="28" idx="0"/>
            <a:endCxn id="14" idx="0"/>
          </p:cNvCxnSpPr>
          <p:nvPr/>
        </p:nvCxnSpPr>
        <p:spPr>
          <a:xfrm rot="16200000" flipH="1">
            <a:off x="3579406" y="2366633"/>
            <a:ext cx="267671" cy="6033526"/>
          </a:xfrm>
          <a:prstGeom prst="curvedConnector3">
            <a:avLst>
              <a:gd name="adj1" fmla="val -3238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Нека да приемем, че дължините на подскоците са съответно: 2, 3 и 5.</a:t>
            </a:r>
            <a:endParaRPr lang="bg-B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9" y="3840688"/>
            <a:ext cx="785682" cy="50212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7" y="3840688"/>
            <a:ext cx="785682" cy="5021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38" y="3840688"/>
            <a:ext cx="785682" cy="5021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9" y="3840688"/>
            <a:ext cx="785682" cy="502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86" y="3840688"/>
            <a:ext cx="785682" cy="5021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81" y="3840688"/>
            <a:ext cx="785682" cy="502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14" y="3840688"/>
            <a:ext cx="785682" cy="5021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6" y="3840688"/>
            <a:ext cx="785682" cy="5021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74" y="3840688"/>
            <a:ext cx="785682" cy="5021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56" y="3840688"/>
            <a:ext cx="785682" cy="5021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74" y="3840688"/>
            <a:ext cx="785682" cy="502128"/>
          </a:xfrm>
          <a:prstGeom prst="rect">
            <a:avLst/>
          </a:prstGeom>
        </p:spPr>
      </p:pic>
      <p:pic>
        <p:nvPicPr>
          <p:cNvPr id="43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0754" y="3573017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Elbow Connector 57"/>
          <p:cNvCxnSpPr>
            <a:stCxn id="43" idx="0"/>
            <a:endCxn id="34" idx="0"/>
          </p:cNvCxnSpPr>
          <p:nvPr/>
        </p:nvCxnSpPr>
        <p:spPr>
          <a:xfrm rot="16200000" flipH="1">
            <a:off x="1335248" y="2934057"/>
            <a:ext cx="267671" cy="1545590"/>
          </a:xfrm>
          <a:prstGeom prst="curvedConnector3">
            <a:avLst>
              <a:gd name="adj1" fmla="val -854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58"/>
          <p:cNvCxnSpPr>
            <a:stCxn id="43" idx="0"/>
            <a:endCxn id="35" idx="0"/>
          </p:cNvCxnSpPr>
          <p:nvPr/>
        </p:nvCxnSpPr>
        <p:spPr>
          <a:xfrm rot="16200000" flipH="1">
            <a:off x="1706368" y="2562937"/>
            <a:ext cx="267671" cy="2287831"/>
          </a:xfrm>
          <a:prstGeom prst="curvedConnector3">
            <a:avLst>
              <a:gd name="adj1" fmla="val -149858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Elbow Connector 59"/>
          <p:cNvCxnSpPr>
            <a:stCxn id="43" idx="0"/>
            <a:endCxn id="37" idx="0"/>
          </p:cNvCxnSpPr>
          <p:nvPr/>
        </p:nvCxnSpPr>
        <p:spPr>
          <a:xfrm rot="16200000" flipH="1">
            <a:off x="2452919" y="1816386"/>
            <a:ext cx="267671" cy="3780933"/>
          </a:xfrm>
          <a:prstGeom prst="curvedConnector3">
            <a:avLst>
              <a:gd name="adj1" fmla="val -2723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342968" y="444634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48" name="Oval 47"/>
          <p:cNvSpPr/>
          <p:nvPr/>
        </p:nvSpPr>
        <p:spPr>
          <a:xfrm>
            <a:off x="8111086" y="444633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49" name="Oval 48"/>
          <p:cNvSpPr/>
          <p:nvPr/>
        </p:nvSpPr>
        <p:spPr>
          <a:xfrm>
            <a:off x="6557286" y="4446338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5771604" y="4446338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51" name="Oval 50"/>
          <p:cNvSpPr/>
          <p:nvPr/>
        </p:nvSpPr>
        <p:spPr>
          <a:xfrm>
            <a:off x="5046926" y="4446338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52" name="Oval 51"/>
          <p:cNvSpPr/>
          <p:nvPr/>
        </p:nvSpPr>
        <p:spPr>
          <a:xfrm>
            <a:off x="4309028" y="4446337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3545198" y="4446337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2811591" y="4446337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2060727" y="4446336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1309859" y="4437707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511458" y="4437706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3339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Ще създадем масив, където ще изчислим начините, по които жабата може да стигне до всяка една лилия. При това ще попълваме масива от ляво надясно.</a:t>
            </a:r>
            <a:endParaRPr lang="bg-B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9" y="3696671"/>
            <a:ext cx="785682" cy="50212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7" y="3696671"/>
            <a:ext cx="785682" cy="5021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38" y="3696671"/>
            <a:ext cx="785682" cy="5021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9" y="3696671"/>
            <a:ext cx="785682" cy="502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86" y="3696671"/>
            <a:ext cx="785682" cy="5021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81" y="3696671"/>
            <a:ext cx="785682" cy="502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14" y="3696671"/>
            <a:ext cx="785682" cy="5021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6" y="3696671"/>
            <a:ext cx="785682" cy="5021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74" y="3696671"/>
            <a:ext cx="785682" cy="5021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56" y="3696671"/>
            <a:ext cx="785682" cy="5021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74" y="3696671"/>
            <a:ext cx="785682" cy="502128"/>
          </a:xfrm>
          <a:prstGeom prst="rect">
            <a:avLst/>
          </a:prstGeom>
        </p:spPr>
      </p:pic>
      <p:pic>
        <p:nvPicPr>
          <p:cNvPr id="43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0754" y="3429000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/>
          <p:cNvSpPr/>
          <p:nvPr/>
        </p:nvSpPr>
        <p:spPr>
          <a:xfrm>
            <a:off x="7342968" y="430232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48" name="Oval 47"/>
          <p:cNvSpPr/>
          <p:nvPr/>
        </p:nvSpPr>
        <p:spPr>
          <a:xfrm>
            <a:off x="8111086" y="430232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49" name="Oval 48"/>
          <p:cNvSpPr/>
          <p:nvPr/>
        </p:nvSpPr>
        <p:spPr>
          <a:xfrm>
            <a:off x="6557286" y="430232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5771604" y="430232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51" name="Oval 50"/>
          <p:cNvSpPr/>
          <p:nvPr/>
        </p:nvSpPr>
        <p:spPr>
          <a:xfrm>
            <a:off x="5046926" y="430232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52" name="Oval 51"/>
          <p:cNvSpPr/>
          <p:nvPr/>
        </p:nvSpPr>
        <p:spPr>
          <a:xfrm>
            <a:off x="4309028" y="430232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3545198" y="430232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2811591" y="430232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2060727" y="430231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1309859" y="429369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511458" y="429368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0753" y="4859867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89547" y="4859867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845616" y="4859867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631298" y="4859867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324886" y="4859867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84381" y="4859867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826614" y="4859867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77482" y="4859867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354538" y="4859867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122656" y="4858261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90774" y="4859867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814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Първоначално жабата се намира върху нулевата лилия, така че има един начин да стигне до нея. Ето защо в нулевия елемент на масива записваме единица.</a:t>
            </a:r>
            <a:endParaRPr lang="bg-B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9" y="3696671"/>
            <a:ext cx="785682" cy="50212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7" y="3696671"/>
            <a:ext cx="785682" cy="5021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38" y="3696671"/>
            <a:ext cx="785682" cy="5021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9" y="3696671"/>
            <a:ext cx="785682" cy="502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86" y="3696671"/>
            <a:ext cx="785682" cy="5021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81" y="3696671"/>
            <a:ext cx="785682" cy="502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14" y="3696671"/>
            <a:ext cx="785682" cy="5021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6" y="3696671"/>
            <a:ext cx="785682" cy="5021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74" y="3696671"/>
            <a:ext cx="785682" cy="5021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56" y="3696671"/>
            <a:ext cx="785682" cy="5021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74" y="3696671"/>
            <a:ext cx="785682" cy="502128"/>
          </a:xfrm>
          <a:prstGeom prst="rect">
            <a:avLst/>
          </a:prstGeom>
        </p:spPr>
      </p:pic>
      <p:pic>
        <p:nvPicPr>
          <p:cNvPr id="43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0754" y="3429000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/>
          <p:cNvSpPr/>
          <p:nvPr/>
        </p:nvSpPr>
        <p:spPr>
          <a:xfrm>
            <a:off x="7342968" y="430232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48" name="Oval 47"/>
          <p:cNvSpPr/>
          <p:nvPr/>
        </p:nvSpPr>
        <p:spPr>
          <a:xfrm>
            <a:off x="8111086" y="430232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49" name="Oval 48"/>
          <p:cNvSpPr/>
          <p:nvPr/>
        </p:nvSpPr>
        <p:spPr>
          <a:xfrm>
            <a:off x="6557286" y="430232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5771604" y="430232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51" name="Oval 50"/>
          <p:cNvSpPr/>
          <p:nvPr/>
        </p:nvSpPr>
        <p:spPr>
          <a:xfrm>
            <a:off x="5046926" y="430232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52" name="Oval 51"/>
          <p:cNvSpPr/>
          <p:nvPr/>
        </p:nvSpPr>
        <p:spPr>
          <a:xfrm>
            <a:off x="4309028" y="430232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3545198" y="430232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2811591" y="430232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2060727" y="430231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1309859" y="429369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511458" y="429368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0753" y="4859867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89547" y="4859867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845616" y="4859867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631298" y="4859867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324886" y="4859867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84381" y="4859867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826614" y="4859867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77482" y="4859867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354538" y="4859867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122656" y="4858261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90774" y="4859867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114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Според дължината на скоковете, които прави жабата, тя няма как да достигне до следващата лилия и затова в първия елемент на масива стойността остава нула.</a:t>
            </a:r>
            <a:endParaRPr lang="bg-B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9" y="3696671"/>
            <a:ext cx="785682" cy="50212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7" y="3696671"/>
            <a:ext cx="785682" cy="5021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38" y="3696671"/>
            <a:ext cx="785682" cy="5021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9" y="3696671"/>
            <a:ext cx="785682" cy="502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86" y="3696671"/>
            <a:ext cx="785682" cy="5021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81" y="3696671"/>
            <a:ext cx="785682" cy="502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14" y="3696671"/>
            <a:ext cx="785682" cy="5021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6" y="3696671"/>
            <a:ext cx="785682" cy="5021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74" y="3696671"/>
            <a:ext cx="785682" cy="5021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56" y="3696671"/>
            <a:ext cx="785682" cy="5021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74" y="3696671"/>
            <a:ext cx="785682" cy="502128"/>
          </a:xfrm>
          <a:prstGeom prst="rect">
            <a:avLst/>
          </a:prstGeom>
        </p:spPr>
      </p:pic>
      <p:pic>
        <p:nvPicPr>
          <p:cNvPr id="43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0754" y="3429000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/>
          <p:cNvSpPr/>
          <p:nvPr/>
        </p:nvSpPr>
        <p:spPr>
          <a:xfrm>
            <a:off x="7342968" y="430232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48" name="Oval 47"/>
          <p:cNvSpPr/>
          <p:nvPr/>
        </p:nvSpPr>
        <p:spPr>
          <a:xfrm>
            <a:off x="8111086" y="430232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49" name="Oval 48"/>
          <p:cNvSpPr/>
          <p:nvPr/>
        </p:nvSpPr>
        <p:spPr>
          <a:xfrm>
            <a:off x="6557286" y="430232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5771604" y="430232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51" name="Oval 50"/>
          <p:cNvSpPr/>
          <p:nvPr/>
        </p:nvSpPr>
        <p:spPr>
          <a:xfrm>
            <a:off x="5046926" y="430232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52" name="Oval 51"/>
          <p:cNvSpPr/>
          <p:nvPr/>
        </p:nvSpPr>
        <p:spPr>
          <a:xfrm>
            <a:off x="4309028" y="430232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3545198" y="430232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2811591" y="430232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2060727" y="430231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1309859" y="429369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511458" y="4293689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0753" y="4859867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89547" y="4859867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845616" y="4859867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631298" y="4859867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324886" y="4859867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84381" y="4859867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826614" y="4859867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77482" y="4859867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354538" y="4859867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122656" y="4858261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90774" y="4859867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692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 втората лилия жабата може да стигне само по един начин – чрез най-късия си скок, затова в съответния елемент на масива записваме 1.</a:t>
            </a:r>
            <a:endParaRPr lang="bg-B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9" y="3624664"/>
            <a:ext cx="785682" cy="50212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7" y="3624664"/>
            <a:ext cx="785682" cy="5021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38" y="3624664"/>
            <a:ext cx="785682" cy="5021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9" y="3624664"/>
            <a:ext cx="785682" cy="502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86" y="3624664"/>
            <a:ext cx="785682" cy="5021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81" y="3624664"/>
            <a:ext cx="785682" cy="502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14" y="3624664"/>
            <a:ext cx="785682" cy="5021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6" y="3624664"/>
            <a:ext cx="785682" cy="5021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74" y="3624664"/>
            <a:ext cx="785682" cy="5021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56" y="3624664"/>
            <a:ext cx="785682" cy="5021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74" y="3624664"/>
            <a:ext cx="785682" cy="502128"/>
          </a:xfrm>
          <a:prstGeom prst="rect">
            <a:avLst/>
          </a:prstGeom>
        </p:spPr>
      </p:pic>
      <p:pic>
        <p:nvPicPr>
          <p:cNvPr id="43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0754" y="3356993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/>
          <p:cNvSpPr/>
          <p:nvPr/>
        </p:nvSpPr>
        <p:spPr>
          <a:xfrm>
            <a:off x="7342968" y="4230316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48" name="Oval 47"/>
          <p:cNvSpPr/>
          <p:nvPr/>
        </p:nvSpPr>
        <p:spPr>
          <a:xfrm>
            <a:off x="8111086" y="4230315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49" name="Oval 48"/>
          <p:cNvSpPr/>
          <p:nvPr/>
        </p:nvSpPr>
        <p:spPr>
          <a:xfrm>
            <a:off x="6557286" y="423031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5771604" y="423031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51" name="Oval 50"/>
          <p:cNvSpPr/>
          <p:nvPr/>
        </p:nvSpPr>
        <p:spPr>
          <a:xfrm>
            <a:off x="5046926" y="423031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52" name="Oval 51"/>
          <p:cNvSpPr/>
          <p:nvPr/>
        </p:nvSpPr>
        <p:spPr>
          <a:xfrm>
            <a:off x="4309028" y="423031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3545198" y="423031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2811591" y="423031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2060727" y="423031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1309859" y="422168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511458" y="422168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0753" y="4787860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89547" y="4787860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845616" y="4787860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631298" y="4787860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324886" y="4787860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84381" y="4787860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826614" y="4787860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77482" y="4787860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354538" y="4787860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122656" y="4786254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90774" y="4787860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cxnSp>
        <p:nvCxnSpPr>
          <p:cNvPr id="44" name="Elbow Connector 57"/>
          <p:cNvCxnSpPr>
            <a:stCxn id="43" idx="0"/>
            <a:endCxn id="34" idx="0"/>
          </p:cNvCxnSpPr>
          <p:nvPr/>
        </p:nvCxnSpPr>
        <p:spPr>
          <a:xfrm rot="16200000" flipH="1">
            <a:off x="1335248" y="2718033"/>
            <a:ext cx="267671" cy="1545590"/>
          </a:xfrm>
          <a:prstGeom prst="curvedConnector3">
            <a:avLst>
              <a:gd name="adj1" fmla="val -854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2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При третата лилия ситуацията е аналогична на втората.</a:t>
            </a:r>
            <a:endParaRPr lang="bg-B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9" y="3624663"/>
            <a:ext cx="785682" cy="50212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7" y="3624663"/>
            <a:ext cx="785682" cy="5021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38" y="3624663"/>
            <a:ext cx="785682" cy="5021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9" y="3624663"/>
            <a:ext cx="785682" cy="502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86" y="3624663"/>
            <a:ext cx="785682" cy="5021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81" y="3624663"/>
            <a:ext cx="785682" cy="502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14" y="3624663"/>
            <a:ext cx="785682" cy="5021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6" y="3624663"/>
            <a:ext cx="785682" cy="5021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74" y="3624663"/>
            <a:ext cx="785682" cy="5021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56" y="3624663"/>
            <a:ext cx="785682" cy="5021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74" y="3624663"/>
            <a:ext cx="785682" cy="502128"/>
          </a:xfrm>
          <a:prstGeom prst="rect">
            <a:avLst/>
          </a:prstGeom>
        </p:spPr>
      </p:pic>
      <p:pic>
        <p:nvPicPr>
          <p:cNvPr id="43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0754" y="3356992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/>
          <p:cNvSpPr/>
          <p:nvPr/>
        </p:nvSpPr>
        <p:spPr>
          <a:xfrm>
            <a:off x="7342968" y="4230315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48" name="Oval 47"/>
          <p:cNvSpPr/>
          <p:nvPr/>
        </p:nvSpPr>
        <p:spPr>
          <a:xfrm>
            <a:off x="8111086" y="423031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49" name="Oval 48"/>
          <p:cNvSpPr/>
          <p:nvPr/>
        </p:nvSpPr>
        <p:spPr>
          <a:xfrm>
            <a:off x="6557286" y="423031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5771604" y="423031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51" name="Oval 50"/>
          <p:cNvSpPr/>
          <p:nvPr/>
        </p:nvSpPr>
        <p:spPr>
          <a:xfrm>
            <a:off x="5046926" y="423031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52" name="Oval 51"/>
          <p:cNvSpPr/>
          <p:nvPr/>
        </p:nvSpPr>
        <p:spPr>
          <a:xfrm>
            <a:off x="4309028" y="423031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3545198" y="423031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2811591" y="423031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2060727" y="423031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1309859" y="422168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511458" y="422168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0753" y="4787859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89547" y="4787859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845616" y="4787859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631298" y="4787859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324886" y="4787859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84381" y="4787859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826614" y="4787859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77482" y="4787859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354538" y="4787859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122656" y="4786253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90774" y="4787859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cxnSp>
        <p:nvCxnSpPr>
          <p:cNvPr id="45" name="Elbow Connector 58"/>
          <p:cNvCxnSpPr>
            <a:stCxn id="43" idx="0"/>
            <a:endCxn id="35" idx="0"/>
          </p:cNvCxnSpPr>
          <p:nvPr/>
        </p:nvCxnSpPr>
        <p:spPr>
          <a:xfrm rot="16200000" flipH="1">
            <a:off x="1706368" y="2346912"/>
            <a:ext cx="267671" cy="2287831"/>
          </a:xfrm>
          <a:prstGeom prst="curvedConnector3">
            <a:avLst>
              <a:gd name="adj1" fmla="val -188531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29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80175" cy="649288"/>
          </a:xfrm>
        </p:spPr>
        <p:txBody>
          <a:bodyPr/>
          <a:lstStyle/>
          <a:p>
            <a:r>
              <a:rPr lang="bg-BG" sz="3200" dirty="0"/>
              <a:t>Динамично решение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49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Жабата не може да попадне направо на четвъртата лилия, но може да дойде на нея с помощта на два къси подскока.</a:t>
            </a:r>
            <a:endParaRPr lang="bg-B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9" y="3696672"/>
            <a:ext cx="785682" cy="50212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7" y="3696672"/>
            <a:ext cx="785682" cy="5021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38" y="3696672"/>
            <a:ext cx="785682" cy="5021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9" y="3696672"/>
            <a:ext cx="785682" cy="502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86" y="3696672"/>
            <a:ext cx="785682" cy="5021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81" y="3696672"/>
            <a:ext cx="785682" cy="502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14" y="3696672"/>
            <a:ext cx="785682" cy="5021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6" y="3696672"/>
            <a:ext cx="785682" cy="5021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74" y="3696672"/>
            <a:ext cx="785682" cy="5021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56" y="3696672"/>
            <a:ext cx="785682" cy="5021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74" y="3696672"/>
            <a:ext cx="785682" cy="502128"/>
          </a:xfrm>
          <a:prstGeom prst="rect">
            <a:avLst/>
          </a:prstGeom>
        </p:spPr>
      </p:pic>
      <p:pic>
        <p:nvPicPr>
          <p:cNvPr id="43" name="Picture 4" descr="Download Frog Transparent Background HQ PNG Image | FreePNG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0754" y="3429001"/>
            <a:ext cx="611070" cy="5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/>
          <p:cNvSpPr/>
          <p:nvPr/>
        </p:nvSpPr>
        <p:spPr>
          <a:xfrm>
            <a:off x="7342968" y="4302324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9</a:t>
            </a:r>
          </a:p>
        </p:txBody>
      </p:sp>
      <p:sp>
        <p:nvSpPr>
          <p:cNvPr id="48" name="Oval 47"/>
          <p:cNvSpPr/>
          <p:nvPr/>
        </p:nvSpPr>
        <p:spPr>
          <a:xfrm>
            <a:off x="8111086" y="4302323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 smtClean="0"/>
              <a:t>10</a:t>
            </a:r>
            <a:endParaRPr lang="bg-BG" sz="1200" dirty="0"/>
          </a:p>
        </p:txBody>
      </p:sp>
      <p:sp>
        <p:nvSpPr>
          <p:cNvPr id="49" name="Oval 48"/>
          <p:cNvSpPr/>
          <p:nvPr/>
        </p:nvSpPr>
        <p:spPr>
          <a:xfrm>
            <a:off x="6557286" y="430232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5771604" y="430232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7</a:t>
            </a:r>
          </a:p>
        </p:txBody>
      </p:sp>
      <p:sp>
        <p:nvSpPr>
          <p:cNvPr id="51" name="Oval 50"/>
          <p:cNvSpPr/>
          <p:nvPr/>
        </p:nvSpPr>
        <p:spPr>
          <a:xfrm>
            <a:off x="5046926" y="4302322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6</a:t>
            </a:r>
          </a:p>
        </p:txBody>
      </p:sp>
      <p:sp>
        <p:nvSpPr>
          <p:cNvPr id="52" name="Oval 51"/>
          <p:cNvSpPr/>
          <p:nvPr/>
        </p:nvSpPr>
        <p:spPr>
          <a:xfrm>
            <a:off x="4309028" y="430232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3545198" y="430232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2811591" y="430232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2060727" y="430232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1309859" y="4293691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511458" y="4293690"/>
            <a:ext cx="345057" cy="3450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bg-BG" sz="12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0753" y="4859868"/>
            <a:ext cx="6987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1089547" y="4859868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1845616" y="4859868"/>
            <a:ext cx="7856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2631298" y="4859868"/>
            <a:ext cx="6935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324886" y="4859868"/>
            <a:ext cx="759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084381" y="4859868"/>
            <a:ext cx="7422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4826614" y="4859868"/>
            <a:ext cx="7419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577482" y="4859868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6354538" y="4859868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7122656" y="4858262"/>
            <a:ext cx="7681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66" name="TextBox 65"/>
          <p:cNvSpPr txBox="1"/>
          <p:nvPr/>
        </p:nvSpPr>
        <p:spPr>
          <a:xfrm>
            <a:off x="7890774" y="4859868"/>
            <a:ext cx="7856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0</a:t>
            </a:r>
            <a:endParaRPr lang="bg-BG" dirty="0"/>
          </a:p>
        </p:txBody>
      </p:sp>
      <p:cxnSp>
        <p:nvCxnSpPr>
          <p:cNvPr id="44" name="Elbow Connector 57"/>
          <p:cNvCxnSpPr>
            <a:stCxn id="43" idx="0"/>
            <a:endCxn id="34" idx="0"/>
          </p:cNvCxnSpPr>
          <p:nvPr/>
        </p:nvCxnSpPr>
        <p:spPr>
          <a:xfrm rot="16200000" flipH="1">
            <a:off x="1335248" y="2790041"/>
            <a:ext cx="267671" cy="1545590"/>
          </a:xfrm>
          <a:prstGeom prst="curvedConnector3">
            <a:avLst>
              <a:gd name="adj1" fmla="val -854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57"/>
          <p:cNvCxnSpPr>
            <a:stCxn id="34" idx="0"/>
            <a:endCxn id="36" idx="0"/>
          </p:cNvCxnSpPr>
          <p:nvPr/>
        </p:nvCxnSpPr>
        <p:spPr>
          <a:xfrm rot="5400000" flipH="1" flipV="1">
            <a:off x="2979803" y="2958748"/>
            <a:ext cx="12700" cy="1475848"/>
          </a:xfrm>
          <a:prstGeom prst="curvedConnector3">
            <a:avLst>
              <a:gd name="adj1" fmla="val 34981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286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6">
      <a:dk1>
        <a:srgbClr val="5F5F5F"/>
      </a:dk1>
      <a:lt1>
        <a:srgbClr val="FFFFFF"/>
      </a:lt1>
      <a:dk2>
        <a:srgbClr val="006600"/>
      </a:dk2>
      <a:lt2>
        <a:srgbClr val="339933"/>
      </a:lt2>
      <a:accent1>
        <a:srgbClr val="5CAF3F"/>
      </a:accent1>
      <a:accent2>
        <a:srgbClr val="99E185"/>
      </a:accent2>
      <a:accent3>
        <a:srgbClr val="FFFFFF"/>
      </a:accent3>
      <a:accent4>
        <a:srgbClr val="505050"/>
      </a:accent4>
      <a:accent5>
        <a:srgbClr val="B5D4AF"/>
      </a:accent5>
      <a:accent6>
        <a:srgbClr val="8ACC78"/>
      </a:accent6>
      <a:hlink>
        <a:srgbClr val="A5E088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99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B98A00"/>
        </a:accent6>
        <a:hlink>
          <a:srgbClr val="FF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00CC00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AE2AA"/>
        </a:accent5>
        <a:accent6>
          <a:srgbClr val="B98A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CC6600"/>
        </a:lt2>
        <a:accent1>
          <a:srgbClr val="339966"/>
        </a:accent1>
        <a:accent2>
          <a:srgbClr val="FFCC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E7B9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5F5F5F"/>
        </a:dk1>
        <a:lt1>
          <a:srgbClr val="FFFFFF"/>
        </a:lt1>
        <a:dk2>
          <a:srgbClr val="006600"/>
        </a:dk2>
        <a:lt2>
          <a:srgbClr val="009900"/>
        </a:lt2>
        <a:accent1>
          <a:srgbClr val="00CC00"/>
        </a:accent1>
        <a:accent2>
          <a:srgbClr val="75DD77"/>
        </a:accent2>
        <a:accent3>
          <a:srgbClr val="FFFFFF"/>
        </a:accent3>
        <a:accent4>
          <a:srgbClr val="505050"/>
        </a:accent4>
        <a:accent5>
          <a:srgbClr val="AAE2AA"/>
        </a:accent5>
        <a:accent6>
          <a:srgbClr val="69C86B"/>
        </a:accent6>
        <a:hlink>
          <a:srgbClr val="99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5F5F5F"/>
        </a:dk1>
        <a:lt1>
          <a:srgbClr val="FFFFFF"/>
        </a:lt1>
        <a:dk2>
          <a:srgbClr val="006600"/>
        </a:dk2>
        <a:lt2>
          <a:srgbClr val="339966"/>
        </a:lt2>
        <a:accent1>
          <a:srgbClr val="02CA96"/>
        </a:accent1>
        <a:accent2>
          <a:srgbClr val="76DCC9"/>
        </a:accent2>
        <a:accent3>
          <a:srgbClr val="FFFFFF"/>
        </a:accent3>
        <a:accent4>
          <a:srgbClr val="505050"/>
        </a:accent4>
        <a:accent5>
          <a:srgbClr val="AAE1C9"/>
        </a:accent5>
        <a:accent6>
          <a:srgbClr val="6AC7B6"/>
        </a:accent6>
        <a:hlink>
          <a:srgbClr val="93EDC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5F5F5F"/>
        </a:dk1>
        <a:lt1>
          <a:srgbClr val="FFFFFF"/>
        </a:lt1>
        <a:dk2>
          <a:srgbClr val="006600"/>
        </a:dk2>
        <a:lt2>
          <a:srgbClr val="339933"/>
        </a:lt2>
        <a:accent1>
          <a:srgbClr val="5CAF3F"/>
        </a:accent1>
        <a:accent2>
          <a:srgbClr val="99E185"/>
        </a:accent2>
        <a:accent3>
          <a:srgbClr val="FFFFFF"/>
        </a:accent3>
        <a:accent4>
          <a:srgbClr val="505050"/>
        </a:accent4>
        <a:accent5>
          <a:srgbClr val="B5D4AF"/>
        </a:accent5>
        <a:accent6>
          <a:srgbClr val="8ACC78"/>
        </a:accent6>
        <a:hlink>
          <a:srgbClr val="A5E08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frog</Template>
  <TotalTime>50</TotalTime>
  <Words>1108</Words>
  <Application>Microsoft Office PowerPoint</Application>
  <PresentationFormat>On-screen Show (4:3)</PresentationFormat>
  <Paragraphs>386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template</vt:lpstr>
      <vt:lpstr>Жаба</vt:lpstr>
      <vt:lpstr>Условие</vt:lpstr>
      <vt:lpstr>Динамично решение</vt:lpstr>
      <vt:lpstr>Динамично решение</vt:lpstr>
      <vt:lpstr>Динамично решение</vt:lpstr>
      <vt:lpstr>Динамично решение</vt:lpstr>
      <vt:lpstr>Динамично решение</vt:lpstr>
      <vt:lpstr>Динамично решение</vt:lpstr>
      <vt:lpstr>Динамично решение</vt:lpstr>
      <vt:lpstr>Динамично решение</vt:lpstr>
      <vt:lpstr>Динамично решение</vt:lpstr>
      <vt:lpstr>Динамично решение</vt:lpstr>
      <vt:lpstr>Динамично решение</vt:lpstr>
      <vt:lpstr>Динамично решение</vt:lpstr>
      <vt:lpstr>Динамично решение</vt:lpstr>
      <vt:lpstr>Динамично решение</vt:lpstr>
      <vt:lpstr>Динамично решение</vt:lpstr>
      <vt:lpstr>Рекурсивно решение</vt:lpstr>
      <vt:lpstr>Вход и изход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Жаба</dc:title>
  <dc:creator>Chavdar Marchev</dc:creator>
  <cp:lastModifiedBy>Chavdar Marchev</cp:lastModifiedBy>
  <cp:revision>26</cp:revision>
  <dcterms:created xsi:type="dcterms:W3CDTF">2023-01-23T15:31:24Z</dcterms:created>
  <dcterms:modified xsi:type="dcterms:W3CDTF">2023-01-23T16:23:13Z</dcterms:modified>
</cp:coreProperties>
</file>