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59" y="-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827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783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68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298893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491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9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5588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32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30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74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63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8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3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723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441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0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6078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6000" dirty="0"/>
              <a:t>Project DSB2: Text Analysis and Stock Price Response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An Investigation into M&amp;A Announcements</a:t>
            </a:r>
          </a:p>
          <a:p>
            <a:r>
              <a:rPr dirty="0"/>
              <a:t>Pavle Savkovic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Main Findings:</a:t>
            </a:r>
            <a:endParaRPr lang="en-US" dirty="0"/>
          </a:p>
          <a:p>
            <a:r>
              <a:rPr lang="en-US" dirty="0"/>
              <a:t> - Complexity does not influence stock price responses in a meaningful way.</a:t>
            </a:r>
            <a:endParaRPr dirty="0"/>
          </a:p>
          <a:p>
            <a:r>
              <a:rPr dirty="0"/>
              <a:t>  - Text length has </a:t>
            </a:r>
            <a:r>
              <a:rPr lang="en-US" dirty="0"/>
              <a:t>negligible</a:t>
            </a:r>
            <a:r>
              <a:rPr dirty="0"/>
              <a:t> but statistically significant impact on stock price reactions.</a:t>
            </a:r>
          </a:p>
          <a:p>
            <a:r>
              <a:rPr dirty="0"/>
              <a:t>• Future Directions:</a:t>
            </a:r>
          </a:p>
          <a:p>
            <a:r>
              <a:rPr dirty="0"/>
              <a:t>  - Explore additional text-based features.</a:t>
            </a:r>
          </a:p>
          <a:p>
            <a:r>
              <a:rPr dirty="0"/>
              <a:t>  - Utilize advanced machine learning models for deeper insights</a:t>
            </a:r>
            <a:r>
              <a:rPr lang="en-US" dirty="0"/>
              <a:t>(random forest)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/>
              <a:t>Questions</a:t>
            </a:r>
            <a:r>
              <a:rPr lang="en-US" sz="4800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3919435"/>
            <a:ext cx="6711654" cy="1868626"/>
          </a:xfrm>
        </p:spPr>
        <p:txBody>
          <a:bodyPr/>
          <a:lstStyle/>
          <a:p>
            <a:r>
              <a:rPr dirty="0"/>
              <a:t>• </a:t>
            </a:r>
            <a:r>
              <a:rPr sz="2800" dirty="0"/>
              <a:t>Thank you for your attention!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Complex language in M&amp;A announcements might indicate attempts to mask issues or oversell the deal</a:t>
            </a:r>
            <a:r>
              <a:rPr lang="en-US" dirty="0"/>
              <a:t> by “overcompensating” using complex language that’s hard </a:t>
            </a:r>
            <a:r>
              <a:rPr lang="en-US"/>
              <a:t>to understand</a:t>
            </a:r>
            <a:endParaRPr dirty="0"/>
          </a:p>
          <a:p>
            <a:r>
              <a:rPr dirty="0"/>
              <a:t>• Shorter, straightforward announcements might reflect confidence and transparency.</a:t>
            </a:r>
          </a:p>
          <a:p>
            <a:r>
              <a:rPr dirty="0"/>
              <a:t>• Length and complexity could influence market responses</a:t>
            </a:r>
            <a:r>
              <a:rPr lang="en-US" dirty="0"/>
              <a:t> on merger announcements.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Collection and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Sources:</a:t>
            </a:r>
          </a:p>
          <a:p>
            <a:r>
              <a:rPr dirty="0"/>
              <a:t>  - M&amp;A announcements </a:t>
            </a:r>
            <a:endParaRPr lang="en-US" dirty="0"/>
          </a:p>
          <a:p>
            <a:r>
              <a:rPr dirty="0"/>
              <a:t>- Stock price data from Refinitiv Eikon.</a:t>
            </a:r>
          </a:p>
          <a:p>
            <a:r>
              <a:rPr dirty="0"/>
              <a:t>• Preprocessing Steps:</a:t>
            </a:r>
          </a:p>
          <a:p>
            <a:r>
              <a:rPr dirty="0"/>
              <a:t>  - Selected US-based financial companies</a:t>
            </a:r>
            <a:r>
              <a:rPr lang="en-US" dirty="0"/>
              <a:t> (filter by industry code and country)</a:t>
            </a:r>
            <a:endParaRPr dirty="0"/>
          </a:p>
          <a:p>
            <a:r>
              <a:rPr dirty="0"/>
              <a:t>  - Filtered announcements older than 10 years.</a:t>
            </a:r>
          </a:p>
          <a:p>
            <a:r>
              <a:rPr dirty="0"/>
              <a:t>  - Excluded companies with limited trading history.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Stock Price Data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Key Steps:</a:t>
            </a:r>
          </a:p>
          <a:p>
            <a:r>
              <a:rPr dirty="0"/>
              <a:t>  - Return Index (RI): Basis for returns calculation.</a:t>
            </a:r>
          </a:p>
          <a:p>
            <a:r>
              <a:rPr dirty="0"/>
              <a:t>  - Logarithmic Returns:</a:t>
            </a:r>
          </a:p>
          <a:p>
            <a:r>
              <a:rPr dirty="0"/>
              <a:t>    </a:t>
            </a:r>
            <a:r>
              <a:rPr dirty="0" err="1"/>
              <a:t>r_t</a:t>
            </a:r>
            <a:r>
              <a:rPr dirty="0"/>
              <a:t> = ln(</a:t>
            </a:r>
            <a:r>
              <a:rPr dirty="0" err="1"/>
              <a:t>P_t</a:t>
            </a:r>
            <a:r>
              <a:rPr dirty="0"/>
              <a:t> / P_{t-1}).</a:t>
            </a:r>
          </a:p>
          <a:p>
            <a:r>
              <a:rPr dirty="0"/>
              <a:t>  - Estimation Window: 110 days before to 10 days before the announcement.</a:t>
            </a:r>
          </a:p>
          <a:p>
            <a:r>
              <a:rPr dirty="0"/>
              <a:t>  - Event Window: Day of announcement to 5 days after.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Abnormal and Cumulative Abnormal Returns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Abnormal Returns (AR):</a:t>
            </a:r>
          </a:p>
          <a:p>
            <a:r>
              <a:rPr dirty="0"/>
              <a:t>  AR</a:t>
            </a:r>
            <a:r>
              <a:rPr lang="en-US" dirty="0"/>
              <a:t> </a:t>
            </a:r>
            <a:r>
              <a:rPr dirty="0"/>
              <a:t>= r</a:t>
            </a:r>
            <a:r>
              <a:rPr lang="en-US" dirty="0"/>
              <a:t> </a:t>
            </a:r>
            <a:r>
              <a:rPr dirty="0"/>
              <a:t>- r̂</a:t>
            </a:r>
            <a:r>
              <a:rPr lang="en-US" dirty="0"/>
              <a:t> </a:t>
            </a:r>
            <a:endParaRPr dirty="0"/>
          </a:p>
          <a:p>
            <a:r>
              <a:rPr dirty="0"/>
              <a:t>• Cumulative Abnormal Returns (CAR):</a:t>
            </a:r>
          </a:p>
          <a:p>
            <a:r>
              <a:rPr dirty="0"/>
              <a:t>  CAR</a:t>
            </a:r>
            <a:r>
              <a:rPr lang="en-US" dirty="0"/>
              <a:t> </a:t>
            </a:r>
            <a:r>
              <a:rPr dirty="0"/>
              <a:t>= Σ AR</a:t>
            </a:r>
          </a:p>
          <a:p>
            <a:r>
              <a:rPr dirty="0"/>
              <a:t>• Purpose: Assess stock price reaction around the event window.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Text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1348033"/>
            <a:ext cx="6711654" cy="4900373"/>
          </a:xfrm>
        </p:spPr>
        <p:txBody>
          <a:bodyPr>
            <a:normAutofit/>
          </a:bodyPr>
          <a:lstStyle/>
          <a:p>
            <a:r>
              <a:rPr sz="2800" b="1" dirty="0">
                <a:solidFill>
                  <a:srgbClr val="0070C0"/>
                </a:solidFill>
              </a:rPr>
              <a:t>• Text Length:</a:t>
            </a:r>
          </a:p>
          <a:p>
            <a:r>
              <a:rPr dirty="0"/>
              <a:t>  - Word count.</a:t>
            </a:r>
          </a:p>
          <a:p>
            <a:r>
              <a:rPr sz="2800" b="1" dirty="0">
                <a:solidFill>
                  <a:srgbClr val="0070C0"/>
                </a:solidFill>
              </a:rPr>
              <a:t>• Text Complexity Metrics:</a:t>
            </a:r>
          </a:p>
          <a:p>
            <a:r>
              <a:rPr dirty="0"/>
              <a:t>  </a:t>
            </a:r>
            <a:r>
              <a:rPr dirty="0">
                <a:solidFill>
                  <a:srgbClr val="FF0000"/>
                </a:solidFill>
              </a:rPr>
              <a:t>- Flesch-Kincaid Grade Level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score that estimates the U.S. school grade level required to understand the text.</a:t>
            </a:r>
            <a:endParaRPr dirty="0"/>
          </a:p>
          <a:p>
            <a:r>
              <a:rPr dirty="0">
                <a:solidFill>
                  <a:srgbClr val="FF0000"/>
                </a:solidFill>
              </a:rPr>
              <a:t>  - Flesch Reading Ease (inverted)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– readability score that indicates how easy the text is to read.</a:t>
            </a:r>
            <a:endParaRPr dirty="0"/>
          </a:p>
          <a:p>
            <a:r>
              <a:rPr dirty="0"/>
              <a:t>  </a:t>
            </a:r>
            <a:r>
              <a:rPr dirty="0">
                <a:solidFill>
                  <a:srgbClr val="FF0000"/>
                </a:solidFill>
              </a:rPr>
              <a:t>- Average Syllables per Word.</a:t>
            </a:r>
          </a:p>
          <a:p>
            <a:r>
              <a:rPr sz="2400" b="1" dirty="0">
                <a:solidFill>
                  <a:srgbClr val="0070C0"/>
                </a:solidFill>
              </a:rPr>
              <a:t>• Final Complexity Measure:</a:t>
            </a:r>
          </a:p>
          <a:p>
            <a:r>
              <a:rPr dirty="0"/>
              <a:t>  - Normalized and averaged these metrics.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Descriptive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700" y="2209801"/>
            <a:ext cx="6711654" cy="4351255"/>
          </a:xfrm>
        </p:spPr>
        <p:txBody>
          <a:bodyPr>
            <a:normAutofit lnSpcReduction="10000"/>
          </a:bodyPr>
          <a:lstStyle/>
          <a:p>
            <a:r>
              <a:rPr dirty="0"/>
              <a:t>• Summary Table for Text Features:</a:t>
            </a:r>
          </a:p>
          <a:p>
            <a:r>
              <a:rPr dirty="0"/>
              <a:t>| Measure | Mean | Std Dev | Min | Max |</a:t>
            </a:r>
          </a:p>
          <a:p>
            <a:r>
              <a:rPr dirty="0"/>
              <a:t>|---------|------|---------|-----|-----|</a:t>
            </a:r>
          </a:p>
          <a:p>
            <a:r>
              <a:rPr dirty="0"/>
              <a:t>| Flesch-Kincaid Grade Level | 9.2 | 2.3 | 5.1 | 15.8 |</a:t>
            </a:r>
          </a:p>
          <a:p>
            <a:r>
              <a:rPr dirty="0"/>
              <a:t>| Flesch Reading Ease | 56.7 | 7.2 | 35.4 | 75.1 |</a:t>
            </a:r>
          </a:p>
          <a:p>
            <a:r>
              <a:rPr dirty="0"/>
              <a:t>• Complexity Measure</a:t>
            </a:r>
            <a:r>
              <a:rPr lang="en-US" dirty="0"/>
              <a:t>(before normalization)</a:t>
            </a:r>
            <a:r>
              <a:rPr dirty="0"/>
              <a:t>:</a:t>
            </a:r>
            <a:endParaRPr lang="en-US" dirty="0"/>
          </a:p>
          <a:p>
            <a:pPr lvl="1"/>
            <a:r>
              <a:rPr dirty="0"/>
              <a:t> Mean = 0.647</a:t>
            </a:r>
            <a:endParaRPr lang="en-US" dirty="0"/>
          </a:p>
          <a:p>
            <a:pPr lvl="1"/>
            <a:r>
              <a:rPr dirty="0"/>
              <a:t> Std Dev = 0.053.</a:t>
            </a:r>
            <a:endParaRPr lang="en-US" dirty="0"/>
          </a:p>
          <a:p>
            <a:pPr lvl="1"/>
            <a:r>
              <a:rPr lang="en-US" dirty="0"/>
              <a:t>Min = 0.3512</a:t>
            </a:r>
          </a:p>
          <a:p>
            <a:pPr lvl="1"/>
            <a:r>
              <a:rPr lang="en-US" dirty="0"/>
              <a:t>Max = 0.915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97638F-5B19-40A1-AFFB-57930D8FE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22" y="1404594"/>
            <a:ext cx="7821068" cy="31056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0000"/>
                </a:solidFill>
              </a:rPr>
              <a:t>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sz="2800" b="1" dirty="0">
                <a:solidFill>
                  <a:srgbClr val="FF0000"/>
                </a:solidFill>
              </a:rPr>
              <a:t>Results</a:t>
            </a:r>
            <a:r>
              <a:rPr sz="2800" b="1" dirty="0">
                <a:solidFill>
                  <a:srgbClr val="FF0000"/>
                </a:solidFill>
              </a:rPr>
              <a:t>:</a:t>
            </a:r>
          </a:p>
          <a:p>
            <a:pPr lvl="1"/>
            <a:r>
              <a:rPr dirty="0"/>
              <a:t>   </a:t>
            </a:r>
            <a:r>
              <a:rPr sz="2400" dirty="0"/>
              <a:t>Text Length:</a:t>
            </a:r>
          </a:p>
          <a:p>
            <a:pPr lvl="2"/>
            <a:r>
              <a:rPr dirty="0"/>
              <a:t>    Coefficient: 0.0000</a:t>
            </a:r>
            <a:r>
              <a:rPr lang="en-US" dirty="0"/>
              <a:t>	</a:t>
            </a:r>
            <a:r>
              <a:rPr dirty="0"/>
              <a:t>08</a:t>
            </a:r>
            <a:endParaRPr lang="en-US" dirty="0"/>
          </a:p>
          <a:p>
            <a:pPr lvl="2"/>
            <a:r>
              <a:rPr lang="en-US" dirty="0"/>
              <a:t>	</a:t>
            </a:r>
            <a:r>
              <a:rPr dirty="0"/>
              <a:t> p-value: 0.006</a:t>
            </a:r>
          </a:p>
          <a:p>
            <a:pPr lvl="1"/>
            <a:r>
              <a:rPr dirty="0"/>
              <a:t>   </a:t>
            </a:r>
            <a:r>
              <a:rPr sz="2400" dirty="0"/>
              <a:t>Complexity Measure:</a:t>
            </a:r>
          </a:p>
          <a:p>
            <a:pPr lvl="2"/>
            <a:r>
              <a:rPr dirty="0"/>
              <a:t>     Coefficient: -0.0004</a:t>
            </a:r>
            <a:endParaRPr lang="en-US" dirty="0"/>
          </a:p>
          <a:p>
            <a:pPr lvl="2"/>
            <a:r>
              <a:rPr lang="en-US" dirty="0"/>
              <a:t>     p-value: 0.945</a:t>
            </a:r>
          </a:p>
          <a:p>
            <a:r>
              <a:rPr sz="2800" b="1" dirty="0"/>
              <a:t> </a:t>
            </a:r>
            <a:r>
              <a:rPr sz="2800" b="1" dirty="0">
                <a:solidFill>
                  <a:srgbClr val="FF0000"/>
                </a:solidFill>
              </a:rPr>
              <a:t>R-Squared: 0.008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119B1D-2641-4331-A253-F06030179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060" y="1291471"/>
            <a:ext cx="4128940" cy="46379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Text Length:</a:t>
            </a:r>
          </a:p>
          <a:p>
            <a:r>
              <a:t>  - Statistically significant but negligible effect size.</a:t>
            </a:r>
          </a:p>
          <a:p>
            <a:r>
              <a:t>• Text Complexity:</a:t>
            </a:r>
          </a:p>
          <a:p>
            <a:r>
              <a:t>  - Not a significant predictor of stock price response.</a:t>
            </a:r>
          </a:p>
          <a:p>
            <a:r>
              <a:t>• Collinearity:</a:t>
            </a:r>
          </a:p>
          <a:p>
            <a:r>
              <a:t>  - Low VIF (1.145), no multicollinearity concerns.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540</Words>
  <Application>Microsoft Office PowerPoint</Application>
  <PresentationFormat>On-screen Show (4:3)</PresentationFormat>
  <Paragraphs>73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</vt:lpstr>
      <vt:lpstr>Project DSB2: Text Analysis and Stock Price Response</vt:lpstr>
      <vt:lpstr>Hypothesis</vt:lpstr>
      <vt:lpstr>Data Collection and Preprocessing</vt:lpstr>
      <vt:lpstr>Stock Price Data Treatment</vt:lpstr>
      <vt:lpstr>Abnormal and Cumulative Abnormal Returns</vt:lpstr>
      <vt:lpstr>Text Features</vt:lpstr>
      <vt:lpstr>Descriptive Statistics</vt:lpstr>
      <vt:lpstr>Regression Analysis</vt:lpstr>
      <vt:lpstr>Key Observations</vt:lpstr>
      <vt:lpstr>Conclusion</vt:lpstr>
      <vt:lpstr>Questions?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DSB2: Text Analysis and Stock Price Response</dc:title>
  <dc:subject/>
  <dc:creator/>
  <cp:keywords/>
  <dc:description>generated using python-pptx</dc:description>
  <cp:lastModifiedBy>pavle savkovic</cp:lastModifiedBy>
  <cp:revision>12</cp:revision>
  <dcterms:created xsi:type="dcterms:W3CDTF">2013-01-27T09:14:16Z</dcterms:created>
  <dcterms:modified xsi:type="dcterms:W3CDTF">2024-12-03T14:40:08Z</dcterms:modified>
  <cp:category/>
</cp:coreProperties>
</file>