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4211300" cy="20104100"/>
  <p:notesSz cx="142113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970A3-6F73-A1E7-7E8E-528F74096163}" v="142" dt="2025-01-22T21:29:08.611"/>
    <p1510:client id="{6A98D878-942A-D714-9274-9265E35E4447}" v="347" dt="2025-01-22T15:50:16.436"/>
    <p1510:client id="{7235060A-6394-4E07-B278-996ED8E8CE5C}" v="2145" dt="2025-01-23T07:31:36.261"/>
    <p1510:client id="{79237200-3C08-4736-8DA3-39F8BCC76B0C}" v="964" dt="2025-01-23T08:13:31.498"/>
    <p1510:client id="{935C375D-E5E1-40BE-FF6A-5B4F28BAFF1A}" v="803" dt="2025-01-22T15:39:36.978"/>
    <p1510:client id="{B9DAC871-63A3-F991-5618-95FC73877E6E}" v="105" dt="2025-01-22T15:58:42.503"/>
    <p1510:client id="{CE7B3BA2-0074-489A-47DD-1D8078423611}" v="1967" dt="2025-01-23T10:55:19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2597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157913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8050213" y="0"/>
            <a:ext cx="6157912" cy="1008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22EC0-EEC4-47A6-8B17-A6E04DC7E8E2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06938" y="2513013"/>
            <a:ext cx="4797425" cy="6784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420813" y="9675813"/>
            <a:ext cx="11369675" cy="79152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9096038"/>
            <a:ext cx="6157913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8050213" y="19096038"/>
            <a:ext cx="6157912" cy="1008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121F7-05AF-44E9-A3A4-04B960C04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273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would also got for, “Discuss or discuss not, there is no try”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121F7-05AF-44E9-A3A4-04B960C044F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06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6323" y="6232271"/>
            <a:ext cx="1208500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32647" y="11258296"/>
            <a:ext cx="995235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0882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22089" y="4623943"/>
            <a:ext cx="6184678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215110" cy="2179320"/>
          </a:xfrm>
          <a:custGeom>
            <a:avLst/>
            <a:gdLst/>
            <a:ahLst/>
            <a:cxnLst/>
            <a:rect l="l" t="t" r="r" b="b"/>
            <a:pathLst>
              <a:path w="14215110" h="2179320">
                <a:moveTo>
                  <a:pt x="14215022" y="0"/>
                </a:moveTo>
                <a:lnTo>
                  <a:pt x="0" y="0"/>
                </a:lnTo>
                <a:lnTo>
                  <a:pt x="0" y="2179312"/>
                </a:lnTo>
                <a:lnTo>
                  <a:pt x="14215022" y="2179312"/>
                </a:lnTo>
                <a:lnTo>
                  <a:pt x="14215022" y="0"/>
                </a:lnTo>
                <a:close/>
              </a:path>
            </a:pathLst>
          </a:custGeom>
          <a:solidFill>
            <a:srgbClr val="1026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5904" y="509319"/>
            <a:ext cx="1068083" cy="11845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882" y="804164"/>
            <a:ext cx="1279588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882" y="4623943"/>
            <a:ext cx="1279588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34001" y="18696814"/>
            <a:ext cx="454964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0882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236708" y="18696814"/>
            <a:ext cx="3270059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54">
            <a:extLst>
              <a:ext uri="{FF2B5EF4-FFF2-40B4-BE49-F238E27FC236}">
                <a16:creationId xmlns:a16="http://schemas.microsoft.com/office/drawing/2014/main" id="{5020D6C8-773B-0A84-69FE-9FAF1025BBC5}"/>
              </a:ext>
            </a:extLst>
          </p:cNvPr>
          <p:cNvSpPr/>
          <p:nvPr/>
        </p:nvSpPr>
        <p:spPr>
          <a:xfrm>
            <a:off x="316319" y="16989153"/>
            <a:ext cx="6764667" cy="2518032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71" name="object 54">
            <a:extLst>
              <a:ext uri="{FF2B5EF4-FFF2-40B4-BE49-F238E27FC236}">
                <a16:creationId xmlns:a16="http://schemas.microsoft.com/office/drawing/2014/main" id="{DC01C8A3-AADA-6F2E-6745-4544101DA6C5}"/>
              </a:ext>
            </a:extLst>
          </p:cNvPr>
          <p:cNvSpPr/>
          <p:nvPr/>
        </p:nvSpPr>
        <p:spPr>
          <a:xfrm>
            <a:off x="7276685" y="7361895"/>
            <a:ext cx="6634080" cy="8433839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70" name="object 54">
            <a:extLst>
              <a:ext uri="{FF2B5EF4-FFF2-40B4-BE49-F238E27FC236}">
                <a16:creationId xmlns:a16="http://schemas.microsoft.com/office/drawing/2014/main" id="{751401C9-DCAC-613E-EDB8-0B859549506F}"/>
              </a:ext>
            </a:extLst>
          </p:cNvPr>
          <p:cNvSpPr/>
          <p:nvPr/>
        </p:nvSpPr>
        <p:spPr>
          <a:xfrm>
            <a:off x="316321" y="2370317"/>
            <a:ext cx="6764665" cy="3726568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65" name="object 54">
            <a:extLst>
              <a:ext uri="{FF2B5EF4-FFF2-40B4-BE49-F238E27FC236}">
                <a16:creationId xmlns:a16="http://schemas.microsoft.com/office/drawing/2014/main" id="{F0B0BD19-F1B7-23B1-1DAD-795B21AE317D}"/>
              </a:ext>
            </a:extLst>
          </p:cNvPr>
          <p:cNvSpPr/>
          <p:nvPr/>
        </p:nvSpPr>
        <p:spPr>
          <a:xfrm>
            <a:off x="7276685" y="2373407"/>
            <a:ext cx="6634080" cy="4893798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 anchor="t"/>
          <a:lstStyle/>
          <a:p>
            <a:pPr algn="just"/>
            <a:endParaRPr lang="en-GB" noProof="0"/>
          </a:p>
        </p:txBody>
      </p:sp>
      <p:sp>
        <p:nvSpPr>
          <p:cNvPr id="56" name="object 54">
            <a:extLst>
              <a:ext uri="{FF2B5EF4-FFF2-40B4-BE49-F238E27FC236}">
                <a16:creationId xmlns:a16="http://schemas.microsoft.com/office/drawing/2014/main" id="{0E9FF927-89E1-00D8-EBBA-D2867B9F280F}"/>
              </a:ext>
            </a:extLst>
          </p:cNvPr>
          <p:cNvSpPr/>
          <p:nvPr/>
        </p:nvSpPr>
        <p:spPr>
          <a:xfrm>
            <a:off x="316319" y="13901632"/>
            <a:ext cx="6764667" cy="2886718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48" name="object 54">
            <a:extLst>
              <a:ext uri="{FF2B5EF4-FFF2-40B4-BE49-F238E27FC236}">
                <a16:creationId xmlns:a16="http://schemas.microsoft.com/office/drawing/2014/main" id="{4266E040-6F52-6237-89A1-F5F3E680E94C}"/>
              </a:ext>
            </a:extLst>
          </p:cNvPr>
          <p:cNvSpPr/>
          <p:nvPr/>
        </p:nvSpPr>
        <p:spPr>
          <a:xfrm>
            <a:off x="316319" y="10870165"/>
            <a:ext cx="6764667" cy="2886718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45" name="object 54">
            <a:extLst>
              <a:ext uri="{FF2B5EF4-FFF2-40B4-BE49-F238E27FC236}">
                <a16:creationId xmlns:a16="http://schemas.microsoft.com/office/drawing/2014/main" id="{B1D25A2A-C42B-E124-6358-92AB07D447D6}"/>
              </a:ext>
            </a:extLst>
          </p:cNvPr>
          <p:cNvSpPr/>
          <p:nvPr/>
        </p:nvSpPr>
        <p:spPr>
          <a:xfrm>
            <a:off x="316320" y="8233211"/>
            <a:ext cx="6764666" cy="2495605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42" name="object 54">
            <a:extLst>
              <a:ext uri="{FF2B5EF4-FFF2-40B4-BE49-F238E27FC236}">
                <a16:creationId xmlns:a16="http://schemas.microsoft.com/office/drawing/2014/main" id="{622B0579-7E25-A999-4040-98B02F70A6FA}"/>
              </a:ext>
            </a:extLst>
          </p:cNvPr>
          <p:cNvSpPr/>
          <p:nvPr/>
        </p:nvSpPr>
        <p:spPr>
          <a:xfrm>
            <a:off x="316319" y="6239507"/>
            <a:ext cx="6767859" cy="1859075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54" name="object 54"/>
          <p:cNvSpPr/>
          <p:nvPr/>
        </p:nvSpPr>
        <p:spPr>
          <a:xfrm>
            <a:off x="7276685" y="15795735"/>
            <a:ext cx="6635780" cy="3441566"/>
          </a:xfrm>
          <a:custGeom>
            <a:avLst/>
            <a:gdLst/>
            <a:ahLst/>
            <a:cxnLst/>
            <a:rect l="l" t="t" r="r" b="b"/>
            <a:pathLst>
              <a:path w="6396990" h="3885565">
                <a:moveTo>
                  <a:pt x="6396712" y="0"/>
                </a:moveTo>
                <a:lnTo>
                  <a:pt x="0" y="0"/>
                </a:lnTo>
                <a:lnTo>
                  <a:pt x="0" y="3885412"/>
                </a:lnTo>
                <a:lnTo>
                  <a:pt x="6396712" y="3885412"/>
                </a:lnTo>
                <a:lnTo>
                  <a:pt x="639671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2" name="object 2"/>
          <p:cNvSpPr txBox="1"/>
          <p:nvPr/>
        </p:nvSpPr>
        <p:spPr>
          <a:xfrm>
            <a:off x="2267257" y="234586"/>
            <a:ext cx="7296150" cy="2226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 marR="43180" algn="ctr">
              <a:lnSpc>
                <a:spcPts val="4180"/>
              </a:lnSpc>
              <a:spcBef>
                <a:spcPts val="120"/>
              </a:spcBef>
            </a:pPr>
            <a:r>
              <a:rPr lang="en-GB" sz="3350" b="1" spc="185" noProof="0" dirty="0">
                <a:solidFill>
                  <a:srgbClr val="FFFFFF"/>
                </a:solidFill>
                <a:latin typeface="Trebuchet MS"/>
                <a:cs typeface="Trebuchet MS"/>
              </a:rPr>
              <a:t>Time series is like a box of anomalies, you never know where they‘re </a:t>
            </a:r>
            <a:r>
              <a:rPr lang="en-GB" sz="3350" b="1" spc="185" noProof="0" dirty="0" err="1">
                <a:solidFill>
                  <a:srgbClr val="FFFFFF"/>
                </a:solidFill>
                <a:latin typeface="Trebuchet MS"/>
                <a:cs typeface="Trebuchet MS"/>
              </a:rPr>
              <a:t>gonna</a:t>
            </a:r>
            <a:r>
              <a:rPr lang="en-GB" sz="3350" b="1" spc="185" noProof="0" dirty="0">
                <a:solidFill>
                  <a:srgbClr val="FFFFFF"/>
                </a:solidFill>
                <a:latin typeface="Trebuchet MS"/>
                <a:cs typeface="Trebuchet MS"/>
              </a:rPr>
              <a:t> spike</a:t>
            </a:r>
            <a:endParaRPr lang="en-GB" sz="3350" noProof="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  <a:tabLst>
                <a:tab pos="2176780" algn="l"/>
                <a:tab pos="4188460" algn="l"/>
              </a:tabLst>
            </a:pPr>
            <a:r>
              <a:rPr lang="en-GB" sz="2025" baseline="28806" noProof="0" dirty="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endParaRPr lang="en-GB" sz="2025" baseline="28806" noProof="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05"/>
              </a:spcBef>
              <a:tabLst>
                <a:tab pos="1589405" algn="l"/>
              </a:tabLst>
            </a:pPr>
            <a:r>
              <a:rPr lang="en-GB" sz="1425" spc="104" baseline="29239" noProof="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lang="en-GB" sz="1350" spc="70" noProof="0" dirty="0">
                <a:solidFill>
                  <a:srgbClr val="FFFFFF"/>
                </a:solidFill>
                <a:latin typeface="Trebuchet MS"/>
                <a:cs typeface="Trebuchet MS"/>
              </a:rPr>
              <a:t>Some</a:t>
            </a:r>
            <a:r>
              <a:rPr lang="en-GB" sz="1350" spc="-50" noProof="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1350" spc="-10" noProof="0" dirty="0">
                <a:solidFill>
                  <a:srgbClr val="FFFFFF"/>
                </a:solidFill>
                <a:latin typeface="Trebuchet MS"/>
                <a:cs typeface="Trebuchet MS"/>
              </a:rPr>
              <a:t>Institute</a:t>
            </a:r>
            <a:r>
              <a:rPr lang="en-GB" sz="1350" noProof="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lang="en-GB" sz="1425" baseline="29239" noProof="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lang="en-GB" sz="1350" noProof="0" dirty="0">
                <a:solidFill>
                  <a:srgbClr val="FFFFFF"/>
                </a:solidFill>
                <a:latin typeface="Trebuchet MS"/>
                <a:cs typeface="Trebuchet MS"/>
              </a:rPr>
              <a:t>Another</a:t>
            </a:r>
            <a:r>
              <a:rPr lang="en-GB" sz="1350" spc="105" noProof="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GB" sz="1350" spc="-10" noProof="0" dirty="0">
                <a:solidFill>
                  <a:srgbClr val="FFFFFF"/>
                </a:solidFill>
                <a:latin typeface="Trebuchet MS"/>
                <a:cs typeface="Trebuchet MS"/>
              </a:rPr>
              <a:t>Institute</a:t>
            </a:r>
            <a:endParaRPr lang="en-GB" sz="1350" noProof="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5591" y="678485"/>
            <a:ext cx="2276243" cy="8461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50865" y="2502417"/>
            <a:ext cx="3041975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600" b="1" spc="70" noProof="0">
                <a:solidFill>
                  <a:srgbClr val="10263A"/>
                </a:solidFill>
                <a:latin typeface="Trebuchet MS"/>
                <a:cs typeface="Trebuchet MS"/>
              </a:rPr>
              <a:t>Houston, we have a pattern</a:t>
            </a:r>
            <a:endParaRPr lang="en-GB" sz="1600" noProof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857" y="2838763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6" name="object 6"/>
          <p:cNvSpPr txBox="1"/>
          <p:nvPr/>
        </p:nvSpPr>
        <p:spPr>
          <a:xfrm>
            <a:off x="977768" y="2918693"/>
            <a:ext cx="5754370" cy="22057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350" spc="-30" noProof="0">
                <a:latin typeface="Tahoma"/>
                <a:cs typeface="Tahoma"/>
              </a:rPr>
              <a:t>.</a:t>
            </a:r>
            <a:endParaRPr lang="en-GB" sz="1350" noProof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7761" y="5817962"/>
            <a:ext cx="1768676" cy="18530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GB" sz="1100" spc="-75" noProof="0" dirty="0">
                <a:solidFill>
                  <a:srgbClr val="10263A"/>
                </a:solidFill>
                <a:latin typeface="Tahoma"/>
                <a:cs typeface="Tahoma"/>
              </a:rPr>
              <a:t>Train dataset</a:t>
            </a:r>
            <a:endParaRPr lang="en-GB" sz="1100" spc="70" noProof="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816" y="6775450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16" name="object 16"/>
          <p:cNvSpPr txBox="1"/>
          <p:nvPr/>
        </p:nvSpPr>
        <p:spPr>
          <a:xfrm>
            <a:off x="382249" y="6336129"/>
            <a:ext cx="6656941" cy="1646605"/>
          </a:xfrm>
          <a:prstGeom prst="rect">
            <a:avLst/>
          </a:prstGeom>
        </p:spPr>
        <p:txBody>
          <a:bodyPr vert="horz" wrap="square" lIns="0" tIns="1524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GB" sz="1600" b="1" spc="70" noProof="0" dirty="0" err="1">
                <a:solidFill>
                  <a:srgbClr val="10263A"/>
                </a:solidFill>
                <a:latin typeface="Trebuchet MS"/>
              </a:rPr>
              <a:t>Preprocessing</a:t>
            </a:r>
            <a:r>
              <a:rPr lang="en-GB" sz="1600" b="1" spc="70" noProof="0" dirty="0">
                <a:solidFill>
                  <a:srgbClr val="10263A"/>
                </a:solidFill>
                <a:latin typeface="Trebuchet MS"/>
              </a:rPr>
              <a:t>, where we‘re going we don‘t need </a:t>
            </a:r>
            <a:r>
              <a:rPr lang="en-GB" sz="1600" b="1" spc="70" noProof="0" dirty="0" err="1">
                <a:solidFill>
                  <a:srgbClr val="10263A"/>
                </a:solidFill>
                <a:latin typeface="Trebuchet MS"/>
              </a:rPr>
              <a:t>preprocessing</a:t>
            </a:r>
            <a:endParaRPr lang="en-GB" noProof="0" dirty="0"/>
          </a:p>
          <a:p>
            <a:pPr marL="12700" marR="5080">
              <a:spcBef>
                <a:spcPts val="1340"/>
              </a:spcBef>
            </a:pPr>
            <a:endParaRPr lang="en-GB" sz="1350" noProof="0" dirty="0">
              <a:latin typeface="Tahoma"/>
              <a:cs typeface="Tahoma"/>
            </a:endParaRPr>
          </a:p>
          <a:p>
            <a:pPr marL="521970" indent="-342900">
              <a:spcBef>
                <a:spcPts val="345"/>
              </a:spcBef>
              <a:buFont typeface="+mj-lt"/>
              <a:buAutoNum type="arabicPeriod"/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Creating artificial test datasets</a:t>
            </a:r>
          </a:p>
          <a:p>
            <a:pPr marL="521970" indent="-342900">
              <a:spcBef>
                <a:spcPts val="345"/>
              </a:spcBef>
              <a:buFont typeface="+mj-lt"/>
              <a:buAutoNum type="arabicPeriod"/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Making data stationary</a:t>
            </a:r>
            <a:endParaRPr lang="en-GB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21970" indent="-342900">
              <a:spcBef>
                <a:spcPts val="350"/>
              </a:spcBef>
              <a:buFont typeface="+mj-lt"/>
              <a:buAutoNum type="arabicPeriod"/>
            </a:pPr>
            <a:r>
              <a:rPr lang="en-GB" sz="1350" spc="-1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Fitting a model</a:t>
            </a:r>
          </a:p>
          <a:p>
            <a:pPr marL="521970" indent="-342900">
              <a:spcBef>
                <a:spcPts val="350"/>
              </a:spcBef>
              <a:buFont typeface="+mj-lt"/>
              <a:buAutoNum type="arabicPeriod"/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Forecasting anomaly scores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34816" y="8281320"/>
            <a:ext cx="6396990" cy="298799"/>
          </a:xfrm>
          <a:prstGeom prst="rect">
            <a:avLst/>
          </a:prstGeom>
          <a:noFill/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lang="en-GB" sz="1600" b="1" spc="70" noProof="0">
                <a:solidFill>
                  <a:srgbClr val="10263A"/>
                </a:solidFill>
                <a:latin typeface="Trebuchet MS"/>
                <a:cs typeface="Trebuchet MS"/>
              </a:rPr>
              <a:t>1. The stuff that artificial test datasets are made of</a:t>
            </a:r>
            <a:endParaRPr lang="en-GB" sz="1600" noProof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5251" y="8635314"/>
            <a:ext cx="5107029" cy="2233945"/>
          </a:xfrm>
          <a:prstGeom prst="rect">
            <a:avLst/>
          </a:prstGeom>
        </p:spPr>
        <p:txBody>
          <a:bodyPr vert="horz" wrap="square" lIns="0" tIns="99060" rIns="0" bIns="0" rtlCol="0" anchor="t">
            <a:spAutoFit/>
          </a:bodyPr>
          <a:lstStyle/>
          <a:p>
            <a:pPr marL="85090" algn="just">
              <a:spcBef>
                <a:spcPts val="78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Function in Python to create 5 different test datasets.</a:t>
            </a:r>
          </a:p>
          <a:p>
            <a:pPr marL="85090" algn="just">
              <a:spcBef>
                <a:spcPts val="78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Copying the train dataset</a:t>
            </a:r>
          </a:p>
          <a:p>
            <a:pPr marL="252095" marR="565785">
              <a:spcBef>
                <a:spcPts val="890"/>
              </a:spcBef>
            </a:pPr>
            <a:r>
              <a:rPr lang="en-GB" sz="1200" noProof="0" dirty="0">
                <a:latin typeface="Tahoma"/>
                <a:cs typeface="Tahoma"/>
              </a:rPr>
              <a:t>Insert different types of </a:t>
            </a:r>
            <a:r>
              <a:rPr lang="en-GB" sz="1200" dirty="0">
                <a:latin typeface="Tahoma"/>
                <a:cs typeface="Tahoma"/>
              </a:rPr>
              <a:t>group </a:t>
            </a:r>
            <a:r>
              <a:rPr lang="en-GB" sz="1200" noProof="0" dirty="0">
                <a:latin typeface="Tahoma"/>
                <a:cs typeface="Tahoma"/>
              </a:rPr>
              <a:t>anomalies</a:t>
            </a:r>
            <a:r>
              <a:rPr lang="en-GB" sz="1200" dirty="0">
                <a:latin typeface="Tahoma"/>
                <a:cs typeface="Tahoma"/>
              </a:rPr>
              <a:t> of varying length</a:t>
            </a:r>
            <a:endParaRPr lang="en-GB" sz="1200" noProof="0" dirty="0">
              <a:latin typeface="Tahoma"/>
              <a:cs typeface="Tahoma"/>
            </a:endParaRPr>
          </a:p>
          <a:p>
            <a:pPr marL="252095" marR="565785">
              <a:spcBef>
                <a:spcPts val="890"/>
              </a:spcBef>
            </a:pPr>
            <a:r>
              <a:rPr lang="en-GB" sz="1200" noProof="0" dirty="0">
                <a:latin typeface="Tahoma"/>
                <a:cs typeface="Tahoma"/>
              </a:rPr>
              <a:t>Shifting the dataset so it's not aligned with our train dataset </a:t>
            </a:r>
          </a:p>
          <a:p>
            <a:pPr marL="252095" marR="565785">
              <a:spcBef>
                <a:spcPts val="890"/>
              </a:spcBef>
            </a:pPr>
            <a:r>
              <a:rPr lang="en-GB" sz="1200" dirty="0">
                <a:latin typeface="Tahoma"/>
                <a:cs typeface="Tahoma"/>
              </a:rPr>
              <a:t>Saving the</a:t>
            </a:r>
            <a:r>
              <a:rPr lang="en-GB" sz="1200" noProof="0" dirty="0">
                <a:latin typeface="Tahoma"/>
                <a:cs typeface="Tahoma"/>
              </a:rPr>
              <a:t> true anomaly labels as well as the true shift</a:t>
            </a:r>
            <a:r>
              <a:rPr lang="en-GB" sz="1200" dirty="0">
                <a:latin typeface="Tahoma"/>
                <a:cs typeface="Tahoma"/>
              </a:rPr>
              <a:t> for evaluation</a:t>
            </a:r>
            <a:endParaRPr lang="en-GB" sz="1200" noProof="0" dirty="0">
              <a:latin typeface="Tahoma"/>
              <a:cs typeface="Tahoma"/>
            </a:endParaRPr>
          </a:p>
          <a:p>
            <a:pPr marL="252095" marR="227965">
              <a:lnSpc>
                <a:spcPct val="100000"/>
              </a:lnSpc>
              <a:spcBef>
                <a:spcPts val="20"/>
              </a:spcBef>
            </a:pPr>
            <a:endParaRPr lang="en-GB" sz="1350" spc="-25" noProof="0" dirty="0">
              <a:latin typeface="Tahoma"/>
              <a:cs typeface="Tahoma"/>
            </a:endParaRPr>
          </a:p>
          <a:p>
            <a:pPr marL="85090" marR="77470" algn="just">
              <a:spcBef>
                <a:spcPts val="880"/>
              </a:spcBef>
            </a:pPr>
            <a:endParaRPr lang="en-GB" sz="1350" spc="-10" noProof="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8343" y="11014264"/>
            <a:ext cx="5329933" cy="298799"/>
          </a:xfrm>
          <a:prstGeom prst="rect">
            <a:avLst/>
          </a:prstGeom>
          <a:noFill/>
        </p:spPr>
        <p:txBody>
          <a:bodyPr vert="horz" wrap="square" lIns="0" tIns="52069" rIns="0" bIns="0" rtlCol="0">
            <a:spAutoFit/>
          </a:bodyPr>
          <a:lstStyle>
            <a:defPPr>
              <a:defRPr kern="0"/>
            </a:defPPr>
            <a:lvl1pPr algn="ctr">
              <a:lnSpc>
                <a:spcPct val="100000"/>
              </a:lnSpc>
              <a:spcBef>
                <a:spcPts val="409"/>
              </a:spcBef>
              <a:defRPr sz="1600" b="1" spc="70">
                <a:solidFill>
                  <a:srgbClr val="10263A"/>
                </a:solidFill>
                <a:latin typeface="Trebuchet MS"/>
                <a:cs typeface="Trebuchet MS"/>
              </a:defRPr>
            </a:lvl1pPr>
          </a:lstStyle>
          <a:p>
            <a:r>
              <a:rPr lang="en-GB" noProof="0" dirty="0"/>
              <a:t>2. Look how they massacred my </a:t>
            </a:r>
            <a:r>
              <a:rPr lang="en-GB" noProof="0" dirty="0" err="1"/>
              <a:t>X_train</a:t>
            </a:r>
            <a:endParaRPr lang="en-GB" noProof="0" dirty="0"/>
          </a:p>
        </p:txBody>
      </p:sp>
      <p:sp>
        <p:nvSpPr>
          <p:cNvPr id="26" name="object 26"/>
          <p:cNvSpPr/>
          <p:nvPr/>
        </p:nvSpPr>
        <p:spPr>
          <a:xfrm>
            <a:off x="518845" y="11377550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27" name="object 27"/>
          <p:cNvSpPr txBox="1"/>
          <p:nvPr/>
        </p:nvSpPr>
        <p:spPr>
          <a:xfrm>
            <a:off x="445252" y="11430382"/>
            <a:ext cx="4736792" cy="2531462"/>
          </a:xfrm>
          <a:prstGeom prst="rect">
            <a:avLst/>
          </a:prstGeom>
          <a:noFill/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Align test data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200" noProof="0" dirty="0">
                <a:latin typeface="Tahoma"/>
                <a:cs typeface="Tahoma"/>
              </a:rPr>
              <a:t>Used </a:t>
            </a:r>
            <a:r>
              <a:rPr lang="en-GB" sz="1200" noProof="0" dirty="0" err="1">
                <a:latin typeface="Tahoma"/>
                <a:cs typeface="Tahoma"/>
              </a:rPr>
              <a:t>scipy.correlate</a:t>
            </a:r>
            <a:r>
              <a:rPr lang="en-GB" sz="1200" noProof="0" dirty="0">
                <a:latin typeface="Tahoma"/>
                <a:cs typeface="Tahoma"/>
              </a:rPr>
              <a:t> to calculate lag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200" noProof="0" dirty="0">
                <a:latin typeface="Tahoma"/>
                <a:cs typeface="Tahoma"/>
              </a:rPr>
              <a:t>Shift the test dataset to align with the train dataset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Average season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200" noProof="0" dirty="0">
                <a:latin typeface="Tahoma"/>
                <a:cs typeface="Tahoma"/>
              </a:rPr>
              <a:t>Calculate using disjoint window to capture seasonal patterns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35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Detrending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200" noProof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Applied first order differencing </a:t>
            </a:r>
            <a:r>
              <a:rPr lang="en-GB" sz="1200" noProof="0" dirty="0"/>
              <a:t>∇1 [x](t) = </a:t>
            </a:r>
            <a:r>
              <a:rPr lang="en-GB" sz="1200" noProof="0" dirty="0" err="1"/>
              <a:t>xt</a:t>
            </a:r>
            <a:r>
              <a:rPr lang="en-GB" sz="1200" noProof="0" dirty="0"/>
              <a:t> − xt−1 (pad with 0) </a:t>
            </a:r>
            <a:endParaRPr lang="en-GB" sz="1200" noProof="0" dirty="0">
              <a:latin typeface="Tahoma"/>
              <a:cs typeface="Tahoma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GB" sz="135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Seasonal Adjustment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200" noProof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Extend average season across the </a:t>
            </a:r>
            <a:r>
              <a:rPr lang="en-GB" sz="120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full length</a:t>
            </a:r>
            <a:r>
              <a:rPr lang="en-GB" sz="1200" noProof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 and subtract it</a:t>
            </a:r>
          </a:p>
          <a:p>
            <a:pPr marL="12700" marR="5080" algn="just">
              <a:spcBef>
                <a:spcPts val="100"/>
              </a:spcBef>
            </a:pPr>
            <a:r>
              <a:rPr lang="en-GB" sz="135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Robust</a:t>
            </a:r>
            <a:r>
              <a:rPr lang="en-GB" sz="135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 scaling</a:t>
            </a:r>
            <a:r>
              <a:rPr lang="en-GB" sz="135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 followed by log normalization</a:t>
            </a:r>
            <a:endParaRPr lang="en-GB" sz="1350" noProof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ea typeface="Tahoma"/>
              <a:cs typeface="Tahoma"/>
            </a:endParaRPr>
          </a:p>
          <a:p>
            <a:pPr marL="12700" marR="5080" algn="just">
              <a:spcBef>
                <a:spcPts val="100"/>
              </a:spcBef>
            </a:pPr>
            <a:endParaRPr lang="en-GB" sz="1350" noProof="0" dirty="0">
              <a:latin typeface="Tahoma"/>
              <a:cs typeface="Tahoma"/>
            </a:endParaRPr>
          </a:p>
          <a:p>
            <a:pPr marL="12700" marR="5080" algn="just">
              <a:spcBef>
                <a:spcPts val="100"/>
              </a:spcBef>
            </a:pPr>
            <a:endParaRPr lang="en-GB" sz="1350" noProof="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630" y="14598625"/>
            <a:ext cx="4582414" cy="209031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GRU Autoencoder Architecture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200" noProof="0" dirty="0">
                <a:latin typeface="Tahoma"/>
                <a:cs typeface="Tahoma"/>
              </a:rPr>
              <a:t>4 GRU layers [64, 32, 32, 64]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Regularization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200" noProof="0" dirty="0">
                <a:latin typeface="Tahoma"/>
                <a:cs typeface="Tahoma"/>
              </a:rPr>
              <a:t>Dropout, batch normalization, learning rate reduction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Cross validation 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latin typeface="Tahoma"/>
                <a:cs typeface="Tahoma"/>
              </a:rPr>
              <a:t>Improves generalization</a:t>
            </a:r>
            <a:endParaRPr lang="en-GB" sz="1200" noProof="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35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Anomaly detection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latin typeface="Tahoma"/>
                <a:cs typeface="Tahoma"/>
              </a:rPr>
              <a:t>Calculates reconstruction errors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latin typeface="Tahoma"/>
                <a:cs typeface="Tahoma"/>
              </a:rPr>
              <a:t>Window-based sequences and log normalization</a:t>
            </a:r>
            <a:endParaRPr lang="en-GB" sz="1200" noProof="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GB" sz="1350" spc="-2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cs typeface="Tahoma"/>
              </a:rPr>
              <a:t>Loss plot</a:t>
            </a:r>
            <a:endParaRPr lang="en-GB" sz="135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74883" y="2501055"/>
            <a:ext cx="5884923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600" b="1" spc="70" noProof="0">
                <a:solidFill>
                  <a:srgbClr val="10263A"/>
                </a:solidFill>
                <a:latin typeface="Trebuchet MS"/>
                <a:cs typeface="Trebuchet MS"/>
              </a:rPr>
              <a:t>Say PATE one more time, I dare you, I double dare you</a:t>
            </a:r>
            <a:endParaRPr lang="en-GB" sz="1600" noProof="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44440" y="2838763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34" name="object 34"/>
          <p:cNvSpPr txBox="1"/>
          <p:nvPr/>
        </p:nvSpPr>
        <p:spPr>
          <a:xfrm>
            <a:off x="7574883" y="7336765"/>
            <a:ext cx="5695949" cy="26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GB" sz="1600" b="1" noProof="0" dirty="0">
                <a:solidFill>
                  <a:srgbClr val="10263A"/>
                </a:solidFill>
                <a:latin typeface="Trebuchet MS"/>
                <a:cs typeface="Trebuchet MS"/>
              </a:rPr>
              <a:t>Graph, graph on the plot, what‘s the insight we have got?</a:t>
            </a:r>
            <a:endParaRPr lang="en-GB" sz="1600" noProof="0" dirty="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79863" y="7642995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36" name="object 36"/>
          <p:cNvSpPr txBox="1"/>
          <p:nvPr/>
        </p:nvSpPr>
        <p:spPr>
          <a:xfrm>
            <a:off x="7342075" y="7698122"/>
            <a:ext cx="6486986" cy="19749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lang="en-GB" sz="1100" b="1" spc="-10" dirty="0">
                <a:solidFill>
                  <a:schemeClr val="tx1"/>
                </a:solidFill>
                <a:latin typeface="Consolas"/>
                <a:cs typeface="Tahoma"/>
              </a:rPr>
              <a:t>   </a:t>
            </a:r>
            <a:r>
              <a:rPr lang="en-GB" sz="1200" b="1" spc="-10" dirty="0" err="1">
                <a:solidFill>
                  <a:schemeClr val="tx1"/>
                </a:solidFill>
                <a:latin typeface="Consolas"/>
                <a:cs typeface="Tahoma"/>
              </a:rPr>
              <a:t>X_train</a:t>
            </a:r>
            <a:r>
              <a:rPr lang="en-GB" sz="1200" b="1" spc="-10" dirty="0">
                <a:solidFill>
                  <a:schemeClr val="tx1"/>
                </a:solidFill>
                <a:latin typeface="Consolas"/>
                <a:cs typeface="Tahoma"/>
              </a:rPr>
              <a:t> and </a:t>
            </a:r>
            <a:r>
              <a:rPr lang="en-GB" sz="1200" b="1" spc="-10" dirty="0" err="1">
                <a:solidFill>
                  <a:schemeClr val="tx1"/>
                </a:solidFill>
                <a:latin typeface="Consolas"/>
                <a:cs typeface="Tahoma"/>
              </a:rPr>
              <a:t>X_test</a:t>
            </a:r>
            <a:r>
              <a:rPr lang="en-GB" sz="1200" b="1" spc="-10" dirty="0">
                <a:solidFill>
                  <a:schemeClr val="tx1"/>
                </a:solidFill>
                <a:latin typeface="Consolas"/>
                <a:cs typeface="Tahoma"/>
              </a:rPr>
              <a:t> after </a:t>
            </a:r>
            <a:r>
              <a:rPr lang="en-GB" sz="1200" b="1" spc="-10" dirty="0" err="1">
                <a:solidFill>
                  <a:schemeClr val="tx1"/>
                </a:solidFill>
                <a:latin typeface="Consolas"/>
                <a:cs typeface="Tahoma"/>
              </a:rPr>
              <a:t>preprocessing</a:t>
            </a:r>
            <a:r>
              <a:rPr lang="en-GB" sz="1200" b="1" spc="-10" dirty="0">
                <a:solidFill>
                  <a:schemeClr val="tx1"/>
                </a:solidFill>
                <a:latin typeface="Consolas"/>
                <a:cs typeface="Tahoma"/>
              </a:rPr>
              <a:t>     </a:t>
            </a:r>
            <a:r>
              <a:rPr lang="en-GB" sz="1200" b="1" spc="-10" dirty="0" err="1">
                <a:solidFill>
                  <a:schemeClr val="tx1"/>
                </a:solidFill>
                <a:latin typeface="Consolas"/>
                <a:cs typeface="Tahoma"/>
              </a:rPr>
              <a:t>X_test</a:t>
            </a:r>
            <a:r>
              <a:rPr lang="en-GB" sz="1200" b="1" spc="-10" dirty="0">
                <a:solidFill>
                  <a:schemeClr val="tx1"/>
                </a:solidFill>
                <a:latin typeface="Consolas"/>
                <a:cs typeface="Tahoma"/>
              </a:rPr>
              <a:t> and anomaly predictions</a:t>
            </a:r>
            <a:endParaRPr lang="en-GB" sz="1200" b="1" noProof="0" dirty="0">
              <a:solidFill>
                <a:schemeClr val="tx1"/>
              </a:solidFill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15136" y="15735012"/>
            <a:ext cx="6635780" cy="596316"/>
          </a:xfrm>
          <a:prstGeom prst="rect">
            <a:avLst/>
          </a:prstGeom>
          <a:noFill/>
        </p:spPr>
        <p:txBody>
          <a:bodyPr vert="horz" wrap="square" lIns="0" tIns="52069" rIns="0" bIns="0" rtlCol="0">
            <a:spAutoFit/>
          </a:bodyPr>
          <a:lstStyle>
            <a:defPPr>
              <a:defRPr kern="0"/>
            </a:defPPr>
            <a:lvl1pPr algn="ctr">
              <a:lnSpc>
                <a:spcPct val="100000"/>
              </a:lnSpc>
              <a:spcBef>
                <a:spcPts val="409"/>
              </a:spcBef>
              <a:defRPr sz="1600" b="1" spc="70">
                <a:solidFill>
                  <a:srgbClr val="10263A"/>
                </a:solidFill>
                <a:latin typeface="Trebuchet MS"/>
                <a:cs typeface="Trebuchet MS"/>
              </a:defRPr>
            </a:lvl1pPr>
          </a:lstStyle>
          <a:p>
            <a:r>
              <a:rPr lang="en-GB" noProof="0" dirty="0"/>
              <a:t>It‘s not about the scores,</a:t>
            </a:r>
          </a:p>
          <a:p>
            <a:r>
              <a:rPr lang="en-GB" noProof="0" dirty="0"/>
              <a:t> it‘s about understanding the message</a:t>
            </a:r>
          </a:p>
        </p:txBody>
      </p:sp>
      <p:sp>
        <p:nvSpPr>
          <p:cNvPr id="66" name="object 66"/>
          <p:cNvSpPr/>
          <p:nvPr/>
        </p:nvSpPr>
        <p:spPr>
          <a:xfrm>
            <a:off x="0" y="19670515"/>
            <a:ext cx="14215110" cy="433705"/>
          </a:xfrm>
          <a:custGeom>
            <a:avLst/>
            <a:gdLst/>
            <a:ahLst/>
            <a:cxnLst/>
            <a:rect l="l" t="t" r="r" b="b"/>
            <a:pathLst>
              <a:path w="14215110" h="433705">
                <a:moveTo>
                  <a:pt x="14215022" y="0"/>
                </a:moveTo>
                <a:lnTo>
                  <a:pt x="0" y="0"/>
                </a:lnTo>
                <a:lnTo>
                  <a:pt x="0" y="433584"/>
                </a:lnTo>
                <a:lnTo>
                  <a:pt x="14215022" y="433584"/>
                </a:lnTo>
                <a:lnTo>
                  <a:pt x="14215022" y="0"/>
                </a:lnTo>
                <a:close/>
              </a:path>
            </a:pathLst>
          </a:custGeom>
          <a:solidFill>
            <a:srgbClr val="10263A"/>
          </a:solidFill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67" name="object 67"/>
          <p:cNvSpPr txBox="1"/>
          <p:nvPr/>
        </p:nvSpPr>
        <p:spPr>
          <a:xfrm>
            <a:off x="473897" y="19747327"/>
            <a:ext cx="178625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350" spc="-10" noProof="0">
                <a:solidFill>
                  <a:srgbClr val="FFFFFF"/>
                </a:solidFill>
                <a:latin typeface="Trebuchet MS"/>
                <a:cs typeface="Trebuchet MS"/>
              </a:rPr>
              <a:t>Konstantin Benischke</a:t>
            </a:r>
            <a:endParaRPr lang="en-GB" sz="1350" noProof="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182044" y="19747327"/>
            <a:ext cx="391032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350" noProof="0">
                <a:solidFill>
                  <a:srgbClr val="FFFFFF"/>
                </a:solidFill>
                <a:latin typeface="Trebuchet MS"/>
                <a:cs typeface="Trebuchet MS"/>
              </a:rPr>
              <a:t>Knowledge Discovery and Data Mining 2</a:t>
            </a:r>
            <a:endParaRPr lang="en-GB" sz="1350" noProof="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014856" y="19747327"/>
            <a:ext cx="18141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350" noProof="0">
                <a:solidFill>
                  <a:srgbClr val="FFFFFF"/>
                </a:solidFill>
                <a:latin typeface="Trebuchet MS"/>
                <a:cs typeface="Trebuchet MS"/>
              </a:rPr>
              <a:t>Pavle </a:t>
            </a:r>
            <a:r>
              <a:rPr lang="en-GB" sz="1350" noProof="0" err="1">
                <a:solidFill>
                  <a:srgbClr val="FFFFFF"/>
                </a:solidFill>
                <a:latin typeface="Trebuchet MS"/>
                <a:cs typeface="Trebuchet MS"/>
              </a:rPr>
              <a:t>Savkovic</a:t>
            </a:r>
            <a:endParaRPr lang="en-GB" sz="1350" noProof="0">
              <a:latin typeface="Trebuchet MS"/>
              <a:cs typeface="Trebuchet MS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6D372412-F481-9417-6A72-89E58E455B02}"/>
              </a:ext>
            </a:extLst>
          </p:cNvPr>
          <p:cNvSpPr txBox="1"/>
          <p:nvPr/>
        </p:nvSpPr>
        <p:spPr>
          <a:xfrm>
            <a:off x="273356" y="13944603"/>
            <a:ext cx="6396990" cy="298799"/>
          </a:xfrm>
          <a:prstGeom prst="rect">
            <a:avLst/>
          </a:prstGeom>
          <a:noFill/>
        </p:spPr>
        <p:txBody>
          <a:bodyPr vert="horz" wrap="square" lIns="0" tIns="520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lang="en-GB" sz="1600" b="1" spc="70" noProof="0">
                <a:solidFill>
                  <a:srgbClr val="10263A"/>
                </a:solidFill>
                <a:latin typeface="Trebuchet MS"/>
                <a:cs typeface="Trebuchet MS"/>
              </a:rPr>
              <a:t>3. We‘re </a:t>
            </a:r>
            <a:r>
              <a:rPr lang="en-GB" sz="1600" b="1" spc="70" noProof="0" err="1">
                <a:solidFill>
                  <a:srgbClr val="10263A"/>
                </a:solidFill>
                <a:latin typeface="Trebuchet MS"/>
                <a:cs typeface="Trebuchet MS"/>
              </a:rPr>
              <a:t>gonna</a:t>
            </a:r>
            <a:r>
              <a:rPr lang="en-GB" sz="1600" b="1" spc="70" noProof="0">
                <a:solidFill>
                  <a:srgbClr val="10263A"/>
                </a:solidFill>
                <a:latin typeface="Trebuchet MS"/>
                <a:cs typeface="Trebuchet MS"/>
              </a:rPr>
              <a:t> need a bigger model</a:t>
            </a:r>
            <a:endParaRPr lang="en-GB" sz="1600" noProof="0">
              <a:latin typeface="Trebuchet MS"/>
              <a:cs typeface="Trebuchet MS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3AFBDA3-E1D1-1FBA-A3C6-DBF795049B2F}"/>
              </a:ext>
            </a:extLst>
          </p:cNvPr>
          <p:cNvSpPr txBox="1"/>
          <p:nvPr/>
        </p:nvSpPr>
        <p:spPr>
          <a:xfrm>
            <a:off x="404902" y="17525935"/>
            <a:ext cx="3819727" cy="199798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kern="0"/>
            </a:defPPr>
            <a:lvl1pPr marL="12700" marR="5080" algn="just">
              <a:lnSpc>
                <a:spcPct val="100000"/>
              </a:lnSpc>
              <a:spcBef>
                <a:spcPts val="100"/>
              </a:spcBef>
              <a:defRPr sz="1350">
                <a:latin typeface="Tahoma"/>
                <a:cs typeface="Tahoma"/>
              </a:defRPr>
            </a:lvl1pPr>
          </a:lstStyle>
          <a:p>
            <a:endParaRPr lang="en-GB" sz="1200" noProof="0" dirty="0"/>
          </a:p>
          <a:p>
            <a:r>
              <a:rPr lang="en-GB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Reconstruction error</a:t>
            </a:r>
          </a:p>
          <a:p>
            <a:r>
              <a:rPr lang="en-GB" sz="1200" dirty="0"/>
              <a:t>Taking the mean absolute error of our reconstructions</a:t>
            </a:r>
            <a:endParaRPr lang="en-GB" sz="1200" noProof="0" dirty="0"/>
          </a:p>
          <a:p>
            <a:r>
              <a:rPr lang="en-GB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 edges</a:t>
            </a:r>
          </a:p>
          <a:p>
            <a:r>
              <a:rPr lang="en-GB" sz="1200" dirty="0" err="1"/>
              <a:t>Reshift</a:t>
            </a:r>
            <a:r>
              <a:rPr lang="en-GB" sz="1200" dirty="0"/>
              <a:t> the dataset so it matches the original</a:t>
            </a:r>
            <a:endParaRPr lang="en-GB" sz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Normalization</a:t>
            </a:r>
          </a:p>
          <a:p>
            <a:r>
              <a:rPr lang="en-GB" sz="1200" dirty="0"/>
              <a:t>Log normalization proved to be the best</a:t>
            </a:r>
            <a:endParaRPr lang="en-GB" sz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Thresholds</a:t>
            </a:r>
          </a:p>
          <a:p>
            <a:r>
              <a:rPr lang="en-GB" sz="1200" dirty="0"/>
              <a:t>Experimenting with setting thresholds</a:t>
            </a:r>
            <a:endParaRPr lang="en-GB" sz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noProof="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9FC66B8-6958-72D1-5390-1B0E6425F804}"/>
              </a:ext>
            </a:extLst>
          </p:cNvPr>
          <p:cNvSpPr txBox="1"/>
          <p:nvPr/>
        </p:nvSpPr>
        <p:spPr>
          <a:xfrm>
            <a:off x="1383954" y="17132790"/>
            <a:ext cx="4168327" cy="298799"/>
          </a:xfrm>
          <a:prstGeom prst="rect">
            <a:avLst/>
          </a:prstGeom>
          <a:noFill/>
        </p:spPr>
        <p:txBody>
          <a:bodyPr vert="horz" wrap="square" lIns="0" tIns="52069" rIns="0" bIns="0" rtlCol="0">
            <a:spAutoFit/>
          </a:bodyPr>
          <a:lstStyle>
            <a:defPPr>
              <a:defRPr kern="0"/>
            </a:defPPr>
            <a:lvl1pPr algn="ctr">
              <a:lnSpc>
                <a:spcPct val="100000"/>
              </a:lnSpc>
              <a:spcBef>
                <a:spcPts val="409"/>
              </a:spcBef>
              <a:defRPr sz="1600" b="1" spc="70">
                <a:solidFill>
                  <a:srgbClr val="10263A"/>
                </a:solidFill>
                <a:latin typeface="Trebuchet MS"/>
                <a:cs typeface="Trebuchet MS"/>
              </a:defRPr>
            </a:lvl1pPr>
          </a:lstStyle>
          <a:p>
            <a:r>
              <a:rPr lang="en-GB" noProof="0" dirty="0"/>
              <a:t>4. Hasta la vista, anomalies</a:t>
            </a:r>
          </a:p>
        </p:txBody>
      </p:sp>
      <p:sp>
        <p:nvSpPr>
          <p:cNvPr id="11" name="object 26">
            <a:extLst>
              <a:ext uri="{FF2B5EF4-FFF2-40B4-BE49-F238E27FC236}">
                <a16:creationId xmlns:a16="http://schemas.microsoft.com/office/drawing/2014/main" id="{AAEDFABD-8F6F-BDE8-FF8D-42122382E90A}"/>
              </a:ext>
            </a:extLst>
          </p:cNvPr>
          <p:cNvSpPr/>
          <p:nvPr/>
        </p:nvSpPr>
        <p:spPr>
          <a:xfrm>
            <a:off x="486547" y="8720000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15" name="object 26">
            <a:extLst>
              <a:ext uri="{FF2B5EF4-FFF2-40B4-BE49-F238E27FC236}">
                <a16:creationId xmlns:a16="http://schemas.microsoft.com/office/drawing/2014/main" id="{162F511F-FA3C-6B64-D558-793ADEDEFB8A}"/>
              </a:ext>
            </a:extLst>
          </p:cNvPr>
          <p:cNvSpPr/>
          <p:nvPr/>
        </p:nvSpPr>
        <p:spPr>
          <a:xfrm>
            <a:off x="486547" y="14333475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691D63E8-D6C7-FB09-0755-6060540945C2}"/>
              </a:ext>
            </a:extLst>
          </p:cNvPr>
          <p:cNvSpPr/>
          <p:nvPr/>
        </p:nvSpPr>
        <p:spPr>
          <a:xfrm>
            <a:off x="473857" y="17524460"/>
            <a:ext cx="6396990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pic>
        <p:nvPicPr>
          <p:cNvPr id="1026" name="Picture 2" descr="Technische Universität Graz – Wikipedia">
            <a:extLst>
              <a:ext uri="{FF2B5EF4-FFF2-40B4-BE49-F238E27FC236}">
                <a16:creationId xmlns:a16="http://schemas.microsoft.com/office/drawing/2014/main" id="{F3BB79C2-BB30-7C5B-59AB-1C082B8B4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343" y="30887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399B8D6-B24E-E503-AE2E-E96013FCF45F}"/>
              </a:ext>
            </a:extLst>
          </p:cNvPr>
          <p:cNvSpPr txBox="1"/>
          <p:nvPr/>
        </p:nvSpPr>
        <p:spPr>
          <a:xfrm>
            <a:off x="518845" y="457200"/>
            <a:ext cx="1843355" cy="127077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GB"/>
          </a:p>
        </p:txBody>
      </p:sp>
      <p:pic>
        <p:nvPicPr>
          <p:cNvPr id="40" name="Grafik 39" descr="Ein Bild, das Screenshot, Diagramm, Reihe, Farbigkeit enthält.&#10;&#10;Automatisch generierte Beschreibung">
            <a:extLst>
              <a:ext uri="{FF2B5EF4-FFF2-40B4-BE49-F238E27FC236}">
                <a16:creationId xmlns:a16="http://schemas.microsoft.com/office/drawing/2014/main" id="{CE93219A-4CFA-2335-F428-473BAE0E2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02" b="1176"/>
          <a:stretch/>
        </p:blipFill>
        <p:spPr>
          <a:xfrm>
            <a:off x="785261" y="3005175"/>
            <a:ext cx="5406689" cy="269017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9DC8A401-6618-1818-E136-3854ED8A6FD8}"/>
              </a:ext>
            </a:extLst>
          </p:cNvPr>
          <p:cNvSpPr txBox="1"/>
          <p:nvPr/>
        </p:nvSpPr>
        <p:spPr>
          <a:xfrm>
            <a:off x="7344439" y="19253173"/>
            <a:ext cx="560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/>
              <a:t>{Forrest Gump, Apollo 13, Back to the Future, The Maltese Falcon, The Godfather, Jaws, Terminator 2, Pulp Fiction, Snow White, The Dark Knight}</a:t>
            </a:r>
          </a:p>
        </p:txBody>
      </p:sp>
      <p:sp>
        <p:nvSpPr>
          <p:cNvPr id="73" name="object 26">
            <a:extLst>
              <a:ext uri="{FF2B5EF4-FFF2-40B4-BE49-F238E27FC236}">
                <a16:creationId xmlns:a16="http://schemas.microsoft.com/office/drawing/2014/main" id="{43CDD711-EDB2-1113-3648-90A27E0DDC26}"/>
              </a:ext>
            </a:extLst>
          </p:cNvPr>
          <p:cNvSpPr/>
          <p:nvPr/>
        </p:nvSpPr>
        <p:spPr>
          <a:xfrm flipV="1">
            <a:off x="7247546" y="16315723"/>
            <a:ext cx="6590779" cy="0"/>
          </a:xfrm>
          <a:custGeom>
            <a:avLst/>
            <a:gdLst/>
            <a:ahLst/>
            <a:cxnLst/>
            <a:rect l="l" t="t" r="r" b="b"/>
            <a:pathLst>
              <a:path w="6396990">
                <a:moveTo>
                  <a:pt x="0" y="0"/>
                </a:moveTo>
                <a:lnTo>
                  <a:pt x="6396712" y="0"/>
                </a:lnTo>
              </a:path>
            </a:pathLst>
          </a:custGeom>
          <a:ln w="53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GB" noProof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7B0EA5B-E50F-E36D-546E-E4B0E3CB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98117"/>
              </p:ext>
            </p:extLst>
          </p:nvPr>
        </p:nvGraphicFramePr>
        <p:xfrm>
          <a:off x="7366066" y="2956419"/>
          <a:ext cx="3085134" cy="4167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626">
                  <a:extLst>
                    <a:ext uri="{9D8B030D-6E8A-4147-A177-3AD203B41FA5}">
                      <a16:colId xmlns:a16="http://schemas.microsoft.com/office/drawing/2014/main" val="882530529"/>
                    </a:ext>
                  </a:extLst>
                </a:gridCol>
                <a:gridCol w="1561508">
                  <a:extLst>
                    <a:ext uri="{9D8B030D-6E8A-4147-A177-3AD203B41FA5}">
                      <a16:colId xmlns:a16="http://schemas.microsoft.com/office/drawing/2014/main" val="1331885238"/>
                    </a:ext>
                  </a:extLst>
                </a:gridCol>
              </a:tblGrid>
              <a:tr h="849990">
                <a:tc>
                  <a:txBody>
                    <a:bodyPr/>
                    <a:lstStyle/>
                    <a:p>
                      <a:r>
                        <a:rPr lang="de-DE" sz="1800" dirty="0"/>
                        <a:t>Anomaly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Does the model predict correctly?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347633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de-DE" sz="1600" dirty="0"/>
                        <a:t> Flat </a:t>
                      </a:r>
                      <a:r>
                        <a:rPr lang="de-DE" sz="1600" dirty="0" err="1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Never</a:t>
                      </a:r>
                      <a:endParaRPr lang="de-DE" sz="16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656636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de-DE" sz="1600" dirty="0"/>
                        <a:t>Random </a:t>
                      </a:r>
                      <a:r>
                        <a:rPr lang="de-DE" sz="1600" dirty="0" err="1"/>
                        <a:t>walk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134991"/>
                  </a:ext>
                </a:extLst>
              </a:tr>
              <a:tr h="680932">
                <a:tc>
                  <a:txBody>
                    <a:bodyPr/>
                    <a:lstStyle/>
                    <a:p>
                      <a:r>
                        <a:rPr lang="de-DE" sz="1600" dirty="0"/>
                        <a:t>Segment </a:t>
                      </a:r>
                      <a:r>
                        <a:rPr lang="de-DE" sz="1600" dirty="0" err="1"/>
                        <a:t>inversion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</a:t>
                      </a:r>
                      <a:r>
                        <a:rPr lang="de-DE" sz="1600" dirty="0"/>
                        <a:t>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45300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de-DE" sz="1600" dirty="0"/>
                        <a:t>Level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Sometimes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23850"/>
                  </a:ext>
                </a:extLst>
              </a:tr>
              <a:tr h="680932">
                <a:tc>
                  <a:txBody>
                    <a:bodyPr/>
                    <a:lstStyle/>
                    <a:p>
                      <a:r>
                        <a:rPr lang="de-DE" sz="1600" dirty="0"/>
                        <a:t>Amplitude </a:t>
                      </a:r>
                      <a:r>
                        <a:rPr lang="de-DE" sz="1600" dirty="0" err="1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Often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99111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de-DE" sz="1600" dirty="0" err="1"/>
                        <a:t>Added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trend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Never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814449"/>
                  </a:ext>
                </a:extLst>
              </a:tr>
              <a:tr h="378293">
                <a:tc>
                  <a:txBody>
                    <a:bodyPr/>
                    <a:lstStyle/>
                    <a:p>
                      <a:r>
                        <a:rPr lang="de-DE" sz="1600" dirty="0"/>
                        <a:t>Noise </a:t>
                      </a:r>
                      <a:r>
                        <a:rPr lang="de-DE" sz="1600" dirty="0" err="1"/>
                        <a:t>burst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770"/>
                  </a:ext>
                </a:extLst>
              </a:tr>
            </a:tbl>
          </a:graphicData>
        </a:graphic>
      </p:graphicFrame>
      <p:pic>
        <p:nvPicPr>
          <p:cNvPr id="22" name="Grafik 21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01F6AFB3-8831-7B3D-07AE-B71727415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380" y="7944322"/>
            <a:ext cx="3252261" cy="7851414"/>
          </a:xfrm>
          <a:prstGeom prst="rect">
            <a:avLst/>
          </a:prstGeom>
        </p:spPr>
      </p:pic>
      <p:pic>
        <p:nvPicPr>
          <p:cNvPr id="37" name="Grafik 36" descr="Ein Bild, das Text, Schrift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E9A48D3E-8295-C3AA-7788-9E6B0E42A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2935" y="7952313"/>
            <a:ext cx="3284558" cy="7851415"/>
          </a:xfrm>
          <a:prstGeom prst="rect">
            <a:avLst/>
          </a:prstGeom>
          <a:noFill/>
        </p:spPr>
      </p:pic>
      <p:graphicFrame>
        <p:nvGraphicFramePr>
          <p:cNvPr id="47" name="Tabelle 46">
            <a:extLst>
              <a:ext uri="{FF2B5EF4-FFF2-40B4-BE49-F238E27FC236}">
                <a16:creationId xmlns:a16="http://schemas.microsoft.com/office/drawing/2014/main" id="{1340D1E7-C907-4088-3510-F4EDFC25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239005"/>
              </p:ext>
            </p:extLst>
          </p:nvPr>
        </p:nvGraphicFramePr>
        <p:xfrm>
          <a:off x="10519444" y="2955275"/>
          <a:ext cx="3286954" cy="27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579">
                  <a:extLst>
                    <a:ext uri="{9D8B030D-6E8A-4147-A177-3AD203B41FA5}">
                      <a16:colId xmlns:a16="http://schemas.microsoft.com/office/drawing/2014/main" val="100597749"/>
                    </a:ext>
                  </a:extLst>
                </a:gridCol>
                <a:gridCol w="1681375">
                  <a:extLst>
                    <a:ext uri="{9D8B030D-6E8A-4147-A177-3AD203B41FA5}">
                      <a16:colId xmlns:a16="http://schemas.microsoft.com/office/drawing/2014/main" val="253211158"/>
                    </a:ext>
                  </a:extLst>
                </a:gridCol>
              </a:tblGrid>
              <a:tr h="590898">
                <a:tc>
                  <a:txBody>
                    <a:bodyPr/>
                    <a:lstStyle/>
                    <a:p>
                      <a:r>
                        <a:rPr lang="de-DE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Model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80680"/>
                  </a:ext>
                </a:extLst>
              </a:tr>
              <a:tr h="592872">
                <a:tc>
                  <a:txBody>
                    <a:bodyPr/>
                    <a:lstStyle/>
                    <a:p>
                      <a:r>
                        <a:rPr lang="de-DE" sz="1600" dirty="0"/>
                        <a:t>Shorter group </a:t>
                      </a:r>
                      <a:r>
                        <a:rPr lang="de-DE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anomalies </a:t>
                      </a:r>
                      <a:r>
                        <a:rPr lang="de-DE" sz="1600" dirty="0"/>
                        <a:t>&lt;100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600" dirty="0"/>
                        <a:t>Consistently high scores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69356"/>
                  </a:ext>
                </a:extLst>
              </a:tr>
              <a:tr h="696220">
                <a:tc>
                  <a:txBody>
                    <a:bodyPr/>
                    <a:lstStyle/>
                    <a:p>
                      <a:r>
                        <a:rPr lang="de-DE" sz="1600" dirty="0"/>
                        <a:t>Longer group </a:t>
                      </a:r>
                      <a:r>
                        <a:rPr lang="de-DE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anomalies </a:t>
                      </a:r>
                      <a:r>
                        <a:rPr lang="de-DE" sz="1600" dirty="0"/>
                        <a:t>&gt;500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High scores but not as </a:t>
                      </a:r>
                      <a:r>
                        <a:rPr lang="de-DE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32340"/>
                  </a:ext>
                </a:extLst>
              </a:tr>
              <a:tr h="800377">
                <a:tc>
                  <a:txBody>
                    <a:bodyPr/>
                    <a:lstStyle/>
                    <a:p>
                      <a:r>
                        <a:rPr lang="de-DE" sz="1600" dirty="0"/>
                        <a:t>Not aligned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Consistent</a:t>
                      </a:r>
                      <a:r>
                        <a:rPr lang="de-DE" sz="1600" dirty="0"/>
                        <a:t> but slightly lower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63122"/>
                  </a:ext>
                </a:extLst>
              </a:tr>
            </a:tbl>
          </a:graphicData>
        </a:graphic>
      </p:graphicFrame>
      <p:pic>
        <p:nvPicPr>
          <p:cNvPr id="49" name="Grafik 48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D5B1CDB2-2C3A-F24D-C451-B2FA3513E4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3142" y="16391377"/>
            <a:ext cx="3599647" cy="1877136"/>
          </a:xfrm>
          <a:prstGeom prst="rect">
            <a:avLst/>
          </a:prstGeom>
        </p:spPr>
      </p:pic>
      <p:sp>
        <p:nvSpPr>
          <p:cNvPr id="52" name="Textfeld 51">
            <a:extLst>
              <a:ext uri="{FF2B5EF4-FFF2-40B4-BE49-F238E27FC236}">
                <a16:creationId xmlns:a16="http://schemas.microsoft.com/office/drawing/2014/main" id="{2389515A-BF9E-D703-B08B-6E905763F14C}"/>
              </a:ext>
            </a:extLst>
          </p:cNvPr>
          <p:cNvSpPr txBox="1"/>
          <p:nvPr/>
        </p:nvSpPr>
        <p:spPr>
          <a:xfrm>
            <a:off x="7519189" y="18394972"/>
            <a:ext cx="28244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 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9571DF6-0826-4E80-82D4-59F766221D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43" y="18355675"/>
            <a:ext cx="3599646" cy="736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4918A-1385-4707-83BE-1797B5667AE4}"/>
              </a:ext>
            </a:extLst>
          </p:cNvPr>
          <p:cNvSpPr txBox="1"/>
          <p:nvPr/>
        </p:nvSpPr>
        <p:spPr>
          <a:xfrm>
            <a:off x="11059865" y="16847304"/>
            <a:ext cx="2662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Preprocessing is important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models requires different approach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Deseasoning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not trivial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Aligning datasets was successful, average error over 5000 datasets: 2.37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Visualization helps us understand the process better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Baselines are hard to beat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Thresholds were not effective in increasing PATE score</a:t>
            </a:r>
            <a:endParaRPr lang="de-DE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958C6-3DB2-4EE7-B347-321EB41C04DB}"/>
              </a:ext>
            </a:extLst>
          </p:cNvPr>
          <p:cNvSpPr txBox="1"/>
          <p:nvPr/>
        </p:nvSpPr>
        <p:spPr>
          <a:xfrm>
            <a:off x="11593206" y="16500409"/>
            <a:ext cx="219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endParaRPr lang="de-DE" b="1" dirty="0"/>
          </a:p>
        </p:txBody>
      </p:sp>
      <p:pic>
        <p:nvPicPr>
          <p:cNvPr id="20" name="Picture 57">
            <a:extLst>
              <a:ext uri="{FF2B5EF4-FFF2-40B4-BE49-F238E27FC236}">
                <a16:creationId xmlns:a16="http://schemas.microsoft.com/office/drawing/2014/main" id="{E6C7352A-24E8-7524-1E15-4DB97144A1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924" y="5807915"/>
            <a:ext cx="3268474" cy="131509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520</Words>
  <Application>Microsoft Office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Consolas</vt:lpstr>
      <vt:lpstr>Tahoma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fancy title: followed by some more text</dc:title>
  <dc:creator>Agajan Torayev , Ben Bitdiddle , Lem E. Tweakit </dc:creator>
  <cp:lastModifiedBy>pavle savkovic</cp:lastModifiedBy>
  <cp:revision>248</cp:revision>
  <dcterms:created xsi:type="dcterms:W3CDTF">2025-01-22T15:21:29Z</dcterms:created>
  <dcterms:modified xsi:type="dcterms:W3CDTF">2025-01-23T12:38:47Z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2025-01-22T00:00:00Z</vt:filetime>
  </property>
  <property fmtid="{D5CDD505-2E9C-101B-9397-08002B2CF9AE}" pid="5" name="PTEX.FullBanner">
    <vt:lpwstr>This is LuaHBTeX, Version 1.18.0 (TeX Live 2024)</vt:lpwstr>
  </property>
  <property fmtid="{D5CDD505-2E9C-101B-9397-08002B2CF9AE}" pid="6" name="Producer">
    <vt:lpwstr>LuaTeX-1.18.0</vt:lpwstr>
  </property>
</Properties>
</file>