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10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11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12.xml" ContentType="application/vnd.openxmlformats-officedocument.theme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18"/>
  </p:notesMasterIdLst>
  <p:sldIdLst>
    <p:sldId id="919" r:id="rId14"/>
    <p:sldId id="913" r:id="rId15"/>
    <p:sldId id="915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/>
    <p:restoredTop sz="91433"/>
  </p:normalViewPr>
  <p:slideViewPr>
    <p:cSldViewPr snapToGrid="0" snapToObjects="1">
      <p:cViewPr varScale="1">
        <p:scale>
          <a:sx n="137" d="100"/>
          <a:sy n="137" d="100"/>
        </p:scale>
        <p:origin x="70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Мене звати Павло </a:t>
            </a:r>
            <a:r>
              <a:rPr lang="uk-UA" noProof="0" dirty="0" err="1"/>
              <a:t>Щербуха</a:t>
            </a:r>
            <a:r>
              <a:rPr lang="uk-UA" noProof="0" dirty="0"/>
              <a:t>. Я  є розробником програмного забезпечення. Більше 10 років працюю у фінансовому – банківському секторі, розробляючи банківські продукти. В основному спеціалізувався на великих корпоративних базах даних та інтеграційних рішеннях. Зараз мене цікавлять хмарні технології і я займаюся їх вивченням та впровадженням. В якості хмарного провайдера використовую хмару IBM тому, що  в ній використовуються  </a:t>
            </a:r>
            <a:r>
              <a:rPr lang="uk-UA" noProof="0" dirty="0" err="1"/>
              <a:t>найбльш</a:t>
            </a:r>
            <a:r>
              <a:rPr lang="uk-UA" noProof="0" dirty="0"/>
              <a:t> масові </a:t>
            </a:r>
            <a:r>
              <a:rPr lang="uk-UA" noProof="0" dirty="0" err="1"/>
              <a:t>opensorce</a:t>
            </a:r>
            <a:r>
              <a:rPr lang="uk-UA" noProof="0" dirty="0"/>
              <a:t>  рішення та </a:t>
            </a:r>
            <a:r>
              <a:rPr lang="uk-UA" noProof="0" dirty="0" err="1"/>
              <a:t>привтну</a:t>
            </a:r>
            <a:r>
              <a:rPr lang="uk-UA" noProof="0" dirty="0"/>
              <a:t> хмару на баз</a:t>
            </a:r>
            <a:r>
              <a:rPr lang="ru-RU" noProof="0" dirty="0"/>
              <a:t>і </a:t>
            </a:r>
            <a:r>
              <a:rPr lang="en-US" noProof="0" dirty="0"/>
              <a:t>RedHat </a:t>
            </a:r>
            <a:r>
              <a:rPr lang="en-US" noProof="0" dirty="0" err="1"/>
              <a:t>Openshift</a:t>
            </a:r>
            <a:r>
              <a:rPr lang="uk-UA" noProof="0" dirty="0"/>
              <a:t>. Крім того, IBM  з самого початку мого знайомства з хмарами робила наголос на використанні гібридних хмарних технологій , штучного інтелекту та </a:t>
            </a:r>
            <a:r>
              <a:rPr lang="en-US" noProof="0" dirty="0"/>
              <a:t>IOT</a:t>
            </a:r>
            <a:r>
              <a:rPr lang="uk-UA" noProof="0" dirty="0"/>
              <a:t>.</a:t>
            </a:r>
            <a:r>
              <a:rPr lang="en-US" noProof="0" dirty="0"/>
              <a:t> </a:t>
            </a:r>
            <a:r>
              <a:rPr lang="uk-UA" noProof="0" dirty="0"/>
              <a:t>На мій погляд, хмара </a:t>
            </a:r>
            <a:r>
              <a:rPr lang="en-US" noProof="0" dirty="0"/>
              <a:t>IBM </a:t>
            </a:r>
            <a:r>
              <a:rPr lang="ru-RU" noProof="0" dirty="0"/>
              <a:t> </a:t>
            </a:r>
            <a:r>
              <a:rPr lang="ru-RU" noProof="0" dirty="0" err="1"/>
              <a:t>найлегша</a:t>
            </a:r>
            <a:r>
              <a:rPr lang="ru-RU" noProof="0" dirty="0"/>
              <a:t> для входу </a:t>
            </a:r>
            <a:r>
              <a:rPr lang="ru-RU" noProof="0" dirty="0" err="1"/>
              <a:t>розробника</a:t>
            </a:r>
            <a:r>
              <a:rPr lang="ru-RU" noProof="0" dirty="0"/>
              <a:t> в </a:t>
            </a:r>
            <a:r>
              <a:rPr lang="uk-UA" noProof="0" dirty="0"/>
              <a:t> Хмарні технології та, можливо навіть  економічно вигідна.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EC3C3-E528-A34B-A5FF-136F4BB8EA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3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788122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34" Type="http://schemas.openxmlformats.org/officeDocument/2006/relationships/theme" Target="../theme/theme10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slideLayout" Target="../slideLayouts/slideLayout353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6.xml"/><Relationship Id="rId18" Type="http://schemas.openxmlformats.org/officeDocument/2006/relationships/slideLayout" Target="../slideLayouts/slideLayout371.xml"/><Relationship Id="rId26" Type="http://schemas.openxmlformats.org/officeDocument/2006/relationships/slideLayout" Target="../slideLayouts/slideLayout379.xml"/><Relationship Id="rId3" Type="http://schemas.openxmlformats.org/officeDocument/2006/relationships/slideLayout" Target="../slideLayouts/slideLayout356.xml"/><Relationship Id="rId21" Type="http://schemas.openxmlformats.org/officeDocument/2006/relationships/slideLayout" Target="../slideLayouts/slideLayout374.xml"/><Relationship Id="rId34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60.xml"/><Relationship Id="rId12" Type="http://schemas.openxmlformats.org/officeDocument/2006/relationships/slideLayout" Target="../slideLayouts/slideLayout365.xml"/><Relationship Id="rId17" Type="http://schemas.openxmlformats.org/officeDocument/2006/relationships/slideLayout" Target="../slideLayouts/slideLayout370.xml"/><Relationship Id="rId25" Type="http://schemas.openxmlformats.org/officeDocument/2006/relationships/slideLayout" Target="../slideLayouts/slideLayout378.xml"/><Relationship Id="rId33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55.xml"/><Relationship Id="rId16" Type="http://schemas.openxmlformats.org/officeDocument/2006/relationships/slideLayout" Target="../slideLayouts/slideLayout369.xml"/><Relationship Id="rId20" Type="http://schemas.openxmlformats.org/officeDocument/2006/relationships/slideLayout" Target="../slideLayouts/slideLayout373.xml"/><Relationship Id="rId29" Type="http://schemas.openxmlformats.org/officeDocument/2006/relationships/slideLayout" Target="../slideLayouts/slideLayout382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24" Type="http://schemas.openxmlformats.org/officeDocument/2006/relationships/slideLayout" Target="../slideLayouts/slideLayout377.xml"/><Relationship Id="rId32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58.xml"/><Relationship Id="rId15" Type="http://schemas.openxmlformats.org/officeDocument/2006/relationships/slideLayout" Target="../slideLayouts/slideLayout368.xml"/><Relationship Id="rId23" Type="http://schemas.openxmlformats.org/officeDocument/2006/relationships/slideLayout" Target="../slideLayouts/slideLayout376.xml"/><Relationship Id="rId28" Type="http://schemas.openxmlformats.org/officeDocument/2006/relationships/slideLayout" Target="../slideLayouts/slideLayout381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3.xml"/><Relationship Id="rId19" Type="http://schemas.openxmlformats.org/officeDocument/2006/relationships/slideLayout" Target="../slideLayouts/slideLayout372.xml"/><Relationship Id="rId31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Relationship Id="rId14" Type="http://schemas.openxmlformats.org/officeDocument/2006/relationships/slideLayout" Target="../slideLayouts/slideLayout367.xml"/><Relationship Id="rId22" Type="http://schemas.openxmlformats.org/officeDocument/2006/relationships/slideLayout" Target="../slideLayouts/slideLayout375.xml"/><Relationship Id="rId27" Type="http://schemas.openxmlformats.org/officeDocument/2006/relationships/slideLayout" Target="../slideLayouts/slideLayout380.xml"/><Relationship Id="rId30" Type="http://schemas.openxmlformats.org/officeDocument/2006/relationships/slideLayout" Target="../slideLayouts/slideLayout383.xml"/><Relationship Id="rId35" Type="http://schemas.openxmlformats.org/officeDocument/2006/relationships/slideLayout" Target="../slideLayouts/slideLayout388.xml"/><Relationship Id="rId8" Type="http://schemas.openxmlformats.org/officeDocument/2006/relationships/slideLayout" Target="../slideLayouts/slideLayout361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1.xml"/><Relationship Id="rId18" Type="http://schemas.openxmlformats.org/officeDocument/2006/relationships/slideLayout" Target="../slideLayouts/slideLayout406.xml"/><Relationship Id="rId26" Type="http://schemas.openxmlformats.org/officeDocument/2006/relationships/slideLayout" Target="../slideLayouts/slideLayout414.xml"/><Relationship Id="rId21" Type="http://schemas.openxmlformats.org/officeDocument/2006/relationships/slideLayout" Target="../slideLayouts/slideLayout409.xml"/><Relationship Id="rId34" Type="http://schemas.openxmlformats.org/officeDocument/2006/relationships/slideLayout" Target="../slideLayouts/slideLayout422.xml"/><Relationship Id="rId7" Type="http://schemas.openxmlformats.org/officeDocument/2006/relationships/slideLayout" Target="../slideLayouts/slideLayout395.xml"/><Relationship Id="rId12" Type="http://schemas.openxmlformats.org/officeDocument/2006/relationships/slideLayout" Target="../slideLayouts/slideLayout400.xml"/><Relationship Id="rId17" Type="http://schemas.openxmlformats.org/officeDocument/2006/relationships/slideLayout" Target="../slideLayouts/slideLayout405.xml"/><Relationship Id="rId25" Type="http://schemas.openxmlformats.org/officeDocument/2006/relationships/slideLayout" Target="../slideLayouts/slideLayout413.xml"/><Relationship Id="rId3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390.xml"/><Relationship Id="rId16" Type="http://schemas.openxmlformats.org/officeDocument/2006/relationships/slideLayout" Target="../slideLayouts/slideLayout404.xml"/><Relationship Id="rId20" Type="http://schemas.openxmlformats.org/officeDocument/2006/relationships/slideLayout" Target="../slideLayouts/slideLayout408.xml"/><Relationship Id="rId29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24" Type="http://schemas.openxmlformats.org/officeDocument/2006/relationships/slideLayout" Target="../slideLayouts/slideLayout412.xml"/><Relationship Id="rId32" Type="http://schemas.openxmlformats.org/officeDocument/2006/relationships/slideLayout" Target="../slideLayouts/slideLayout420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3.xml"/><Relationship Id="rId15" Type="http://schemas.openxmlformats.org/officeDocument/2006/relationships/slideLayout" Target="../slideLayouts/slideLayout403.xml"/><Relationship Id="rId23" Type="http://schemas.openxmlformats.org/officeDocument/2006/relationships/slideLayout" Target="../slideLayouts/slideLayout411.xml"/><Relationship Id="rId28" Type="http://schemas.openxmlformats.org/officeDocument/2006/relationships/slideLayout" Target="../slideLayouts/slideLayout416.xml"/><Relationship Id="rId36" Type="http://schemas.openxmlformats.org/officeDocument/2006/relationships/slideLayout" Target="../slideLayouts/slideLayout424.xml"/><Relationship Id="rId10" Type="http://schemas.openxmlformats.org/officeDocument/2006/relationships/slideLayout" Target="../slideLayouts/slideLayout398.xml"/><Relationship Id="rId19" Type="http://schemas.openxmlformats.org/officeDocument/2006/relationships/slideLayout" Target="../slideLayouts/slideLayout407.xml"/><Relationship Id="rId31" Type="http://schemas.openxmlformats.org/officeDocument/2006/relationships/slideLayout" Target="../slideLayouts/slideLayout419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Relationship Id="rId14" Type="http://schemas.openxmlformats.org/officeDocument/2006/relationships/slideLayout" Target="../slideLayouts/slideLayout402.xml"/><Relationship Id="rId22" Type="http://schemas.openxmlformats.org/officeDocument/2006/relationships/slideLayout" Target="../slideLayouts/slideLayout410.xml"/><Relationship Id="rId27" Type="http://schemas.openxmlformats.org/officeDocument/2006/relationships/slideLayout" Target="../slideLayouts/slideLayout415.xml"/><Relationship Id="rId30" Type="http://schemas.openxmlformats.org/officeDocument/2006/relationships/slideLayout" Target="../slideLayouts/slideLayout418.xml"/><Relationship Id="rId35" Type="http://schemas.openxmlformats.org/officeDocument/2006/relationships/slideLayout" Target="../slideLayouts/slideLayout423.xml"/><Relationship Id="rId8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9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2.xml"/><Relationship Id="rId3" Type="http://schemas.openxmlformats.org/officeDocument/2006/relationships/slideLayout" Target="../slideLayouts/slideLayout427.xml"/><Relationship Id="rId7" Type="http://schemas.openxmlformats.org/officeDocument/2006/relationships/slideLayout" Target="../slideLayouts/slideLayout431.xml"/><Relationship Id="rId2" Type="http://schemas.openxmlformats.org/officeDocument/2006/relationships/slideLayout" Target="../slideLayouts/slideLayout426.xml"/><Relationship Id="rId1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30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28.xml"/><Relationship Id="rId9" Type="http://schemas.openxmlformats.org/officeDocument/2006/relationships/slideLayout" Target="../slideLayouts/slideLayout43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  <p:sldLayoutId id="2147484126" r:id="rId3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6-IBM-CLOUD-Catalog.pptx" TargetMode="External"/><Relationship Id="rId13" Type="http://schemas.openxmlformats.org/officeDocument/2006/relationships/image" Target="../media/image16.png"/><Relationship Id="rId3" Type="http://schemas.openxmlformats.org/officeDocument/2006/relationships/hyperlink" Target="0-Introduction.pptx" TargetMode="External"/><Relationship Id="rId7" Type="http://schemas.openxmlformats.org/officeDocument/2006/relationships/hyperlink" Target="5-Cloud-Native-Development-Stack.pptx" TargetMode="External"/><Relationship Id="rId12" Type="http://schemas.openxmlformats.org/officeDocument/2006/relationships/hyperlink" Target="../LABS/LAB-3/readm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6.xml"/><Relationship Id="rId6" Type="http://schemas.openxmlformats.org/officeDocument/2006/relationships/hyperlink" Target="4-Cloud%20Native%20and%20Microservices.pptx" TargetMode="External"/><Relationship Id="rId11" Type="http://schemas.openxmlformats.org/officeDocument/2006/relationships/hyperlink" Target="../LABS/LAB-2/readme.pdf" TargetMode="External"/><Relationship Id="rId5" Type="http://schemas.openxmlformats.org/officeDocument/2006/relationships/hyperlink" Target="3-CloudAndOpenShift.pptx" TargetMode="External"/><Relationship Id="rId10" Type="http://schemas.openxmlformats.org/officeDocument/2006/relationships/hyperlink" Target="../LABS/LAB-1/readme.pdf" TargetMode="External"/><Relationship Id="rId4" Type="http://schemas.openxmlformats.org/officeDocument/2006/relationships/hyperlink" Target="2-CloudAndContainers.pptx" TargetMode="External"/><Relationship Id="rId9" Type="http://schemas.openxmlformats.org/officeDocument/2006/relationships/hyperlink" Target="../LABS/LAB-0/readme.pdf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B051DD-1124-BC4E-9392-D7DC14A2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3700" y="201168"/>
            <a:ext cx="1861700" cy="186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Pavlo Shcherbukha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KYIV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9586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завдання  цього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948400"/>
            <a:ext cx="7758112" cy="4066945"/>
          </a:xfrm>
        </p:spPr>
        <p:txBody>
          <a:bodyPr/>
          <a:lstStyle/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Отримати основні поняття  та про </a:t>
            </a:r>
            <a:r>
              <a:rPr lang="uk-UA" sz="2400" b="1" dirty="0" err="1">
                <a:solidFill>
                  <a:srgbClr val="00B2EF"/>
                </a:solidFill>
              </a:rPr>
              <a:t>Cloud-Native</a:t>
            </a:r>
            <a:r>
              <a:rPr lang="uk-UA" sz="2400" b="1" dirty="0">
                <a:solidFill>
                  <a:srgbClr val="00B2EF"/>
                </a:solidFill>
              </a:rPr>
              <a:t>  </a:t>
            </a:r>
            <a:r>
              <a:rPr lang="uk-UA" sz="2400" b="1" dirty="0" err="1">
                <a:solidFill>
                  <a:srgbClr val="00B2EF"/>
                </a:solidFill>
              </a:rPr>
              <a:t>application</a:t>
            </a:r>
            <a:r>
              <a:rPr lang="uk-UA" sz="2400" b="1" dirty="0">
                <a:solidFill>
                  <a:srgbClr val="00B2EF"/>
                </a:solidFill>
              </a:rPr>
              <a:t> </a:t>
            </a: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Отримати основні поняття про контейнери та їх використання в </a:t>
            </a:r>
            <a:r>
              <a:rPr lang="en-US" sz="2400" b="1" dirty="0">
                <a:solidFill>
                  <a:srgbClr val="00B2EF"/>
                </a:solidFill>
              </a:rPr>
              <a:t>Cloud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Розглянути  каталог продуктів в IBM </a:t>
            </a:r>
            <a:r>
              <a:rPr lang="uk-UA" sz="2400" b="1" dirty="0" err="1">
                <a:solidFill>
                  <a:srgbClr val="00B2EF"/>
                </a:solidFill>
              </a:rPr>
              <a:t>Cloud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Ознайомитися з інструментами розробки, що використовуються  для побудови </a:t>
            </a:r>
            <a:r>
              <a:rPr lang="uk-UA" sz="2400" b="1" dirty="0" err="1">
                <a:solidFill>
                  <a:srgbClr val="00B2EF"/>
                </a:solidFill>
              </a:rPr>
              <a:t>CloudNative</a:t>
            </a:r>
            <a:r>
              <a:rPr lang="uk-UA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 err="1">
                <a:solidFill>
                  <a:srgbClr val="00B2EF"/>
                </a:solidFill>
              </a:rPr>
              <a:t>App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Розглянути  DEVOPS цикл створення </a:t>
            </a:r>
            <a:r>
              <a:rPr lang="uk-UA" sz="2400" b="1" dirty="0" err="1">
                <a:solidFill>
                  <a:srgbClr val="00B2EF"/>
                </a:solidFill>
              </a:rPr>
              <a:t>CloudNative</a:t>
            </a:r>
            <a:r>
              <a:rPr lang="uk-UA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 err="1">
                <a:solidFill>
                  <a:srgbClr val="00B2EF"/>
                </a:solidFill>
              </a:rPr>
              <a:t>App</a:t>
            </a:r>
            <a:r>
              <a:rPr lang="uk-UA" sz="2400" b="1" dirty="0">
                <a:solidFill>
                  <a:srgbClr val="00B2EF"/>
                </a:solidFill>
              </a:rPr>
              <a:t> в IBM - CLOUD</a:t>
            </a: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endParaRPr lang="en-US" sz="2400" b="1" dirty="0">
              <a:solidFill>
                <a:srgbClr val="00B2EF"/>
              </a:solidFill>
            </a:endParaRPr>
          </a:p>
          <a:p>
            <a:pPr marL="0" indent="0" defTabSz="731856"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887788"/>
            <a:ext cx="8393112" cy="3692525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3" action="ppaction://hlinkpres?slideindex=1&amp;slidetitle="/>
              </a:rPr>
              <a:t>Вступ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4" action="ppaction://hlinkpres?slideindex=1&amp;slidetitle="/>
              </a:rPr>
              <a:t>Хмарні технології = Контейнери</a:t>
            </a: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5" action="ppaction://hlinkpres?slideindex=1&amp;slidetitle="/>
              </a:rPr>
              <a:t>Хмарна архітектура на прикладі </a:t>
            </a:r>
            <a:r>
              <a:rPr lang="en-US" sz="1600" noProof="1">
                <a:latin typeface="Arial"/>
                <a:hlinkClick r:id="rId5" action="ppaction://hlinkpres?slideindex=1&amp;slidetitle="/>
              </a:rPr>
              <a:t>OpenShift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6" action="ppaction://hlinkpres?slideindex=1&amp;slidetitle="/>
              </a:rPr>
              <a:t>Cloud-Native App and Microservices</a:t>
            </a:r>
            <a:r>
              <a:rPr lang="en-US" sz="1600" noProof="1">
                <a:latin typeface="Arial"/>
              </a:rPr>
              <a:t> 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7" action="ppaction://hlinkpres?slideindex=1&amp;slidetitle="/>
              </a:rPr>
              <a:t>Стек розробки (</a:t>
            </a:r>
            <a:r>
              <a:rPr lang="en-US" sz="1600" noProof="1">
                <a:latin typeface="Arial"/>
                <a:hlinkClick r:id="rId7" action="ppaction://hlinkpres?slideindex=1&amp;slidetitle="/>
              </a:rPr>
              <a:t>Development Stack</a:t>
            </a:r>
            <a:r>
              <a:rPr lang="uk-UA" sz="1600" noProof="1">
                <a:latin typeface="Arial"/>
                <a:hlinkClick r:id="rId7" action="ppaction://hlinkpres?slideindex=1&amp;slidetitle="/>
              </a:rPr>
              <a:t>)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8" action="ppaction://hlinkpres?slideindex=1&amp;slidetitle="/>
              </a:rPr>
              <a:t>IBM-Cloud Catalog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9" action="ppaction://hlinkfile"/>
              </a:rPr>
              <a:t>Lab-0 </a:t>
            </a:r>
            <a:r>
              <a:rPr lang="uk-UA" sz="1600" noProof="1">
                <a:latin typeface="Arial"/>
                <a:hlinkClick r:id="rId9" action="ppaction://hlinkfile"/>
              </a:rPr>
              <a:t>Встановлення програмного забезпечення</a:t>
            </a: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10" action="ppaction://hlinkfile"/>
              </a:rPr>
              <a:t>Lab-1 Створення облікового запису на IBM-Cloud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11" action="ppaction://hlinkfile"/>
              </a:rPr>
              <a:t>Lab-2 Приклад створення складного сервісу на базі Node-Red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12" action="ppaction://hlinkfile"/>
              </a:rPr>
              <a:t>Lab-3 </a:t>
            </a:r>
            <a:r>
              <a:rPr lang="uk-UA" sz="1600" noProof="1">
                <a:latin typeface="Arial"/>
                <a:hlinkClick r:id="rId12" action="ppaction://hlinkfile"/>
              </a:rPr>
              <a:t>Створення простого </a:t>
            </a:r>
            <a:r>
              <a:rPr lang="en-US" sz="1600" noProof="1">
                <a:latin typeface="Arial"/>
                <a:hlinkClick r:id="rId12" action="ppaction://hlinkfile"/>
              </a:rPr>
              <a:t>Node.JS Back-end </a:t>
            </a:r>
            <a:r>
              <a:rPr lang="uk-UA" sz="1600" noProof="1">
                <a:latin typeface="Arial"/>
                <a:hlinkClick r:id="rId12" action="ppaction://hlinkfile"/>
              </a:rPr>
              <a:t>та </a:t>
            </a:r>
            <a:r>
              <a:rPr lang="en-US" sz="1600" noProof="1">
                <a:latin typeface="Arial"/>
                <a:hlinkClick r:id="rId12" action="ppaction://hlinkfile"/>
              </a:rPr>
              <a:t>Deployment </a:t>
            </a:r>
            <a:r>
              <a:rPr lang="uk-UA" sz="1600" noProof="1">
                <a:latin typeface="Arial"/>
                <a:hlinkClick r:id="rId12" action="ppaction://hlinkfile"/>
              </a:rPr>
              <a:t>в </a:t>
            </a:r>
            <a:r>
              <a:rPr lang="en-US" sz="1600" noProof="1">
                <a:latin typeface="Arial"/>
                <a:hlinkClick r:id="rId12" action="ppaction://hlinkfile"/>
              </a:rPr>
              <a:t>public cloud </a:t>
            </a:r>
            <a:r>
              <a:rPr lang="uk-UA" sz="1600" noProof="1">
                <a:latin typeface="Arial"/>
                <a:hlinkClick r:id="rId12" action="ppaction://hlinkfile"/>
              </a:rPr>
              <a:t>використовуючи </a:t>
            </a:r>
            <a:r>
              <a:rPr lang="en-US" sz="1600" noProof="1">
                <a:latin typeface="Arial"/>
                <a:hlinkClick r:id="rId12" action="ppaction://hlinkfile"/>
              </a:rPr>
              <a:t>CI/CD toolchain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latin typeface="Arial"/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7F068-E9E9-3C40-9A3A-C23E2D157D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7979" y="887788"/>
            <a:ext cx="2882575" cy="25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57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64014</TotalTime>
  <Words>256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.AppleSystemUIFont</vt:lpstr>
      <vt:lpstr>Arial</vt:lpstr>
      <vt:lpstr>Calibri</vt:lpstr>
      <vt:lpstr>Helvetica Neue Light</vt:lpstr>
      <vt:lpstr>IBM Plex Sans</vt:lpstr>
      <vt:lpstr>Wingdings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  </vt:lpstr>
      <vt:lpstr>Pavlo Shcherbukha          KYIV   2021</vt:lpstr>
      <vt:lpstr>Основні завдання  цього WorkShop</vt:lpstr>
      <vt:lpstr>План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577</cp:revision>
  <dcterms:modified xsi:type="dcterms:W3CDTF">2021-01-12T13:59:31Z</dcterms:modified>
</cp:coreProperties>
</file>