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10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theme/theme11.xml" ContentType="application/vnd.openxmlformats-officedocument.theme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12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33"/>
  </p:notesMasterIdLst>
  <p:sldIdLst>
    <p:sldId id="919" r:id="rId14"/>
    <p:sldId id="10192" r:id="rId15"/>
    <p:sldId id="10204" r:id="rId16"/>
    <p:sldId id="10206" r:id="rId17"/>
    <p:sldId id="10207" r:id="rId18"/>
    <p:sldId id="10208" r:id="rId19"/>
    <p:sldId id="10209" r:id="rId20"/>
    <p:sldId id="10214" r:id="rId21"/>
    <p:sldId id="10215" r:id="rId22"/>
    <p:sldId id="10199" r:id="rId23"/>
    <p:sldId id="10205" r:id="rId24"/>
    <p:sldId id="10211" r:id="rId25"/>
    <p:sldId id="10212" r:id="rId26"/>
    <p:sldId id="10210" r:id="rId27"/>
    <p:sldId id="10216" r:id="rId28"/>
    <p:sldId id="10201" r:id="rId29"/>
    <p:sldId id="10213" r:id="rId30"/>
    <p:sldId id="10202" r:id="rId31"/>
    <p:sldId id="10203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lo Shcherbukha" initials="PS" lastIdx="2" clrIdx="0">
    <p:extLst>
      <p:ext uri="{19B8F6BF-5375-455C-9EA6-DF929625EA0E}">
        <p15:presenceInfo xmlns:p15="http://schemas.microsoft.com/office/powerpoint/2012/main" userId="S::Pavlo.Shcherbukha@ua.ibm.com::459f3ae0-89a8-41bc-b678-6ac849f522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2"/>
    <p:restoredTop sz="95226" autoAdjust="0"/>
  </p:normalViewPr>
  <p:slideViewPr>
    <p:cSldViewPr snapToGrid="0" snapToObjects="1">
      <p:cViewPr>
        <p:scale>
          <a:sx n="100" d="100"/>
          <a:sy n="100" d="100"/>
        </p:scale>
        <p:origin x="-29" y="240"/>
      </p:cViewPr>
      <p:guideLst>
        <p:guide orient="horz" pos="162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2T09:51:28.607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rver_patter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	У сучасному </a:t>
            </a:r>
            <a:r>
              <a:rPr lang="en-US" dirty="0"/>
              <a:t>agile-focused</a:t>
            </a:r>
            <a:r>
              <a:rPr lang="uk-UA" dirty="0"/>
              <a:t> світі, розробники, часто знаходяться в  суперечності щодо розуміння  важливості процедур розгортання, розміщення та обслуговування своїх програм у хмарі</a:t>
            </a:r>
            <a:r>
              <a:rPr lang="en-US" dirty="0"/>
              <a:t> </a:t>
            </a:r>
            <a:r>
              <a:rPr lang="uk-UA" dirty="0"/>
              <a:t> або на </a:t>
            </a:r>
            <a:r>
              <a:rPr lang="en-US" dirty="0"/>
              <a:t>application server</a:t>
            </a:r>
            <a:r>
              <a:rPr lang="uk-UA" dirty="0"/>
              <a:t>. Це часто означає, що розробники витрачають менше часу на кодування програм і набагато більше часу турбуються про операційні аспекти. </a:t>
            </a:r>
          </a:p>
          <a:p>
            <a:r>
              <a:rPr lang="uk-UA" dirty="0"/>
              <a:t>	Щоб розробники могли зосередитися на кодуванні, провайдери </a:t>
            </a:r>
            <a:r>
              <a:rPr lang="uk-UA" dirty="0" err="1"/>
              <a:t>безсерверних</a:t>
            </a:r>
            <a:r>
              <a:rPr lang="uk-UA" dirty="0"/>
              <a:t> обчислень прагнуть підійти до нульових операційних затрат. Цього можна досягти, виключивши всі трудомісткі операції і довести їх до, так би мовити, до мінімуму:</a:t>
            </a:r>
          </a:p>
          <a:p>
            <a:r>
              <a:rPr lang="uk-UA" dirty="0" err="1"/>
              <a:t>Прицьому</a:t>
            </a:r>
            <a:r>
              <a:rPr lang="uk-UA" dirty="0"/>
              <a:t>, </a:t>
            </a:r>
            <a:r>
              <a:rPr lang="uk-UA" dirty="0" err="1"/>
              <a:t>провайдерм</a:t>
            </a:r>
            <a:r>
              <a:rPr lang="uk-UA" dirty="0"/>
              <a:t> </a:t>
            </a:r>
            <a:r>
              <a:rPr lang="uk-UA" dirty="0" err="1"/>
              <a:t>портібно</a:t>
            </a:r>
            <a:r>
              <a:rPr lang="uk-UA" dirty="0"/>
              <a:t> гарантувати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Гарантування всіх операцій, включаючи: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Scaling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Low latency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High Availability (HA)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Multi-region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Monitoring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Logging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uk-UA" dirty="0"/>
          </a:p>
          <a:p>
            <a:r>
              <a:rPr lang="uk-UA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Також Мінімізація обчислювальних витрат за допомогою моделі витрат </a:t>
            </a:r>
            <a:r>
              <a:rPr lang="uk-UA" dirty="0" err="1"/>
              <a:t>Pay</a:t>
            </a:r>
            <a:r>
              <a:rPr lang="uk-UA" dirty="0"/>
              <a:t>-</a:t>
            </a:r>
            <a:r>
              <a:rPr lang="uk-UA" dirty="0" err="1"/>
              <a:t>As</a:t>
            </a:r>
            <a:r>
              <a:rPr lang="uk-UA" dirty="0"/>
              <a:t>-</a:t>
            </a:r>
            <a:r>
              <a:rPr lang="uk-UA" dirty="0" err="1"/>
              <a:t>You</a:t>
            </a:r>
            <a:r>
              <a:rPr lang="uk-UA" dirty="0"/>
              <a:t>-GO (PAYGO)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Максимізація використання обчислень, пам'яті та мережі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7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1" dirty="0"/>
              <a:t>Найменший загальний знаменник (РК) </a:t>
            </a:r>
          </a:p>
          <a:p>
            <a:r>
              <a:rPr lang="uk-UA" dirty="0"/>
              <a:t>Не існує єдиного відкритого стандарту для </a:t>
            </a:r>
            <a:r>
              <a:rPr lang="uk-UA" dirty="0" err="1"/>
              <a:t>безсерверної</a:t>
            </a:r>
            <a:r>
              <a:rPr lang="uk-UA" dirty="0"/>
              <a:t> моделі програмування</a:t>
            </a:r>
            <a:r>
              <a:rPr lang="en-US" dirty="0"/>
              <a:t> </a:t>
            </a:r>
            <a:r>
              <a:rPr lang="uk-UA" dirty="0"/>
              <a:t>та моделі розгортання або, як наслідок, її API. Різні провайдери можуть використовувати різну, але схожу семантику для опису компонентних частин, які відіграють певну роль у прийнятті події та призводять до виконання </a:t>
            </a:r>
            <a:r>
              <a:rPr lang="uk-UA" dirty="0" err="1"/>
              <a:t>безсерверної</a:t>
            </a:r>
            <a:r>
              <a:rPr lang="uk-UA" dirty="0"/>
              <a:t> функції. Нижче наведено загальне бачення на те, як працює </a:t>
            </a:r>
            <a:r>
              <a:rPr lang="uk-UA" dirty="0" err="1"/>
              <a:t>безсерверна</a:t>
            </a:r>
            <a:r>
              <a:rPr lang="uk-UA" dirty="0"/>
              <a:t> система, використовуючи найпоширенішу семантику </a:t>
            </a:r>
            <a:r>
              <a:rPr lang="uk-UA" dirty="0" err="1"/>
              <a:t>безсерверного</a:t>
            </a:r>
            <a:r>
              <a:rPr lang="uk-UA" dirty="0"/>
              <a:t> домену, яка  застосовується до </a:t>
            </a:r>
            <a:r>
              <a:rPr lang="uk-UA" b="1" dirty="0"/>
              <a:t>IBM </a:t>
            </a:r>
            <a:r>
              <a:rPr lang="uk-UA" b="1" dirty="0" err="1"/>
              <a:t>Cloud</a:t>
            </a:r>
            <a:r>
              <a:rPr lang="uk-UA" b="1" dirty="0"/>
              <a:t> </a:t>
            </a:r>
            <a:r>
              <a:rPr lang="uk-UA" b="1" dirty="0" err="1"/>
              <a:t>Functions</a:t>
            </a:r>
            <a:r>
              <a:rPr lang="uk-UA" b="1" dirty="0"/>
              <a:t> (ICF).</a:t>
            </a:r>
          </a:p>
          <a:p>
            <a:endParaRPr lang="uk-UA" b="1" dirty="0"/>
          </a:p>
          <a:p>
            <a:r>
              <a:rPr lang="en-US" dirty="0"/>
              <a:t>Events</a:t>
            </a:r>
            <a:r>
              <a:rPr lang="uk-UA" dirty="0"/>
              <a:t> походять від джерела подій</a:t>
            </a:r>
            <a:r>
              <a:rPr lang="en-US" dirty="0"/>
              <a:t>.</a:t>
            </a:r>
            <a:r>
              <a:rPr lang="uk-UA" dirty="0"/>
              <a:t> Події, які можуть бути пов'язані з функціями, завжди надходять із реальних джерел або джерел, що походять</a:t>
            </a:r>
            <a:r>
              <a:rPr lang="en-US" dirty="0"/>
              <a:t> </a:t>
            </a:r>
            <a:r>
              <a:rPr lang="uk-UA" dirty="0"/>
              <a:t>від реальних. </a:t>
            </a:r>
          </a:p>
          <a:p>
            <a:r>
              <a:rPr lang="uk-UA" dirty="0"/>
              <a:t>Сюди можуть входити ручні та автоматизовані джерела. </a:t>
            </a:r>
          </a:p>
          <a:p>
            <a:r>
              <a:rPr lang="uk-UA" dirty="0"/>
              <a:t>Ручні джерела:</a:t>
            </a:r>
          </a:p>
          <a:p>
            <a:endParaRPr lang="uk-UA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Безпосередньо від користувача, який викликає </a:t>
            </a:r>
            <a:r>
              <a:rPr lang="uk-UA" dirty="0" err="1"/>
              <a:t>інтерфейсний</a:t>
            </a:r>
            <a:r>
              <a:rPr lang="uk-UA" dirty="0"/>
              <a:t> API (загальнодоступний або приватний) з даними.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Побічно від користувача, який взаємодіє з веб-сайтом, який використовує </a:t>
            </a:r>
            <a:r>
              <a:rPr lang="en-US" dirty="0"/>
              <a:t>serverless</a:t>
            </a:r>
            <a:r>
              <a:rPr lang="uk-UA" dirty="0"/>
              <a:t> для генерації веб-контенту.</a:t>
            </a:r>
            <a:endParaRPr lang="uk-UA" b="1" dirty="0"/>
          </a:p>
          <a:p>
            <a:endParaRPr lang="uk-UA" b="1" dirty="0"/>
          </a:p>
          <a:p>
            <a:r>
              <a:rPr lang="uk-UA" dirty="0"/>
              <a:t>До автоматизованих джерел належать: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Періодичні події (</a:t>
            </a:r>
            <a:r>
              <a:rPr lang="en-US" dirty="0"/>
              <a:t>alarms</a:t>
            </a:r>
            <a:r>
              <a:rPr lang="uk-UA" dirty="0"/>
              <a:t>) для обробки даних за розкладом або пакетних завдань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Змін</a:t>
            </a:r>
            <a:r>
              <a:rPr lang="ru-RU" dirty="0"/>
              <a:t>а</a:t>
            </a:r>
            <a:r>
              <a:rPr lang="uk-UA" dirty="0"/>
              <a:t> на пристроях зберігання даних, таких як бази даних SQL та S3 </a:t>
            </a:r>
            <a:r>
              <a:rPr lang="uk-UA" dirty="0" err="1"/>
              <a:t>Cloud</a:t>
            </a:r>
            <a:r>
              <a:rPr lang="uk-UA" dirty="0"/>
              <a:t> </a:t>
            </a:r>
            <a:r>
              <a:rPr lang="uk-UA" dirty="0" err="1"/>
              <a:t>Object</a:t>
            </a:r>
            <a:r>
              <a:rPr lang="uk-UA" dirty="0"/>
              <a:t> </a:t>
            </a:r>
            <a:r>
              <a:rPr lang="uk-UA" dirty="0" err="1"/>
              <a:t>Storage</a:t>
            </a:r>
            <a:r>
              <a:rPr lang="uk-U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Отримані повідомлення в черзі повідомлень, таких як </a:t>
            </a:r>
            <a:r>
              <a:rPr lang="uk-UA" dirty="0" err="1"/>
              <a:t>Kafka</a:t>
            </a:r>
            <a:r>
              <a:rPr lang="uk-UA" dirty="0"/>
              <a:t> та </a:t>
            </a:r>
            <a:r>
              <a:rPr lang="uk-UA" dirty="0" err="1"/>
              <a:t>Rabbit</a:t>
            </a:r>
            <a:r>
              <a:rPr lang="uk-UA" dirty="0"/>
              <a:t> MQ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повідомлення електронної пошти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Мобільні </a:t>
            </a:r>
            <a:r>
              <a:rPr lang="uk-UA" dirty="0" err="1"/>
              <a:t>push</a:t>
            </a:r>
            <a:r>
              <a:rPr lang="uk-UA" dirty="0"/>
              <a:t>-повідомлення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dirty="0"/>
              <a:t>Дані датчиків </a:t>
            </a:r>
            <a:r>
              <a:rPr lang="uk-UA" dirty="0" err="1"/>
              <a:t>IoT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uk-UA" b="1" dirty="0" err="1"/>
              <a:t>Feed</a:t>
            </a:r>
            <a:r>
              <a:rPr lang="uk-UA" b="1" dirty="0"/>
              <a:t> - це адаптер події 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У випадку з моделлю ICF джерело події є більш концептуальним, а </a:t>
            </a:r>
            <a:r>
              <a:rPr lang="uk-UA" dirty="0" err="1"/>
              <a:t>Feed</a:t>
            </a:r>
            <a:r>
              <a:rPr lang="uk-UA" dirty="0"/>
              <a:t> представляє </a:t>
            </a:r>
            <a:r>
              <a:rPr lang="en-US" dirty="0"/>
              <a:t>service</a:t>
            </a:r>
            <a:r>
              <a:rPr lang="uk-UA" dirty="0"/>
              <a:t> адаптера в системі. </a:t>
            </a:r>
            <a:r>
              <a:rPr lang="en-US" dirty="0"/>
              <a:t>Feed</a:t>
            </a:r>
            <a:r>
              <a:rPr lang="uk-UA" dirty="0"/>
              <a:t> розуміє, як підключатись та / або отримувати дані від джерела події, адаптувати їх до нормалізованої форми, а потім подавати до однієї або кількох функцій, викликаючи тригери. </a:t>
            </a:r>
            <a:r>
              <a:rPr lang="en-US" dirty="0"/>
              <a:t>Feed</a:t>
            </a:r>
            <a:r>
              <a:rPr lang="uk-UA" dirty="0"/>
              <a:t> дотримуються однієї з трьох схем: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Hook</a:t>
            </a:r>
            <a:r>
              <a:rPr lang="uk-UA" dirty="0"/>
              <a:t>: у стрічці використовується механізм веб-хука або механізм зворотного виклику, який піддається зовнішній службі, яка генерує події, як джерело події.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Polling</a:t>
            </a:r>
            <a:r>
              <a:rPr lang="uk-UA" dirty="0"/>
              <a:t>: Служба, яка періодично опитує зовнішню кінцеву точку </a:t>
            </a:r>
            <a:r>
              <a:rPr lang="uk-UA" dirty="0" err="1"/>
              <a:t>сервіса</a:t>
            </a:r>
            <a:r>
              <a:rPr lang="uk-UA" dirty="0"/>
              <a:t>, щоб отримувати нові дані та генерувати власні події.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Connection</a:t>
            </a:r>
            <a:r>
              <a:rPr lang="uk-UA" dirty="0"/>
              <a:t>: Виділена запущений сервіс, який підтримує постійне з’єднання з джерелом подій (наприклад, реалізація клієнта служби черги повідомлень або бази даних), яка створює та генерує події від її імені.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uk-UA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uk-UA" b="1" dirty="0"/>
              <a:t>Чому ICF використовує тригери?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b="1" dirty="0"/>
              <a:t>Тригери</a:t>
            </a:r>
            <a:r>
              <a:rPr lang="uk-UA" dirty="0"/>
              <a:t> не є частиною кожної </a:t>
            </a:r>
            <a:r>
              <a:rPr lang="uk-UA" dirty="0" err="1"/>
              <a:t>безсерверної</a:t>
            </a:r>
            <a:r>
              <a:rPr lang="uk-UA" dirty="0"/>
              <a:t> моделі програмування, але є потужною концепцією в рамках ICF, яка ефективно підтримує шаблон дизайну спостерігача(</a:t>
            </a:r>
            <a:r>
              <a:rPr lang="en-US" b="0" i="0" u="sng" dirty="0">
                <a:effectLst/>
                <a:latin typeface="-apple-system"/>
                <a:hlinkClick r:id="rId3" tooltip="https://en.wikipedia.org/wiki/Observer_pattern"/>
              </a:rPr>
              <a:t>observer design pattern</a:t>
            </a:r>
            <a:r>
              <a:rPr lang="uk-UA" dirty="0"/>
              <a:t>). У ICF тригер - це програмна конструкція, яка представляє клас або потік подій, придатних для обробки однієї або кількох пов'язаних функцій. За цією схемою самі функції є спостерігачами або "подіями" подій для інших </a:t>
            </a:r>
            <a:r>
              <a:rPr lang="uk-UA" dirty="0" err="1"/>
              <a:t>фукнцій</a:t>
            </a:r>
            <a:r>
              <a:rPr lang="uk-UA" dirty="0"/>
              <a:t>. </a:t>
            </a:r>
            <a:endParaRPr lang="uk-UA" b="1" dirty="0"/>
          </a:p>
          <a:p>
            <a:pPr marL="0" indent="0">
              <a:buFont typeface="Arial" panose="020B0604020202020204" pitchFamily="34" charset="0"/>
              <a:buNone/>
            </a:pPr>
            <a:endParaRPr lang="uk-UA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uk-UA" b="1" dirty="0"/>
              <a:t>Навіщо називати функцію </a:t>
            </a:r>
            <a:r>
              <a:rPr lang="en-US" b="1" dirty="0"/>
              <a:t>Action</a:t>
            </a:r>
            <a:r>
              <a:rPr lang="uk-UA" b="1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У рамках моделі програмування ICF </a:t>
            </a:r>
            <a:r>
              <a:rPr lang="uk-UA" dirty="0" err="1"/>
              <a:t>Action</a:t>
            </a:r>
            <a:r>
              <a:rPr lang="uk-UA" dirty="0"/>
              <a:t> представляє не лише фактичний функціональний код, який виконується. Він також представляє метадані, пов'язані з самою функцією, яка включає:</a:t>
            </a:r>
            <a:endParaRPr lang="en-US" dirty="0"/>
          </a:p>
          <a:p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Name and namespace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  <a:r>
              <a:rPr lang="ru-RU" dirty="0"/>
              <a:t>: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логічні</a:t>
            </a:r>
            <a:r>
              <a:rPr lang="ru-RU" dirty="0"/>
              <a:t> </a:t>
            </a:r>
            <a:r>
              <a:rPr lang="ru-RU" dirty="0" err="1"/>
              <a:t>імена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однозначного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en-US" dirty="0"/>
              <a:t>Action</a:t>
            </a:r>
            <a:r>
              <a:rPr lang="ru-RU" dirty="0"/>
              <a:t> в ICF та </a:t>
            </a:r>
            <a:r>
              <a:rPr lang="ru-RU" dirty="0" err="1"/>
              <a:t>застосування</a:t>
            </a:r>
            <a:r>
              <a:rPr lang="ru-RU" dirty="0"/>
              <a:t> контролю доступу.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Description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: </a:t>
            </a:r>
            <a:r>
              <a:rPr lang="ru-RU" dirty="0"/>
              <a:t>(</a:t>
            </a:r>
            <a:r>
              <a:rPr lang="ru-RU" dirty="0" err="1"/>
              <a:t>Необов’язкове</a:t>
            </a:r>
            <a:r>
              <a:rPr lang="ru-RU" dirty="0"/>
              <a:t>) </a:t>
            </a:r>
            <a:r>
              <a:rPr lang="ru-RU" dirty="0" err="1"/>
              <a:t>пояснення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 та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Runtime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: Runtime </a:t>
            </a:r>
            <a:r>
              <a:rPr lang="uk-UA" b="0" i="0" dirty="0">
                <a:solidFill>
                  <a:srgbClr val="D4D4D4"/>
                </a:solidFill>
                <a:effectLst/>
                <a:latin typeface="-apple-system"/>
              </a:rPr>
              <a:t>включає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D4D4D4"/>
                </a:solidFill>
                <a:effectLst/>
                <a:latin typeface="-apple-system"/>
              </a:rPr>
              <a:t>мову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, runtime type, </a:t>
            </a:r>
            <a:r>
              <a:rPr lang="uk-UA" b="0" i="0" dirty="0">
                <a:solidFill>
                  <a:srgbClr val="D4D4D4"/>
                </a:solidFill>
                <a:effectLst/>
                <a:latin typeface="-apple-system"/>
              </a:rPr>
              <a:t>та версію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uk-UA" b="0" i="0" dirty="0">
                <a:solidFill>
                  <a:srgbClr val="D4D4D4"/>
                </a:solidFill>
                <a:effectLst/>
                <a:latin typeface="-apple-system"/>
              </a:rPr>
              <a:t>: </a:t>
            </a:r>
            <a:r>
              <a:rPr lang="uk-UA" dirty="0"/>
              <a:t>Внутрішня версія відстежується, оскільки код змінюється з часом.</a:t>
            </a:r>
            <a:endParaRPr lang="uk-UA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Parameter declarations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  <a:r>
              <a:rPr lang="uk-UA" b="0" i="0" dirty="0">
                <a:solidFill>
                  <a:srgbClr val="D4D4D4"/>
                </a:solidFill>
                <a:effectLst/>
                <a:latin typeface="-apple-system"/>
              </a:rPr>
              <a:t>  </a:t>
            </a:r>
            <a:r>
              <a:rPr lang="uk-UA" dirty="0"/>
              <a:t>Сюди входять опис вхідних параметрів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  <a:endParaRPr lang="uk-U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Parameter defaults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  <a:r>
              <a:rPr lang="uk-UA" b="0" i="0" dirty="0">
                <a:solidFill>
                  <a:srgbClr val="D4D4D4"/>
                </a:solidFill>
                <a:effectLst/>
                <a:latin typeface="-apple-system"/>
              </a:rPr>
              <a:t>  </a:t>
            </a:r>
            <a:r>
              <a:rPr lang="uk-UA" dirty="0"/>
              <a:t>Це значення вхідних параметрів за замовчуванням, що застосовуються, коли вони відсутні в параметрах </a:t>
            </a:r>
            <a:r>
              <a:rPr lang="en-US" dirty="0"/>
              <a:t>Actions</a:t>
            </a:r>
            <a:r>
              <a:rPr lang="uk-UA" dirty="0"/>
              <a:t>.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Limits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:  Limits  </a:t>
            </a:r>
            <a:r>
              <a:rPr lang="uk-UA" b="0" i="0" dirty="0">
                <a:solidFill>
                  <a:srgbClr val="D4D4D4"/>
                </a:solidFill>
                <a:effectLst/>
                <a:latin typeface="-apple-system"/>
              </a:rPr>
              <a:t>є не обов’язковими-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 Action timeout, memory, and log size.</a:t>
            </a:r>
            <a:endParaRPr lang="uk-UA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b="1" i="0" dirty="0">
                <a:solidFill>
                  <a:srgbClr val="D4D4D4"/>
                </a:solidFill>
                <a:effectLst/>
                <a:latin typeface="-apple-system"/>
              </a:rPr>
              <a:t>І остання частка  програмної моделі це – </a:t>
            </a: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Rule</a:t>
            </a: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58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uk-UA" b="1" i="0" dirty="0">
                <a:solidFill>
                  <a:srgbClr val="D4D4D4"/>
                </a:solidFill>
                <a:effectLst/>
                <a:latin typeface="-apple-system"/>
              </a:rPr>
              <a:t>І остання частка  програмної моделі це – </a:t>
            </a:r>
            <a:r>
              <a:rPr lang="en-US" b="1" i="0" dirty="0">
                <a:solidFill>
                  <a:srgbClr val="D4D4D4"/>
                </a:solidFill>
                <a:effectLst/>
                <a:latin typeface="-apple-system"/>
              </a:rPr>
              <a:t>Rule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Для успішного проектування описаного вище шаблону спостерігача, вам потрібно ввести в модель програмування останній логічний компонент. Це називається </a:t>
            </a:r>
            <a:r>
              <a:rPr lang="en-US" dirty="0"/>
              <a:t>Rule</a:t>
            </a:r>
            <a:r>
              <a:rPr lang="uk-UA" dirty="0"/>
              <a:t>. </a:t>
            </a:r>
            <a:r>
              <a:rPr lang="en-US" dirty="0"/>
              <a:t>Rule</a:t>
            </a:r>
            <a:r>
              <a:rPr lang="uk-UA" dirty="0"/>
              <a:t> використовуються для асоціювання одного тригера з однією дією</a:t>
            </a:r>
            <a:r>
              <a:rPr lang="en-US" dirty="0"/>
              <a:t> (Actions)</a:t>
            </a:r>
            <a:r>
              <a:rPr lang="uk-UA" dirty="0"/>
              <a:t>. Після створення такого роду асоціації кожен раз, коли запускається спрацьовування тригера, викликається </a:t>
            </a:r>
            <a:r>
              <a:rPr lang="en-US" dirty="0"/>
              <a:t>Action</a:t>
            </a:r>
            <a:r>
              <a:rPr lang="uk-UA" dirty="0"/>
              <a:t>. Подумайте про них як про перемикач увімкнення / вимкнення, що вмикає або вимикає тригерні події, що досягають </a:t>
            </a:r>
            <a:r>
              <a:rPr lang="en-US" dirty="0"/>
              <a:t>Action</a:t>
            </a: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49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Використовуючи кілька </a:t>
            </a:r>
            <a:r>
              <a:rPr lang="en-US" dirty="0"/>
              <a:t>Rule</a:t>
            </a:r>
            <a:r>
              <a:rPr lang="uk-UA" dirty="0"/>
              <a:t>, одне спрацьовування тригера може викликати кілька </a:t>
            </a:r>
            <a:r>
              <a:rPr lang="en-US" dirty="0"/>
              <a:t>Actions</a:t>
            </a:r>
            <a:r>
              <a:rPr lang="uk-UA" dirty="0"/>
              <a:t> АБО спрацьовування з декількох тригерів можуть викликати одну і ту ж </a:t>
            </a:r>
            <a:r>
              <a:rPr lang="en-US" dirty="0"/>
              <a:t>Action</a:t>
            </a:r>
            <a:r>
              <a:rPr lang="uk-UA" dirty="0"/>
              <a:t>. На діаграмі нижче зображено ці взаємозв’язки тригер-</a:t>
            </a:r>
            <a:r>
              <a:rPr lang="en-US"/>
              <a:t>action</a:t>
            </a:r>
            <a:r>
              <a:rPr lang="uk-UA"/>
              <a:t>, </a:t>
            </a:r>
            <a:r>
              <a:rPr lang="uk-UA" dirty="0"/>
              <a:t>активовані за допомогою правил:</a:t>
            </a: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b="1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39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Зараз уже всі чули про контейнеру платформу </a:t>
            </a:r>
            <a:r>
              <a:rPr lang="en-US" dirty="0"/>
              <a:t>Docker.  </a:t>
            </a:r>
            <a:r>
              <a:rPr lang="uk-UA" dirty="0"/>
              <a:t>Але для хмар це не є основною контейнерною платформою. Більш того,  контейнерний ряд набагато ширший ніж всім відомий </a:t>
            </a:r>
            <a:r>
              <a:rPr lang="en-US" dirty="0"/>
              <a:t>Docker-</a:t>
            </a:r>
            <a:r>
              <a:rPr lang="uk-UA" dirty="0"/>
              <a:t>контейнер.</a:t>
            </a:r>
            <a:r>
              <a:rPr lang="en-US" dirty="0"/>
              <a:t> </a:t>
            </a:r>
            <a:r>
              <a:rPr lang="uk-UA" dirty="0"/>
              <a:t>Так,</a:t>
            </a:r>
            <a:r>
              <a:rPr lang="en-US" dirty="0"/>
              <a:t> </a:t>
            </a:r>
            <a:r>
              <a:rPr lang="uk-UA" dirty="0"/>
              <a:t>основною контейнерною платформою, що використовується у хмарах є </a:t>
            </a:r>
            <a:r>
              <a:rPr lang="en-US" dirty="0"/>
              <a:t>Kubernetes</a:t>
            </a:r>
            <a:r>
              <a:rPr lang="uk-UA" dirty="0"/>
              <a:t>. Далі, розглянемо особливості контейнерів та їх антологію.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00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Зараз уже всі чули про контейнеру платформу </a:t>
            </a:r>
            <a:r>
              <a:rPr lang="en-US" dirty="0"/>
              <a:t>Docker.  </a:t>
            </a:r>
            <a:r>
              <a:rPr lang="uk-UA" dirty="0"/>
              <a:t>Але для хмар це не є основною контейнерною платформою. Більш того,  контейнерний ряд набагато ширший ніж всім відомий </a:t>
            </a:r>
            <a:r>
              <a:rPr lang="en-US" dirty="0"/>
              <a:t>Docker-</a:t>
            </a:r>
            <a:r>
              <a:rPr lang="uk-UA" dirty="0"/>
              <a:t>контейнер.</a:t>
            </a:r>
            <a:r>
              <a:rPr lang="en-US" dirty="0"/>
              <a:t> </a:t>
            </a:r>
            <a:r>
              <a:rPr lang="uk-UA" dirty="0"/>
              <a:t>Так,</a:t>
            </a:r>
            <a:r>
              <a:rPr lang="en-US" dirty="0"/>
              <a:t> </a:t>
            </a:r>
            <a:r>
              <a:rPr lang="uk-UA" dirty="0"/>
              <a:t>основною контейнерною платформою, що використовується у хмарах є </a:t>
            </a:r>
            <a:r>
              <a:rPr lang="en-US" dirty="0"/>
              <a:t>Kubernetes</a:t>
            </a:r>
            <a:r>
              <a:rPr lang="uk-UA" dirty="0"/>
              <a:t>. Далі, розглянемо особливості контейнерів та їх антологію.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70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4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83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Тобто завдяки </a:t>
            </a:r>
            <a:r>
              <a:rPr lang="uk-UA" dirty="0" err="1"/>
              <a:t>безсерверності</a:t>
            </a:r>
            <a:r>
              <a:rPr lang="uk-UA" dirty="0"/>
              <a:t>, після мінімізації </a:t>
            </a:r>
            <a:r>
              <a:rPr lang="uk-UA" dirty="0" err="1"/>
              <a:t>Ops</a:t>
            </a:r>
            <a:r>
              <a:rPr lang="uk-UA" dirty="0"/>
              <a:t> в </a:t>
            </a:r>
            <a:r>
              <a:rPr lang="uk-UA" dirty="0" err="1"/>
              <a:t>DevOps</a:t>
            </a:r>
            <a:r>
              <a:rPr lang="uk-UA" dirty="0"/>
              <a:t>, розробники можуть більше сфокусувати свою увагу на написання  програмного коду. Результатом є не тільки підвищена швидкість доставки програмного забезпечення, але і  збільшується задоволення розробників від його повсякденної роботи.</a:t>
            </a:r>
          </a:p>
          <a:p>
            <a:r>
              <a:rPr lang="uk-UA" dirty="0"/>
              <a:t>Розробнику потрібно виконувати менше  рутинних операцій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6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Швидше за все, термін </a:t>
            </a:r>
            <a:r>
              <a:rPr lang="uk-UA" dirty="0" err="1"/>
              <a:t>безсерверний</a:t>
            </a:r>
            <a:r>
              <a:rPr lang="uk-UA" dirty="0"/>
              <a:t> був введений, щоб привернути увагу розробників, які бажають зменшити серверні витрати на роботу своїх додатків. </a:t>
            </a:r>
          </a:p>
          <a:p>
            <a:r>
              <a:rPr lang="uk-UA" dirty="0"/>
              <a:t>Хоча з назви випливає, що код можна запускати без необхідності класичних серверів, це просто неправда!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err="1"/>
              <a:t>Безсерверність</a:t>
            </a:r>
            <a:r>
              <a:rPr lang="uk-UA" dirty="0"/>
              <a:t> – це неправильна назва, оскільки сервери існують, але вони не турбують розробників та не потребують їх уваги.</a:t>
            </a:r>
            <a:endParaRPr lang="en-US" dirty="0"/>
          </a:p>
          <a:p>
            <a:endParaRPr lang="uk-UA" dirty="0"/>
          </a:p>
          <a:p>
            <a:r>
              <a:rPr lang="uk-UA" dirty="0"/>
              <a:t>Розробка </a:t>
            </a:r>
            <a:r>
              <a:rPr lang="en-US" dirty="0"/>
              <a:t>Serverless </a:t>
            </a:r>
            <a:r>
              <a:rPr lang="uk-UA" dirty="0"/>
              <a:t>додатків - це </a:t>
            </a:r>
            <a:r>
              <a:rPr lang="en-US" dirty="0"/>
              <a:t> </a:t>
            </a:r>
            <a:r>
              <a:rPr lang="uk-UA" dirty="0"/>
              <a:t>розробка</a:t>
            </a:r>
            <a:r>
              <a:rPr lang="en-US" dirty="0"/>
              <a:t> Event-driven</a:t>
            </a:r>
            <a:r>
              <a:rPr lang="uk-UA" dirty="0"/>
              <a:t> програмних продуктів, що базуються на стандартному понятті функцій без значних затрат на </a:t>
            </a:r>
            <a:r>
              <a:rPr lang="en-US" dirty="0"/>
              <a:t>deployment (DevOps).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5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1" dirty="0"/>
          </a:p>
          <a:p>
            <a:endParaRPr lang="uk-UA" b="1" dirty="0"/>
          </a:p>
          <a:p>
            <a:endParaRPr lang="uk-UA" b="1" dirty="0"/>
          </a:p>
          <a:p>
            <a:r>
              <a:rPr lang="en-US" b="1" dirty="0"/>
              <a:t>1. </a:t>
            </a:r>
            <a:r>
              <a:rPr lang="uk-UA" b="1" dirty="0"/>
              <a:t>Функції порівняно з контейнерами</a:t>
            </a:r>
            <a:endParaRPr lang="en-US" b="1" dirty="0"/>
          </a:p>
          <a:p>
            <a:r>
              <a:rPr lang="uk-UA" dirty="0" err="1"/>
              <a:t>Безсерверні</a:t>
            </a:r>
            <a:r>
              <a:rPr lang="uk-UA" dirty="0"/>
              <a:t> платформи зазвичай підтримують управління та розгортання </a:t>
            </a:r>
            <a:r>
              <a:rPr lang="uk-UA" dirty="0" err="1"/>
              <a:t>безсерверних</a:t>
            </a:r>
            <a:r>
              <a:rPr lang="uk-UA" dirty="0"/>
              <a:t> функцій, використовуючи: </a:t>
            </a:r>
          </a:p>
          <a:p>
            <a:r>
              <a:rPr lang="uk-UA" dirty="0"/>
              <a:t>Поняття </a:t>
            </a:r>
            <a:r>
              <a:rPr lang="en-US" dirty="0"/>
              <a:t>FAAS-</a:t>
            </a:r>
            <a:r>
              <a:rPr lang="uk-UA" dirty="0"/>
              <a:t> функція як сервіс</a:t>
            </a:r>
          </a:p>
          <a:p>
            <a:r>
              <a:rPr lang="uk-UA" dirty="0" err="1"/>
              <a:t>Провадери</a:t>
            </a:r>
            <a:r>
              <a:rPr lang="uk-UA" dirty="0"/>
              <a:t> контейнерних платформ використовують поняття </a:t>
            </a:r>
            <a:r>
              <a:rPr lang="uk-UA" dirty="0" err="1"/>
              <a:t>Container</a:t>
            </a:r>
            <a:r>
              <a:rPr lang="uk-UA" dirty="0"/>
              <a:t>-</a:t>
            </a:r>
            <a:r>
              <a:rPr lang="uk-UA" dirty="0" err="1"/>
              <a:t>as</a:t>
            </a:r>
            <a:r>
              <a:rPr lang="uk-UA" dirty="0"/>
              <a:t>-a-a-</a:t>
            </a:r>
            <a:r>
              <a:rPr lang="uk-UA" dirty="0" err="1"/>
              <a:t>service</a:t>
            </a:r>
            <a:r>
              <a:rPr lang="uk-UA" dirty="0"/>
              <a:t> (</a:t>
            </a:r>
            <a:r>
              <a:rPr lang="uk-UA" dirty="0" err="1"/>
              <a:t>CaaS</a:t>
            </a:r>
            <a:r>
              <a:rPr lang="uk-UA" dirty="0"/>
              <a:t>) , такі як </a:t>
            </a:r>
            <a:r>
              <a:rPr lang="uk-UA" dirty="0" err="1"/>
              <a:t>Kubernetes</a:t>
            </a:r>
            <a:r>
              <a:rPr lang="uk-UA" dirty="0"/>
              <a:t>, і розглядає їх як </a:t>
            </a:r>
            <a:r>
              <a:rPr lang="uk-UA" dirty="0" err="1"/>
              <a:t>однофункціональні</a:t>
            </a:r>
            <a:r>
              <a:rPr lang="uk-UA" dirty="0"/>
              <a:t> програми.</a:t>
            </a:r>
            <a:endParaRPr lang="en-US" dirty="0"/>
          </a:p>
          <a:p>
            <a:endParaRPr lang="uk-UA" b="1" dirty="0"/>
          </a:p>
          <a:p>
            <a:r>
              <a:rPr lang="en-US" b="1" dirty="0"/>
              <a:t>FAAS</a:t>
            </a:r>
            <a:r>
              <a:rPr lang="uk-UA" b="1" dirty="0"/>
              <a:t>  працює, коли:</a:t>
            </a:r>
            <a:endParaRPr lang="en-US" b="1" dirty="0"/>
          </a:p>
          <a:p>
            <a:r>
              <a:rPr lang="uk-UA" dirty="0"/>
              <a:t>Функції завантажуються та виконуються у попередньо налаштованих середовищах виконання, специфічних для мови в попередньо розфасовані контейнери. </a:t>
            </a:r>
          </a:p>
          <a:p>
            <a:endParaRPr lang="uk-UA" b="1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1" dirty="0"/>
              <a:t>С</a:t>
            </a:r>
            <a:r>
              <a:rPr lang="en-US" b="1" dirty="0"/>
              <a:t>AAS</a:t>
            </a:r>
            <a:r>
              <a:rPr lang="uk-UA" b="1" dirty="0"/>
              <a:t>  працює, коли:</a:t>
            </a:r>
            <a:endParaRPr lang="en-US" b="1" dirty="0"/>
          </a:p>
          <a:p>
            <a:r>
              <a:rPr lang="uk-UA" dirty="0"/>
              <a:t>Розробник повинен упакувати функції всередині контейнерів, а також усі необхідні </a:t>
            </a:r>
            <a:r>
              <a:rPr lang="uk-UA" dirty="0" err="1"/>
              <a:t>мовні</a:t>
            </a:r>
            <a:r>
              <a:rPr lang="uk-UA" dirty="0"/>
              <a:t> залежності. Це вимагає сервісного середовища, яке може обробляти запити мережі HTTP, викликати функції та повертати відповіді.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1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1" dirty="0"/>
              <a:t>Упаковка для </a:t>
            </a:r>
            <a:r>
              <a:rPr lang="uk-UA" b="1" dirty="0" err="1"/>
              <a:t>безсерверних</a:t>
            </a:r>
            <a:r>
              <a:rPr lang="uk-UA" b="1" dirty="0"/>
              <a:t> </a:t>
            </a:r>
            <a:r>
              <a:rPr lang="uk-UA" b="1" dirty="0" err="1"/>
              <a:t>FaaS</a:t>
            </a:r>
            <a:r>
              <a:rPr lang="uk-UA" b="1" dirty="0"/>
              <a:t> </a:t>
            </a:r>
            <a:endParaRPr lang="en-US" b="1" dirty="0"/>
          </a:p>
          <a:p>
            <a:r>
              <a:rPr lang="uk-UA" dirty="0"/>
              <a:t>Взагалі, при </a:t>
            </a:r>
            <a:r>
              <a:rPr lang="uk-UA" dirty="0" err="1"/>
              <a:t>безсерверній</a:t>
            </a:r>
            <a:r>
              <a:rPr lang="uk-UA" dirty="0"/>
              <a:t> реалізації </a:t>
            </a:r>
            <a:r>
              <a:rPr lang="uk-UA" dirty="0" err="1"/>
              <a:t>FaaS</a:t>
            </a:r>
            <a:r>
              <a:rPr lang="uk-UA" dirty="0"/>
              <a:t>  потрібно лише надіслати одну функцію та будь-які залежності (наприклад, пакети чи бібліотеки), які ще не вбудовані в </a:t>
            </a:r>
            <a:r>
              <a:rPr lang="en-US" dirty="0"/>
              <a:t>runtime </a:t>
            </a:r>
            <a:r>
              <a:rPr lang="uk-UA" dirty="0"/>
              <a:t>для вибраної</a:t>
            </a:r>
            <a:r>
              <a:rPr lang="en-US" dirty="0"/>
              <a:t> </a:t>
            </a:r>
            <a:r>
              <a:rPr lang="uk-UA" dirty="0"/>
              <a:t>мови, який уже підготував раніше </a:t>
            </a:r>
            <a:r>
              <a:rPr lang="uk-UA" dirty="0" err="1"/>
              <a:t>безсерверний</a:t>
            </a:r>
            <a:r>
              <a:rPr lang="uk-UA" dirty="0"/>
              <a:t> провайдер. Цей етап упаковки, як правило, передбачає створення такого архіву, як ZIP або JAR (</a:t>
            </a:r>
            <a:r>
              <a:rPr lang="uk-UA" dirty="0" err="1"/>
              <a:t>Java</a:t>
            </a:r>
            <a:r>
              <a:rPr lang="uk-UA" dirty="0"/>
              <a:t>).</a:t>
            </a:r>
          </a:p>
          <a:p>
            <a:endParaRPr lang="uk-UA" dirty="0"/>
          </a:p>
          <a:p>
            <a:r>
              <a:rPr lang="uk-UA" dirty="0"/>
              <a:t>У цих випадках </a:t>
            </a:r>
            <a:r>
              <a:rPr lang="uk-UA" dirty="0" err="1"/>
              <a:t>безсерверний</a:t>
            </a:r>
            <a:r>
              <a:rPr lang="uk-UA" dirty="0"/>
              <a:t> провайдер зазвичай має готові контейнери, які містять системні та </a:t>
            </a:r>
            <a:r>
              <a:rPr lang="uk-UA" dirty="0" err="1"/>
              <a:t>мовні</a:t>
            </a:r>
            <a:r>
              <a:rPr lang="uk-UA" dirty="0"/>
              <a:t> бібліотеки для таких мов, як </a:t>
            </a:r>
            <a:r>
              <a:rPr lang="uk-UA" dirty="0" err="1"/>
              <a:t>JavaScript</a:t>
            </a:r>
            <a:r>
              <a:rPr lang="uk-UA" dirty="0"/>
              <a:t> (Node.js), </a:t>
            </a:r>
            <a:r>
              <a:rPr lang="uk-UA" dirty="0" err="1"/>
              <a:t>Python</a:t>
            </a:r>
            <a:r>
              <a:rPr lang="uk-UA" dirty="0"/>
              <a:t>, </a:t>
            </a:r>
            <a:r>
              <a:rPr lang="uk-UA" dirty="0" err="1"/>
              <a:t>Java</a:t>
            </a:r>
            <a:r>
              <a:rPr lang="uk-UA" dirty="0"/>
              <a:t> та, можливо, інші корисні бібліотеки.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0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  <a:p>
            <a:r>
              <a:rPr lang="uk-UA" b="1" dirty="0"/>
              <a:t>Упаковка для </a:t>
            </a:r>
            <a:r>
              <a:rPr lang="uk-UA" b="1" dirty="0" err="1"/>
              <a:t>безсерверного</a:t>
            </a:r>
            <a:r>
              <a:rPr lang="uk-UA" b="1" dirty="0"/>
              <a:t> </a:t>
            </a:r>
            <a:r>
              <a:rPr lang="en-US" b="1" dirty="0"/>
              <a:t>CaaS </a:t>
            </a:r>
            <a:endParaRPr lang="uk-UA" b="1" dirty="0"/>
          </a:p>
          <a:p>
            <a:r>
              <a:rPr lang="uk-UA" dirty="0"/>
              <a:t>За допомогою </a:t>
            </a:r>
            <a:r>
              <a:rPr lang="uk-UA" dirty="0" err="1"/>
              <a:t>безсерверної</a:t>
            </a:r>
            <a:r>
              <a:rPr lang="uk-UA" dirty="0"/>
              <a:t> платформи, призначеної для контейнерів, потрібно вибрати базовий контейнер та створити власний стек </a:t>
            </a:r>
            <a:r>
              <a:rPr lang="uk-UA" dirty="0" err="1"/>
              <a:t>мікросервісів</a:t>
            </a:r>
            <a:r>
              <a:rPr lang="uk-UA" dirty="0"/>
              <a:t> для розміщення та запуску вашої функції. Зазвичай це передбачає вибір базового контейнера </a:t>
            </a:r>
            <a:r>
              <a:rPr lang="en-US" dirty="0"/>
              <a:t>runtime</a:t>
            </a:r>
            <a:r>
              <a:rPr lang="uk-UA" dirty="0"/>
              <a:t> для вашої мови та версії. Потім ви вибираєте та встановлюєте ваш сервісний </a:t>
            </a:r>
            <a:r>
              <a:rPr lang="en-US" dirty="0"/>
              <a:t>framework</a:t>
            </a:r>
            <a:r>
              <a:rPr lang="uk-UA" dirty="0"/>
              <a:t>, який може підтримувати мережеві з'єднання </a:t>
            </a:r>
            <a:r>
              <a:rPr lang="en-US" dirty="0"/>
              <a:t>HTTP. </a:t>
            </a:r>
            <a:r>
              <a:rPr lang="uk-UA" dirty="0"/>
              <a:t>Далі ви встановлюєте свої бібліотеки функцій та залежні програми у цей </a:t>
            </a:r>
            <a:r>
              <a:rPr lang="en-US" dirty="0"/>
              <a:t>framework</a:t>
            </a:r>
            <a:r>
              <a:rPr lang="uk-UA" dirty="0"/>
              <a:t>. Нарешті, ви експортуєте цю функцію в кінцеву точку (</a:t>
            </a:r>
            <a:r>
              <a:rPr lang="en-US" dirty="0"/>
              <a:t>rout</a:t>
            </a:r>
            <a:r>
              <a:rPr lang="uk-UA" dirty="0"/>
              <a:t>), сумісну з </a:t>
            </a:r>
            <a:r>
              <a:rPr lang="uk-UA" dirty="0" err="1"/>
              <a:t>безсерверною</a:t>
            </a:r>
            <a:r>
              <a:rPr lang="uk-UA" dirty="0"/>
              <a:t> платформою.</a:t>
            </a:r>
            <a:endParaRPr lang="en-US" dirty="0"/>
          </a:p>
          <a:p>
            <a:endParaRPr lang="en-US" dirty="0"/>
          </a:p>
          <a:p>
            <a:r>
              <a:rPr lang="uk-UA" b="1" dirty="0"/>
              <a:t>Додаткові обов'язки щодо функцій </a:t>
            </a:r>
            <a:r>
              <a:rPr lang="uk-UA" b="1" dirty="0" err="1"/>
              <a:t>CaaS</a:t>
            </a:r>
            <a:r>
              <a:rPr lang="uk-UA" b="1" dirty="0"/>
              <a:t> </a:t>
            </a:r>
          </a:p>
          <a:p>
            <a:r>
              <a:rPr lang="uk-UA" dirty="0"/>
              <a:t>З підходом </a:t>
            </a:r>
            <a:r>
              <a:rPr lang="uk-UA" dirty="0" err="1"/>
              <a:t>CaaS</a:t>
            </a:r>
            <a:r>
              <a:rPr lang="uk-UA" dirty="0"/>
              <a:t> інші експлуатаційні обов'язки тепер стають відповідальністю розробника, який готує контейнер. Ви несете відповідальність за загальну безпеку контейнера та підтримку версій не лише базового контейнера, але й вибраного вами сервісу. Вам також слід знати про будь-які допоміжні бібліотеки. Крім того, можливо, доведеться розробити плани щодо підтримки збору журналів та метрик на рівні функцій, які зазвичай були б прозорими із підходом </a:t>
            </a:r>
            <a:r>
              <a:rPr lang="uk-UA" dirty="0" err="1"/>
              <a:t>FaaS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Typical packaging steps</a:t>
            </a:r>
          </a:p>
          <a:p>
            <a:pPr marL="228600" indent="-228600">
              <a:buAutoNum type="arabicPeriod"/>
            </a:pPr>
            <a:r>
              <a:rPr lang="uk-UA" dirty="0"/>
              <a:t>Написати свою функцію та </a:t>
            </a:r>
            <a:r>
              <a:rPr lang="en-US" dirty="0"/>
              <a:t>c</a:t>
            </a:r>
            <a:r>
              <a:rPr lang="uk-UA" dirty="0"/>
              <a:t>планувати розміщувати її за допомогою вибраного </a:t>
            </a:r>
            <a:r>
              <a:rPr lang="uk-UA" dirty="0" err="1"/>
              <a:t>мовного</a:t>
            </a:r>
            <a:r>
              <a:rPr lang="uk-UA" dirty="0"/>
              <a:t> </a:t>
            </a:r>
            <a:r>
              <a:rPr lang="en-US" dirty="0"/>
              <a:t>runtime</a:t>
            </a:r>
            <a:r>
              <a:rPr lang="uk-UA" dirty="0"/>
              <a:t>.</a:t>
            </a:r>
            <a:endParaRPr lang="en-US" dirty="0"/>
          </a:p>
          <a:p>
            <a:pPr marL="228600" indent="-228600">
              <a:buAutoNum type="arabicPeriod"/>
            </a:pPr>
            <a:r>
              <a:rPr lang="uk-UA" dirty="0"/>
              <a:t>Виберіть базовий образ зі сховища з</a:t>
            </a:r>
            <a:r>
              <a:rPr lang="en-US" dirty="0"/>
              <a:t> </a:t>
            </a:r>
            <a:r>
              <a:rPr lang="uk-UA" dirty="0"/>
              <a:t>вибраним </a:t>
            </a:r>
            <a:r>
              <a:rPr lang="uk-UA" dirty="0" err="1"/>
              <a:t>мовним</a:t>
            </a:r>
            <a:r>
              <a:rPr lang="uk-UA" dirty="0"/>
              <a:t>  </a:t>
            </a:r>
            <a:r>
              <a:rPr lang="en-US" dirty="0"/>
              <a:t>runtime</a:t>
            </a:r>
            <a:r>
              <a:rPr lang="uk-UA" dirty="0"/>
              <a:t>, який вам потрібен. Якщо у вас є можливість, виберіть такий, що вже має встановлений </a:t>
            </a:r>
            <a:r>
              <a:rPr lang="en-US" dirty="0"/>
              <a:t>framework</a:t>
            </a:r>
            <a:r>
              <a:rPr lang="uk-UA" dirty="0"/>
              <a:t>.</a:t>
            </a:r>
            <a:endParaRPr lang="en-US" dirty="0"/>
          </a:p>
          <a:p>
            <a:pPr marL="228600" indent="-228600">
              <a:buAutoNum type="arabicPeriod"/>
            </a:pPr>
            <a:r>
              <a:rPr lang="uk-UA" dirty="0"/>
              <a:t>Створіть свою функцію, та необхідні допоміжні бібліотеки та сервісну структуру, якщо вона ще не включена в образ.</a:t>
            </a:r>
          </a:p>
          <a:p>
            <a:pPr marL="228600" indent="-228600">
              <a:buAutoNum type="arabicPeriod"/>
            </a:pPr>
            <a:r>
              <a:rPr lang="uk-UA" dirty="0"/>
              <a:t>Експортуйте свою кінцеву точку </a:t>
            </a:r>
            <a:r>
              <a:rPr lang="uk-UA" dirty="0" err="1"/>
              <a:t>FaaS</a:t>
            </a:r>
            <a:r>
              <a:rPr lang="uk-UA" dirty="0"/>
              <a:t> з вашого фреймворку та налаштуйте фреймворк за необхідністю для експорту журналів та показників </a:t>
            </a:r>
            <a:r>
              <a:rPr lang="uk-UA" dirty="0" err="1"/>
              <a:t>моніторинга</a:t>
            </a:r>
            <a:r>
              <a:rPr lang="uk-UA" dirty="0"/>
              <a:t>.</a:t>
            </a:r>
          </a:p>
          <a:p>
            <a:pPr marL="228600" indent="-228600">
              <a:buAutoNum type="arabicPeriod"/>
            </a:pPr>
            <a:r>
              <a:rPr lang="uk-UA" dirty="0" err="1"/>
              <a:t>Відправте</a:t>
            </a:r>
            <a:r>
              <a:rPr lang="uk-UA" dirty="0"/>
              <a:t> отриманий образ на </a:t>
            </a:r>
            <a:r>
              <a:rPr lang="uk-UA" dirty="0" err="1"/>
              <a:t>безсерверну</a:t>
            </a:r>
            <a:r>
              <a:rPr lang="uk-UA" dirty="0"/>
              <a:t> платформу </a:t>
            </a:r>
            <a:r>
              <a:rPr lang="uk-UA" dirty="0" err="1"/>
              <a:t>CaaS</a:t>
            </a:r>
            <a:r>
              <a:rPr lang="uk-UA" dirty="0"/>
              <a:t>. Це може бути пряме надсилання або непряме із підтримуваного сховища образів (</a:t>
            </a:r>
            <a:r>
              <a:rPr lang="en-US" dirty="0" err="1"/>
              <a:t>DockerHub</a:t>
            </a:r>
            <a:r>
              <a:rPr lang="uk-UA" dirty="0"/>
              <a:t>).</a:t>
            </a:r>
          </a:p>
          <a:p>
            <a:pPr marL="228600" indent="-228600">
              <a:buAutoNum type="arabicPeriod"/>
            </a:pPr>
            <a:endParaRPr lang="uk-UA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0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61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dirty="0"/>
              <a:t>Сьогодні піде мова про </a:t>
            </a:r>
            <a:r>
              <a:rPr lang="en-US" b="0" dirty="0"/>
              <a:t>IBM Cloud Functions</a:t>
            </a:r>
          </a:p>
          <a:p>
            <a:r>
              <a:rPr lang="uk-UA" b="0" dirty="0"/>
              <a:t>На мій погляд, це одна з найпростіших точок входу в </a:t>
            </a:r>
            <a:r>
              <a:rPr lang="en-US" b="0" dirty="0"/>
              <a:t>IBM Cloud</a:t>
            </a:r>
            <a:r>
              <a:rPr lang="ru-RU" b="0" dirty="0"/>
              <a:t>, </a:t>
            </a:r>
            <a:r>
              <a:rPr lang="ru-RU" b="0" dirty="0" err="1"/>
              <a:t>що</a:t>
            </a:r>
            <a:r>
              <a:rPr lang="ru-RU" b="0" dirty="0"/>
              <a:t> </a:t>
            </a:r>
            <a:r>
              <a:rPr lang="ru-RU" b="0" dirty="0" err="1"/>
              <a:t>швидко</a:t>
            </a:r>
            <a:r>
              <a:rPr lang="ru-RU" b="0" dirty="0"/>
              <a:t> </a:t>
            </a:r>
            <a:r>
              <a:rPr lang="ru-RU" b="0" dirty="0" err="1"/>
              <a:t>дозволя</a:t>
            </a:r>
            <a:r>
              <a:rPr lang="uk-UA" b="0" dirty="0"/>
              <a:t>є зробити уже перші практичні кроки і розробити свій продукт.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8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Використання інструменту дуже широке: в </a:t>
            </a:r>
            <a:r>
              <a:rPr lang="en-US" dirty="0"/>
              <a:t>IOT </a:t>
            </a:r>
            <a:r>
              <a:rPr lang="uk-UA" dirty="0"/>
              <a:t> та управління технологічними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172634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theme" Target="../theme/theme10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5.xml"/><Relationship Id="rId18" Type="http://schemas.openxmlformats.org/officeDocument/2006/relationships/slideLayout" Target="../slideLayouts/slideLayout370.xml"/><Relationship Id="rId26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55.xml"/><Relationship Id="rId21" Type="http://schemas.openxmlformats.org/officeDocument/2006/relationships/slideLayout" Target="../slideLayouts/slideLayout373.xml"/><Relationship Id="rId34" Type="http://schemas.openxmlformats.org/officeDocument/2006/relationships/slideLayout" Target="../slideLayouts/slideLayout386.xml"/><Relationship Id="rId7" Type="http://schemas.openxmlformats.org/officeDocument/2006/relationships/slideLayout" Target="../slideLayouts/slideLayout359.xml"/><Relationship Id="rId12" Type="http://schemas.openxmlformats.org/officeDocument/2006/relationships/slideLayout" Target="../slideLayouts/slideLayout364.xml"/><Relationship Id="rId17" Type="http://schemas.openxmlformats.org/officeDocument/2006/relationships/slideLayout" Target="../slideLayouts/slideLayout369.xml"/><Relationship Id="rId25" Type="http://schemas.openxmlformats.org/officeDocument/2006/relationships/slideLayout" Target="../slideLayouts/slideLayout377.xml"/><Relationship Id="rId33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54.xml"/><Relationship Id="rId16" Type="http://schemas.openxmlformats.org/officeDocument/2006/relationships/slideLayout" Target="../slideLayouts/slideLayout368.xml"/><Relationship Id="rId20" Type="http://schemas.openxmlformats.org/officeDocument/2006/relationships/slideLayout" Target="../slideLayouts/slideLayout372.xml"/><Relationship Id="rId29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24" Type="http://schemas.openxmlformats.org/officeDocument/2006/relationships/slideLayout" Target="../slideLayouts/slideLayout376.xml"/><Relationship Id="rId32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57.xml"/><Relationship Id="rId15" Type="http://schemas.openxmlformats.org/officeDocument/2006/relationships/slideLayout" Target="../slideLayouts/slideLayout367.xml"/><Relationship Id="rId23" Type="http://schemas.openxmlformats.org/officeDocument/2006/relationships/slideLayout" Target="../slideLayouts/slideLayout375.xml"/><Relationship Id="rId28" Type="http://schemas.openxmlformats.org/officeDocument/2006/relationships/slideLayout" Target="../slideLayouts/slideLayout380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2.xml"/><Relationship Id="rId19" Type="http://schemas.openxmlformats.org/officeDocument/2006/relationships/slideLayout" Target="../slideLayouts/slideLayout371.xml"/><Relationship Id="rId31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slideLayout" Target="../slideLayouts/slideLayout366.xml"/><Relationship Id="rId22" Type="http://schemas.openxmlformats.org/officeDocument/2006/relationships/slideLayout" Target="../slideLayouts/slideLayout374.xml"/><Relationship Id="rId27" Type="http://schemas.openxmlformats.org/officeDocument/2006/relationships/slideLayout" Target="../slideLayouts/slideLayout379.xml"/><Relationship Id="rId30" Type="http://schemas.openxmlformats.org/officeDocument/2006/relationships/slideLayout" Target="../slideLayouts/slideLayout382.xml"/><Relationship Id="rId35" Type="http://schemas.openxmlformats.org/officeDocument/2006/relationships/slideLayout" Target="../slideLayouts/slideLayout387.xml"/><Relationship Id="rId8" Type="http://schemas.openxmlformats.org/officeDocument/2006/relationships/slideLayout" Target="../slideLayouts/slideLayout360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0.xml"/><Relationship Id="rId18" Type="http://schemas.openxmlformats.org/officeDocument/2006/relationships/slideLayout" Target="../slideLayouts/slideLayout405.xml"/><Relationship Id="rId26" Type="http://schemas.openxmlformats.org/officeDocument/2006/relationships/slideLayout" Target="../slideLayouts/slideLayout413.xml"/><Relationship Id="rId21" Type="http://schemas.openxmlformats.org/officeDocument/2006/relationships/slideLayout" Target="../slideLayouts/slideLayout408.xml"/><Relationship Id="rId34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9.xml"/><Relationship Id="rId17" Type="http://schemas.openxmlformats.org/officeDocument/2006/relationships/slideLayout" Target="../slideLayouts/slideLayout404.xml"/><Relationship Id="rId25" Type="http://schemas.openxmlformats.org/officeDocument/2006/relationships/slideLayout" Target="../slideLayouts/slideLayout412.xml"/><Relationship Id="rId33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389.xml"/><Relationship Id="rId16" Type="http://schemas.openxmlformats.org/officeDocument/2006/relationships/slideLayout" Target="../slideLayouts/slideLayout403.xml"/><Relationship Id="rId20" Type="http://schemas.openxmlformats.org/officeDocument/2006/relationships/slideLayout" Target="../slideLayouts/slideLayout407.xml"/><Relationship Id="rId29" Type="http://schemas.openxmlformats.org/officeDocument/2006/relationships/slideLayout" Target="../slideLayouts/slideLayout416.xml"/><Relationship Id="rId1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8.xml"/><Relationship Id="rId24" Type="http://schemas.openxmlformats.org/officeDocument/2006/relationships/slideLayout" Target="../slideLayouts/slideLayout411.xml"/><Relationship Id="rId32" Type="http://schemas.openxmlformats.org/officeDocument/2006/relationships/slideLayout" Target="../slideLayouts/slideLayout419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2.xml"/><Relationship Id="rId15" Type="http://schemas.openxmlformats.org/officeDocument/2006/relationships/slideLayout" Target="../slideLayouts/slideLayout402.xml"/><Relationship Id="rId23" Type="http://schemas.openxmlformats.org/officeDocument/2006/relationships/slideLayout" Target="../slideLayouts/slideLayout410.xml"/><Relationship Id="rId28" Type="http://schemas.openxmlformats.org/officeDocument/2006/relationships/slideLayout" Target="../slideLayouts/slideLayout415.xml"/><Relationship Id="rId36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397.xml"/><Relationship Id="rId19" Type="http://schemas.openxmlformats.org/officeDocument/2006/relationships/slideLayout" Target="../slideLayouts/slideLayout406.xml"/><Relationship Id="rId31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6.xml"/><Relationship Id="rId14" Type="http://schemas.openxmlformats.org/officeDocument/2006/relationships/slideLayout" Target="../slideLayouts/slideLayout401.xml"/><Relationship Id="rId22" Type="http://schemas.openxmlformats.org/officeDocument/2006/relationships/slideLayout" Target="../slideLayouts/slideLayout409.xml"/><Relationship Id="rId27" Type="http://schemas.openxmlformats.org/officeDocument/2006/relationships/slideLayout" Target="../slideLayouts/slideLayout414.xml"/><Relationship Id="rId30" Type="http://schemas.openxmlformats.org/officeDocument/2006/relationships/slideLayout" Target="../slideLayouts/slideLayout417.xml"/><Relationship Id="rId35" Type="http://schemas.openxmlformats.org/officeDocument/2006/relationships/slideLayout" Target="../slideLayouts/slideLayout422.xml"/><Relationship Id="rId8" Type="http://schemas.openxmlformats.org/officeDocument/2006/relationships/slideLayout" Target="../slideLayouts/slideLayout395.xml"/><Relationship Id="rId3" Type="http://schemas.openxmlformats.org/officeDocument/2006/relationships/slideLayout" Target="../slideLayouts/slideLayout3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4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26.png"/><Relationship Id="rId5" Type="http://schemas.openxmlformats.org/officeDocument/2006/relationships/hyperlink" Target="https://cloud.ibm.com/functions/learn/pricing" TargetMode="External"/><Relationship Id="rId4" Type="http://schemas.openxmlformats.org/officeDocument/2006/relationships/hyperlink" Target="https://cloud.ibm.com/docs/openwhisk?topic=openwhisk-abou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5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ibm.com/docs/openwhisk?topic=openwhisk-use_cases#use_cases_data" TargetMode="External"/><Relationship Id="rId13" Type="http://schemas.openxmlformats.org/officeDocument/2006/relationships/hyperlink" Target="https://cloud.ibm.com/functions" TargetMode="External"/><Relationship Id="rId3" Type="http://schemas.openxmlformats.org/officeDocument/2006/relationships/hyperlink" Target="https://cloud.ibm.com/docs/openwhisk?topic=openwhisk-use_cases#use_cases_microservices" TargetMode="External"/><Relationship Id="rId7" Type="http://schemas.openxmlformats.org/officeDocument/2006/relationships/hyperlink" Target="https://cloud.ibm.com/docs/openwhisk?topic=openwhisk-use_cases#use_cases_mobile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cloud.ibm.com/docs/openwhisk?topic=openwhisk-use_cases#use_cases_backend" TargetMode="External"/><Relationship Id="rId11" Type="http://schemas.openxmlformats.org/officeDocument/2006/relationships/hyperlink" Target="https://cloud.ibm.com/docs/solution-tutorials?topic=solution-tutorials-slack-chatbot-database-watson#slack-chatbot-database-watson" TargetMode="External"/><Relationship Id="rId5" Type="http://schemas.openxmlformats.org/officeDocument/2006/relationships/hyperlink" Target="https://cloud.ibm.com/docs/openwhisk?topic=openwhisk-use_cases#use_cases_iot" TargetMode="External"/><Relationship Id="rId10" Type="http://schemas.openxmlformats.org/officeDocument/2006/relationships/hyperlink" Target="https://cloud.ibm.com/docs/openwhisk?topic=openwhisk-use_cases#use_cases_events" TargetMode="External"/><Relationship Id="rId4" Type="http://schemas.openxmlformats.org/officeDocument/2006/relationships/hyperlink" Target="https://cloud.ibm.com/docs/openwhisk?topic=openwhisk-use_cases#use_cases_webapps" TargetMode="External"/><Relationship Id="rId9" Type="http://schemas.openxmlformats.org/officeDocument/2006/relationships/hyperlink" Target="https://cloud.ibm.com/docs/openwhisk?topic=openwhisk-use_cases#use_cases_cognitive" TargetMode="External"/><Relationship Id="rId1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5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5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5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Cloud Innovate</a:t>
            </a:r>
            <a:br>
              <a:rPr lang="en-US" sz="4400" dirty="0"/>
            </a:br>
            <a:r>
              <a:rPr lang="en-US" sz="4400" noProof="1">
                <a:solidFill>
                  <a:srgbClr val="FF0000"/>
                </a:solidFill>
              </a:rPr>
              <a:t>IBM Cloud Functions</a:t>
            </a:r>
            <a:br>
              <a:rPr lang="uk-UA" sz="4400" noProof="1"/>
            </a:br>
            <a:br>
              <a:rPr lang="fr-FR" sz="4400" dirty="0"/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89986518-66D7-4A3D-A1C7-6DF9ECA9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009" y="4047065"/>
            <a:ext cx="1012245" cy="10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Cloud Functions –</a:t>
            </a:r>
            <a:r>
              <a:rPr lang="ru-RU" b="1" dirty="0"/>
              <a:t> </a:t>
            </a:r>
            <a:r>
              <a:rPr lang="ru-RU" b="1" dirty="0" err="1"/>
              <a:t>Узагальнена</a:t>
            </a:r>
            <a:r>
              <a:rPr lang="ru-RU" b="1" dirty="0"/>
              <a:t> </a:t>
            </a:r>
            <a:r>
              <a:rPr lang="ru-RU" b="1" dirty="0" err="1"/>
              <a:t>архітектура</a:t>
            </a:r>
            <a:r>
              <a:rPr lang="en-US" b="1" dirty="0"/>
              <a:t> </a:t>
            </a:r>
            <a:endParaRPr lang="fr-FR" b="1" dirty="0"/>
          </a:p>
        </p:txBody>
      </p:sp>
      <p:pic>
        <p:nvPicPr>
          <p:cNvPr id="4" name="Picture 3" descr="A picture containing parking, street, meter&#10;&#10;Description automatically generated">
            <a:extLst>
              <a:ext uri="{FF2B5EF4-FFF2-40B4-BE49-F238E27FC236}">
                <a16:creationId xmlns:a16="http://schemas.microsoft.com/office/drawing/2014/main" id="{93AAC405-EEB0-4E69-AB59-56E7CCA0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2" y="895613"/>
            <a:ext cx="4988503" cy="4028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EB96C-3857-4236-9B98-A2773C0C4C98}"/>
              </a:ext>
            </a:extLst>
          </p:cNvPr>
          <p:cNvSpPr txBox="1"/>
          <p:nvPr/>
        </p:nvSpPr>
        <p:spPr>
          <a:xfrm>
            <a:off x="5017474" y="907581"/>
            <a:ext cx="3133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hlinkClick r:id="rId4"/>
              </a:rPr>
              <a:t>Опис</a:t>
            </a:r>
            <a:r>
              <a:rPr lang="ru-RU" dirty="0">
                <a:hlinkClick r:id="rId4"/>
              </a:rPr>
              <a:t> </a:t>
            </a:r>
            <a:r>
              <a:rPr lang="ru-RU" dirty="0" err="1">
                <a:hlinkClick r:id="rId4"/>
              </a:rPr>
              <a:t>архітектури</a:t>
            </a:r>
            <a:r>
              <a:rPr lang="ru-RU" dirty="0">
                <a:hlinkClick r:id="rId4"/>
              </a:rPr>
              <a:t> </a:t>
            </a:r>
            <a:r>
              <a:rPr lang="en-US" dirty="0">
                <a:hlinkClick r:id="rId4"/>
              </a:rPr>
              <a:t>IBM Cloud </a:t>
            </a:r>
            <a:r>
              <a:rPr lang="en-US" dirty="0" err="1">
                <a:hlinkClick r:id="rId4"/>
              </a:rPr>
              <a:t>Funciton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C343-8218-4F0B-9815-A039CE1C9BAA}"/>
              </a:ext>
            </a:extLst>
          </p:cNvPr>
          <p:cNvSpPr txBox="1"/>
          <p:nvPr/>
        </p:nvSpPr>
        <p:spPr>
          <a:xfrm>
            <a:off x="5017474" y="1248384"/>
            <a:ext cx="24449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Pricing and pricing calculator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F1F5C-9857-45A3-918D-915E43309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771057"/>
            <a:ext cx="4481314" cy="2091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09D1C4-1AF8-4915-9CAD-F6EE0E9FCAAD}"/>
              </a:ext>
            </a:extLst>
          </p:cNvPr>
          <p:cNvSpPr txBox="1"/>
          <p:nvPr/>
        </p:nvSpPr>
        <p:spPr>
          <a:xfrm>
            <a:off x="5017474" y="1622441"/>
            <a:ext cx="3226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Runtimes</a:t>
            </a:r>
            <a:r>
              <a:rPr lang="uk-UA" dirty="0"/>
              <a:t>, які можна використовувати </a:t>
            </a:r>
          </a:p>
          <a:p>
            <a:r>
              <a:rPr lang="uk-UA" dirty="0"/>
              <a:t>для  написання функцій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4677D-7EFD-4491-A1E5-E98E43B96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636" y="2709513"/>
            <a:ext cx="1097043" cy="19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5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Cloud Functions –</a:t>
            </a:r>
            <a:r>
              <a:rPr lang="ru-RU" b="1" dirty="0"/>
              <a:t> </a:t>
            </a:r>
            <a:r>
              <a:rPr lang="en-US" b="1" dirty="0"/>
              <a:t>serverless </a:t>
            </a:r>
            <a:r>
              <a:rPr lang="uk-UA" b="1" dirty="0"/>
              <a:t>програмна модель</a:t>
            </a:r>
            <a:r>
              <a:rPr lang="en-US" b="1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54" y="887788"/>
            <a:ext cx="7927030" cy="3875941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defTabSz="685800">
              <a:buNone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305882E2-2C20-407C-8819-FDF36367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10" y="1559505"/>
            <a:ext cx="1012245" cy="1012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7DF3E-F3A7-449E-9CCF-7EDCEA3F7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5" y="711129"/>
            <a:ext cx="8569355" cy="42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6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IBM Cloud Functions –</a:t>
            </a:r>
            <a:r>
              <a:rPr lang="ru-RU" sz="2400" b="1" dirty="0"/>
              <a:t> </a:t>
            </a:r>
            <a:r>
              <a:rPr lang="en-US" sz="2400" b="1" dirty="0"/>
              <a:t>serverless </a:t>
            </a:r>
            <a:r>
              <a:rPr lang="uk-UA" sz="2400" b="1" dirty="0"/>
              <a:t>програмна модель</a:t>
            </a:r>
            <a:r>
              <a:rPr lang="en-US" sz="2400" b="1" dirty="0"/>
              <a:t> - Rule</a:t>
            </a:r>
            <a:r>
              <a:rPr lang="en-US" b="1" dirty="0"/>
              <a:t> 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4BF59E-E2AB-4440-BBFE-52D86A01A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1966"/>
            <a:ext cx="7950200" cy="42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5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IBM Cloud Functions –</a:t>
            </a:r>
            <a:r>
              <a:rPr lang="ru-RU" sz="2400" b="1" dirty="0"/>
              <a:t> </a:t>
            </a:r>
            <a:r>
              <a:rPr lang="en-US" sz="2400" b="1" dirty="0"/>
              <a:t>serverless </a:t>
            </a:r>
            <a:r>
              <a:rPr lang="uk-UA" sz="2400" b="1" dirty="0"/>
              <a:t>програмна модель</a:t>
            </a:r>
            <a:r>
              <a:rPr lang="en-US" sz="2400" b="1" dirty="0"/>
              <a:t> - Rule</a:t>
            </a:r>
            <a:r>
              <a:rPr lang="en-US" b="1" dirty="0"/>
              <a:t>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AF6E2-759B-4C3D-9CD0-1029BF85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250"/>
            <a:ext cx="9144000" cy="30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Cloud Functions –</a:t>
            </a:r>
            <a:r>
              <a:rPr lang="ru-RU" b="1" dirty="0"/>
              <a:t> </a:t>
            </a:r>
            <a:r>
              <a:rPr lang="uk-UA" b="1" dirty="0"/>
              <a:t>Основні переваги</a:t>
            </a:r>
            <a:r>
              <a:rPr lang="en-US" b="1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54" y="887788"/>
            <a:ext cx="7927030" cy="3875941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defTabSz="685800">
              <a:buNone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305882E2-2C20-407C-8819-FDF36367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10" y="1559505"/>
            <a:ext cx="1012245" cy="1012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28010C-7EB1-4443-8468-D08432587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961"/>
            <a:ext cx="1748984" cy="135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2C454-3A9D-4F01-91C6-7BF3D4715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73" y="2065627"/>
            <a:ext cx="1645711" cy="1291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E42456-55B3-4048-BA46-A4BCDDAA0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61" y="3279360"/>
            <a:ext cx="1577823" cy="1638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C13B14-22D9-4835-A3BF-26C0F64C8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565" y="2100827"/>
            <a:ext cx="1571324" cy="12917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CD77EF-E576-44E5-9CA4-A5C8E267B8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565" y="3392556"/>
            <a:ext cx="2010056" cy="5620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FAC051-11E2-46C7-A1A0-E5BD1CFE8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8350" y="948400"/>
            <a:ext cx="1648055" cy="828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65098B-EDC2-44F6-B8F8-A12A520B0B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7630" y="2046577"/>
            <a:ext cx="1729493" cy="10122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B02375-8216-4D10-B33D-0914F39707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3962" y="3238572"/>
            <a:ext cx="3944885" cy="15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5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Cloud Functions –</a:t>
            </a:r>
            <a:r>
              <a:rPr lang="ru-RU" b="1" dirty="0"/>
              <a:t> </a:t>
            </a:r>
            <a:r>
              <a:rPr lang="uk-UA" b="1" dirty="0"/>
              <a:t>Основні переваги</a:t>
            </a:r>
            <a:r>
              <a:rPr lang="en-US" b="1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54" y="887788"/>
            <a:ext cx="7927030" cy="3875941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defTabSz="685800">
              <a:buNone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B17844-5DAB-48A7-A3F6-2683BA9FC877}"/>
              </a:ext>
            </a:extLst>
          </p:cNvPr>
          <p:cNvSpPr/>
          <p:nvPr/>
        </p:nvSpPr>
        <p:spPr>
          <a:xfrm>
            <a:off x="119854" y="923694"/>
            <a:ext cx="7807404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uk-UA" sz="1400" b="1" dirty="0">
                <a:latin typeface="Helvetica" pitchFamily="2" charset="0"/>
              </a:rPr>
              <a:t>IBM </a:t>
            </a:r>
            <a:r>
              <a:rPr lang="uk-UA" sz="1400" b="1" dirty="0" err="1">
                <a:latin typeface="Helvetica" pitchFamily="2" charset="0"/>
              </a:rPr>
              <a:t>Cloud</a:t>
            </a:r>
            <a:r>
              <a:rPr lang="uk-UA" sz="1400" b="1" dirty="0">
                <a:latin typeface="Helvetica" pitchFamily="2" charset="0"/>
              </a:rPr>
              <a:t> </a:t>
            </a:r>
            <a:r>
              <a:rPr lang="uk-UA" sz="1400" b="1" dirty="0" err="1">
                <a:latin typeface="Helvetica" pitchFamily="2" charset="0"/>
              </a:rPr>
              <a:t>Functions</a:t>
            </a:r>
            <a:r>
              <a:rPr lang="uk-UA" sz="1400" b="1" dirty="0">
                <a:latin typeface="Helvetica" pitchFamily="2" charset="0"/>
              </a:rPr>
              <a:t> – це один </a:t>
            </a:r>
            <a:r>
              <a:rPr lang="uk-UA" sz="1400" b="1" dirty="0" err="1">
                <a:latin typeface="Helvetica" pitchFamily="2" charset="0"/>
              </a:rPr>
              <a:t>из</a:t>
            </a:r>
            <a:r>
              <a:rPr lang="uk-UA" sz="1400" b="1" dirty="0">
                <a:latin typeface="Helvetica" pitchFamily="2" charset="0"/>
              </a:rPr>
              <a:t> сучасних інструментів для хмарних </a:t>
            </a:r>
            <a:r>
              <a:rPr lang="uk-UA" sz="1400" b="1" dirty="0" err="1">
                <a:latin typeface="Helvetica" pitchFamily="2" charset="0"/>
              </a:rPr>
              <a:t>платфлом</a:t>
            </a:r>
            <a:r>
              <a:rPr lang="uk-UA" sz="1400" b="1" dirty="0">
                <a:latin typeface="Helvetica" pitchFamily="2" charset="0"/>
              </a:rPr>
              <a:t>, що реалізує концепцію </a:t>
            </a:r>
            <a:r>
              <a:rPr lang="uk-UA" sz="1400" b="1" dirty="0" err="1">
                <a:latin typeface="Helvetica" pitchFamily="2" charset="0"/>
              </a:rPr>
              <a:t>Function</a:t>
            </a:r>
            <a:r>
              <a:rPr lang="uk-UA" sz="1400" b="1" dirty="0">
                <a:latin typeface="Helvetica" pitchFamily="2" charset="0"/>
              </a:rPr>
              <a:t>-</a:t>
            </a:r>
            <a:r>
              <a:rPr lang="uk-UA" sz="1400" b="1" dirty="0" err="1">
                <a:latin typeface="Helvetica" pitchFamily="2" charset="0"/>
              </a:rPr>
              <a:t>as</a:t>
            </a:r>
            <a:r>
              <a:rPr lang="uk-UA" sz="1400" b="1" dirty="0">
                <a:latin typeface="Helvetica" pitchFamily="2" charset="0"/>
              </a:rPr>
              <a:t>-a </a:t>
            </a:r>
            <a:r>
              <a:rPr lang="uk-UA" sz="1400" b="1" dirty="0" err="1">
                <a:latin typeface="Helvetica" pitchFamily="2" charset="0"/>
              </a:rPr>
              <a:t>Service</a:t>
            </a:r>
            <a:r>
              <a:rPr lang="uk-UA" sz="1400" b="1" dirty="0">
                <a:latin typeface="Helvetica" pitchFamily="2" charset="0"/>
              </a:rPr>
              <a:t> (FAAS). </a:t>
            </a:r>
          </a:p>
          <a:p>
            <a:r>
              <a:rPr lang="uk-UA" sz="1400" b="1" dirty="0">
                <a:latin typeface="Helvetica" pitchFamily="2" charset="0"/>
              </a:rPr>
              <a:t>Інструмент побудований на базі </a:t>
            </a:r>
            <a:r>
              <a:rPr lang="uk-UA" sz="1400" b="1" dirty="0" err="1">
                <a:latin typeface="Helvetica" pitchFamily="2" charset="0"/>
              </a:rPr>
              <a:t>open-source</a:t>
            </a:r>
            <a:r>
              <a:rPr lang="uk-UA" sz="1400" b="1" dirty="0">
                <a:latin typeface="Helvetica" pitchFamily="2" charset="0"/>
              </a:rPr>
              <a:t>  платформи </a:t>
            </a:r>
            <a:r>
              <a:rPr lang="uk-UA" sz="1400" b="1" dirty="0" err="1">
                <a:latin typeface="Helvetica" pitchFamily="2" charset="0"/>
              </a:rPr>
              <a:t>Apache</a:t>
            </a:r>
            <a:r>
              <a:rPr lang="uk-UA" sz="1400" b="1" dirty="0">
                <a:latin typeface="Helvetica" pitchFamily="2" charset="0"/>
              </a:rPr>
              <a:t> </a:t>
            </a:r>
            <a:r>
              <a:rPr lang="uk-UA" sz="1400" b="1" dirty="0" err="1">
                <a:latin typeface="Helvetica" pitchFamily="2" charset="0"/>
              </a:rPr>
              <a:t>OpenWhisk</a:t>
            </a:r>
            <a:r>
              <a:rPr lang="uk-UA" sz="1400" b="1" dirty="0">
                <a:latin typeface="Helvetica" pitchFamily="2" charset="0"/>
              </a:rPr>
              <a:t>.</a:t>
            </a:r>
          </a:p>
          <a:p>
            <a:endParaRPr lang="uk-UA" sz="1400" b="1" dirty="0">
              <a:latin typeface="Helvetica" pitchFamily="2" charset="0"/>
            </a:endParaRPr>
          </a:p>
          <a:p>
            <a:r>
              <a:rPr lang="uk-UA" sz="1400" b="1" dirty="0" err="1">
                <a:latin typeface="Helvetica" pitchFamily="2" charset="0"/>
              </a:rPr>
              <a:t>Основнве</a:t>
            </a:r>
            <a:r>
              <a:rPr lang="uk-UA" sz="1400" b="1" dirty="0">
                <a:latin typeface="Helvetica" pitchFamily="2" charset="0"/>
              </a:rPr>
              <a:t> особливості: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latin typeface="Helvetica" pitchFamily="2" charset="0"/>
              </a:rPr>
              <a:t>Не потребує </a:t>
            </a:r>
            <a:r>
              <a:rPr lang="uk-UA" sz="1400" b="1" dirty="0" err="1">
                <a:latin typeface="Helvetica" pitchFamily="2" charset="0"/>
              </a:rPr>
              <a:t>app</a:t>
            </a:r>
            <a:r>
              <a:rPr lang="uk-UA" sz="1400" b="1" dirty="0">
                <a:latin typeface="Helvetica" pitchFamily="2" charset="0"/>
              </a:rPr>
              <a:t> серверів  (</a:t>
            </a:r>
            <a:r>
              <a:rPr lang="uk-UA" sz="1400" b="1" dirty="0" err="1">
                <a:latin typeface="Helvetica" pitchFamily="2" charset="0"/>
              </a:rPr>
              <a:t>Serverless</a:t>
            </a:r>
            <a:r>
              <a:rPr lang="uk-UA" sz="1400" b="1" dirty="0">
                <a:latin typeface="Helvetica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latin typeface="Helvetica" pitchFamily="2" charset="0"/>
              </a:rPr>
              <a:t>Пришвидшує розробку функцій.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latin typeface="Helvetica" pitchFamily="2" charset="0"/>
              </a:rPr>
              <a:t>Можна використовувати  для запуска різних </a:t>
            </a:r>
            <a:r>
              <a:rPr lang="uk-UA" sz="1400" b="1" dirty="0" err="1">
                <a:latin typeface="Helvetica" pitchFamily="2" charset="0"/>
              </a:rPr>
              <a:t>триггерів</a:t>
            </a:r>
            <a:r>
              <a:rPr lang="uk-UA" sz="1400" b="1" dirty="0">
                <a:latin typeface="Helvetica" pitchFamily="2" charset="0"/>
              </a:rPr>
              <a:t>  чи запускати за розкладом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latin typeface="Helvetica" pitchFamily="2" charset="0"/>
              </a:rPr>
              <a:t>Не потребує  оплати, коли функція не працює (на відміну від </a:t>
            </a:r>
            <a:r>
              <a:rPr lang="uk-UA" sz="1400" b="1" dirty="0" err="1">
                <a:latin typeface="Helvetica" pitchFamily="2" charset="0"/>
              </a:rPr>
              <a:t>app</a:t>
            </a:r>
            <a:r>
              <a:rPr lang="uk-UA" sz="1400" b="1" dirty="0">
                <a:latin typeface="Helvetica" pitchFamily="2" charset="0"/>
              </a:rPr>
              <a:t> серверів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latin typeface="Helvetica" pitchFamily="2" charset="0"/>
              </a:rPr>
              <a:t>Автоматично </a:t>
            </a:r>
            <a:r>
              <a:rPr lang="uk-UA" sz="1400" b="1" dirty="0" err="1">
                <a:latin typeface="Helvetica" pitchFamily="2" charset="0"/>
              </a:rPr>
              <a:t>масштабурється</a:t>
            </a:r>
            <a:endParaRPr lang="uk-UA" sz="1400" b="1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latin typeface="Helvetica" pitchFamily="2" charset="0"/>
              </a:rPr>
              <a:t>Може бути виставлена як API для інтеграції з іншими сервісами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latin typeface="Helvetica" pitchFamily="2" charset="0"/>
              </a:rPr>
              <a:t>Можлива реалізація функцій  на популярних мовах </a:t>
            </a:r>
            <a:r>
              <a:rPr lang="uk-UA" sz="1400" b="1" dirty="0" err="1">
                <a:latin typeface="Helvetica" pitchFamily="2" charset="0"/>
              </a:rPr>
              <a:t>програмувания</a:t>
            </a:r>
            <a:r>
              <a:rPr lang="uk-UA" sz="1400" b="1" dirty="0">
                <a:latin typeface="Helvetica" pitchFamily="2" charset="0"/>
              </a:rPr>
              <a:t>  </a:t>
            </a:r>
          </a:p>
        </p:txBody>
      </p:sp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305882E2-2C20-407C-8819-FDF36367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10" y="1559505"/>
            <a:ext cx="1012245" cy="10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0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Cloud Functions –</a:t>
            </a:r>
            <a:r>
              <a:rPr lang="ru-RU" b="1" dirty="0"/>
              <a:t> </a:t>
            </a:r>
            <a:r>
              <a:rPr lang="ru-RU" b="1" dirty="0" err="1"/>
              <a:t>Приклади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A04B6-D2EA-4D6F-9186-D8B9551718AB}"/>
              </a:ext>
            </a:extLst>
          </p:cNvPr>
          <p:cNvSpPr txBox="1"/>
          <p:nvPr/>
        </p:nvSpPr>
        <p:spPr>
          <a:xfrm>
            <a:off x="293688" y="809120"/>
            <a:ext cx="360245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linkClick r:id="rId3"/>
              </a:rPr>
              <a:t>Microservices</a:t>
            </a:r>
            <a:endParaRPr lang="ru-RU" sz="1200" b="1" dirty="0"/>
          </a:p>
          <a:p>
            <a:r>
              <a:rPr lang="en-US" sz="1200" b="1" dirty="0">
                <a:hlinkClick r:id="rId4"/>
              </a:rPr>
              <a:t>Webapps</a:t>
            </a:r>
            <a:endParaRPr lang="en-US" sz="1200" b="1" dirty="0"/>
          </a:p>
          <a:p>
            <a:r>
              <a:rPr lang="en-US" sz="1200" b="1" dirty="0">
                <a:hlinkClick r:id="rId5"/>
              </a:rPr>
              <a:t>IOT</a:t>
            </a:r>
            <a:endParaRPr lang="en-US" sz="1200" b="1" dirty="0"/>
          </a:p>
          <a:p>
            <a:r>
              <a:rPr lang="en-US" sz="1200" b="1" dirty="0">
                <a:hlinkClick r:id="rId6"/>
              </a:rPr>
              <a:t>API backend</a:t>
            </a:r>
            <a:endParaRPr lang="en-US" sz="1200" b="1" dirty="0"/>
          </a:p>
          <a:p>
            <a:r>
              <a:rPr lang="en-US" sz="1200" b="1" dirty="0">
                <a:hlinkClick r:id="rId7"/>
              </a:rPr>
              <a:t>Mobile API backend</a:t>
            </a:r>
            <a:endParaRPr lang="en-US" sz="1200" b="1" dirty="0"/>
          </a:p>
          <a:p>
            <a:r>
              <a:rPr lang="en-US" sz="1200" b="1" dirty="0">
                <a:hlinkClick r:id="rId8"/>
              </a:rPr>
              <a:t>Data Processing</a:t>
            </a:r>
            <a:endParaRPr lang="en-US" sz="1200" b="1" dirty="0"/>
          </a:p>
          <a:p>
            <a:r>
              <a:rPr lang="en-US" sz="1200" b="1" dirty="0">
                <a:hlinkClick r:id="rId9"/>
              </a:rPr>
              <a:t>Cognitive</a:t>
            </a:r>
            <a:endParaRPr lang="en-US" sz="1200" b="1" dirty="0"/>
          </a:p>
          <a:p>
            <a:r>
              <a:rPr lang="en-US" sz="1200" b="1" dirty="0">
                <a:hlinkClick r:id="rId10"/>
              </a:rPr>
              <a:t>Event processing with Kafka or Event Streams</a:t>
            </a:r>
            <a:endParaRPr lang="en-US" sz="1200" b="1" dirty="0"/>
          </a:p>
          <a:p>
            <a:r>
              <a:rPr lang="en-US" sz="1200" b="1" dirty="0">
                <a:hlinkClick r:id="rId11"/>
              </a:rPr>
              <a:t>Conversation</a:t>
            </a:r>
            <a:endParaRPr lang="en-US" sz="1200" b="1" dirty="0"/>
          </a:p>
          <a:p>
            <a:endParaRPr lang="en-US" sz="1050" dirty="0"/>
          </a:p>
          <a:p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AA8A8-B4E8-4960-95A7-08E906F0A3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422" y="2645349"/>
            <a:ext cx="7860405" cy="2341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C7F0E3-5365-49AC-AEDD-166F388B3F3A}"/>
              </a:ext>
            </a:extLst>
          </p:cNvPr>
          <p:cNvSpPr txBox="1"/>
          <p:nvPr/>
        </p:nvSpPr>
        <p:spPr>
          <a:xfrm>
            <a:off x="4293704" y="1017325"/>
            <a:ext cx="448453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Показано </a:t>
            </a:r>
            <a:r>
              <a:rPr lang="ru-RU" dirty="0" err="1"/>
              <a:t>архітектуру</a:t>
            </a:r>
            <a:r>
              <a:rPr lang="ru-RU" dirty="0"/>
              <a:t> </a:t>
            </a:r>
            <a:r>
              <a:rPr lang="en-US" dirty="0"/>
              <a:t>Website,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побудований</a:t>
            </a:r>
            <a:r>
              <a:rPr lang="ru-RU" dirty="0"/>
              <a:t> на </a:t>
            </a:r>
            <a:r>
              <a:rPr lang="ru-RU" dirty="0" err="1"/>
              <a:t>базі</a:t>
            </a:r>
            <a:r>
              <a:rPr lang="en-US" dirty="0"/>
              <a:t> IBM Cloud Functions.</a:t>
            </a:r>
          </a:p>
          <a:p>
            <a:endParaRPr lang="en-US" dirty="0"/>
          </a:p>
          <a:p>
            <a:r>
              <a:rPr lang="ru-RU" dirty="0" err="1">
                <a:hlinkClick r:id="rId13"/>
              </a:rPr>
              <a:t>Більше</a:t>
            </a:r>
            <a:r>
              <a:rPr lang="ru-RU" dirty="0">
                <a:hlinkClick r:id="rId13"/>
              </a:rPr>
              <a:t> </a:t>
            </a:r>
            <a:r>
              <a:rPr lang="ru-RU" dirty="0" err="1">
                <a:hlinkClick r:id="rId13"/>
              </a:rPr>
              <a:t>прикладів</a:t>
            </a:r>
            <a:r>
              <a:rPr lang="ru-RU" dirty="0">
                <a:hlinkClick r:id="rId13"/>
              </a:rPr>
              <a:t> </a:t>
            </a:r>
            <a:r>
              <a:rPr lang="ru-RU" dirty="0" err="1">
                <a:hlinkClick r:id="rId13"/>
              </a:rPr>
              <a:t>можна</a:t>
            </a:r>
            <a:r>
              <a:rPr lang="ru-RU" dirty="0">
                <a:hlinkClick r:id="rId13"/>
              </a:rPr>
              <a:t> </a:t>
            </a:r>
            <a:r>
              <a:rPr lang="ru-RU" dirty="0" err="1">
                <a:hlinkClick r:id="rId13"/>
              </a:rPr>
              <a:t>подивитися</a:t>
            </a:r>
            <a:r>
              <a:rPr lang="ru-RU" dirty="0">
                <a:hlinkClick r:id="rId13"/>
              </a:rPr>
              <a:t> по </a:t>
            </a:r>
            <a:r>
              <a:rPr lang="ru-RU" dirty="0" err="1">
                <a:hlinkClick r:id="rId13"/>
              </a:rPr>
              <a:t>лінку</a:t>
            </a:r>
            <a:r>
              <a:rPr lang="ru-RU" dirty="0">
                <a:hlinkClick r:id="rId13"/>
              </a:rPr>
              <a:t>: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0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IBM Cloud Functions –</a:t>
            </a:r>
            <a:r>
              <a:rPr lang="ru-RU" sz="2000" b="1" dirty="0"/>
              <a:t> </a:t>
            </a:r>
            <a:r>
              <a:rPr lang="en-US" sz="2000" b="1" dirty="0"/>
              <a:t>Mobile application with a serverless backend</a:t>
            </a:r>
            <a:br>
              <a:rPr lang="en-US" sz="2000" b="1" dirty="0"/>
            </a:br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BA073-BBF8-4285-899A-DC610538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984058"/>
            <a:ext cx="5474226" cy="3690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855951-5843-47F4-A8BE-F9E1054A4F1B}"/>
              </a:ext>
            </a:extLst>
          </p:cNvPr>
          <p:cNvSpPr txBox="1"/>
          <p:nvPr/>
        </p:nvSpPr>
        <p:spPr>
          <a:xfrm>
            <a:off x="5283200" y="812948"/>
            <a:ext cx="37168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200" dirty="0"/>
              <a:t>Користувач </a:t>
            </a:r>
            <a:r>
              <a:rPr lang="uk-UA" sz="1200" dirty="0" err="1"/>
              <a:t>автентифікується</a:t>
            </a:r>
            <a:r>
              <a:rPr lang="uk-UA" sz="1200" dirty="0"/>
              <a:t> через ПО аутентифікації </a:t>
            </a:r>
            <a:r>
              <a:rPr lang="en-US" sz="1200" dirty="0"/>
              <a:t>App ID</a:t>
            </a:r>
            <a:r>
              <a:rPr lang="uk-UA" sz="1200" dirty="0"/>
              <a:t>. </a:t>
            </a:r>
            <a:r>
              <a:rPr lang="uk-UA" sz="1200" dirty="0" err="1"/>
              <a:t>App</a:t>
            </a:r>
            <a:r>
              <a:rPr lang="uk-UA" sz="1200" dirty="0"/>
              <a:t> ID надає </a:t>
            </a:r>
            <a:r>
              <a:rPr lang="en-US" sz="1200" dirty="0"/>
              <a:t>token</a:t>
            </a:r>
            <a:r>
              <a:rPr lang="uk-UA" sz="1200" dirty="0"/>
              <a:t> доступу.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dirty="0"/>
              <a:t>Подальші виклики серверного API включають </a:t>
            </a:r>
            <a:r>
              <a:rPr lang="en-US" sz="1200" dirty="0"/>
              <a:t>token</a:t>
            </a:r>
            <a:r>
              <a:rPr lang="uk-UA" sz="1200" dirty="0"/>
              <a:t> доступу. 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uk-UA" sz="1200" dirty="0" err="1"/>
              <a:t>Бекенд</a:t>
            </a:r>
            <a:r>
              <a:rPr lang="uk-UA" sz="1200" dirty="0"/>
              <a:t> реалізований за допомогою </a:t>
            </a:r>
            <a:r>
              <a:rPr lang="en-US" sz="1200" dirty="0"/>
              <a:t>IBM Cloud functions</a:t>
            </a:r>
            <a:r>
              <a:rPr lang="uk-UA" sz="1200" dirty="0"/>
              <a:t>. </a:t>
            </a:r>
            <a:r>
              <a:rPr lang="en-US" sz="1200" dirty="0"/>
              <a:t>Serverless</a:t>
            </a:r>
            <a:r>
              <a:rPr lang="uk-UA" sz="1200" dirty="0"/>
              <a:t> </a:t>
            </a:r>
            <a:r>
              <a:rPr lang="en-US" sz="1200" dirty="0"/>
              <a:t>Actions</a:t>
            </a:r>
            <a:r>
              <a:rPr lang="uk-UA" sz="1200" dirty="0"/>
              <a:t>, виставлені як </a:t>
            </a:r>
            <a:r>
              <a:rPr lang="en-US" sz="1200" dirty="0"/>
              <a:t>web</a:t>
            </a:r>
            <a:r>
              <a:rPr lang="uk-UA" sz="1200" dirty="0"/>
              <a:t>-</a:t>
            </a:r>
            <a:r>
              <a:rPr lang="en-US" sz="1200" dirty="0"/>
              <a:t>actions</a:t>
            </a:r>
            <a:r>
              <a:rPr lang="uk-UA" sz="1200" dirty="0"/>
              <a:t>, очікують, що </a:t>
            </a:r>
            <a:r>
              <a:rPr lang="en-US" sz="1200" dirty="0"/>
              <a:t>Token</a:t>
            </a:r>
            <a:r>
              <a:rPr lang="uk-UA" sz="1200" dirty="0"/>
              <a:t> буде відправлений у заголовки запиту та перевірить його дійсність  та термін дії, перш ніж дозволити доступ до фактичного API. 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uk-UA" sz="1200" dirty="0"/>
              <a:t>Коли користувач надсилає відповідь, він зберігається в IBM </a:t>
            </a:r>
            <a:r>
              <a:rPr lang="uk-UA" sz="1200" dirty="0" err="1"/>
              <a:t>Cloudant</a:t>
            </a:r>
            <a:r>
              <a:rPr lang="uk-UA" sz="12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dirty="0"/>
              <a:t>Текст відповіді обробляється за допомогою </a:t>
            </a:r>
            <a:r>
              <a:rPr lang="uk-UA" sz="1200" dirty="0" err="1"/>
              <a:t>Tone</a:t>
            </a:r>
            <a:r>
              <a:rPr lang="uk-UA" sz="1200" dirty="0"/>
              <a:t> </a:t>
            </a:r>
            <a:r>
              <a:rPr lang="uk-UA" sz="1200" dirty="0" err="1"/>
              <a:t>Analyzer</a:t>
            </a:r>
            <a:r>
              <a:rPr lang="uk-UA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dirty="0"/>
              <a:t> На підставі результатів аналізу користувачеві надсилається сповіщення за допомогою </a:t>
            </a:r>
            <a:r>
              <a:rPr lang="uk-UA" sz="1200" dirty="0" err="1"/>
              <a:t>push</a:t>
            </a:r>
            <a:r>
              <a:rPr lang="uk-UA" sz="1200" dirty="0"/>
              <a:t>-сповіщень.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dirty="0"/>
              <a:t>Користувач отримує повідомлення на пристрої.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984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Cloud Functions –</a:t>
            </a:r>
            <a:r>
              <a:rPr lang="ru-RU" b="1" dirty="0"/>
              <a:t> </a:t>
            </a:r>
            <a:r>
              <a:rPr lang="ru-RU" b="1"/>
              <a:t>Примеры, продолжение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B922B-2DFE-433E-A69C-99E3C17D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" y="909727"/>
            <a:ext cx="5823333" cy="4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08878"/>
            <a:ext cx="9143998" cy="1358665"/>
          </a:xfrm>
        </p:spPr>
        <p:txBody>
          <a:bodyPr/>
          <a:lstStyle/>
          <a:p>
            <a:pPr algn="ctr"/>
            <a:br>
              <a:rPr lang="en-US" sz="4400" dirty="0"/>
            </a:br>
            <a:br>
              <a:rPr lang="uk-UA" sz="4400" noProof="1"/>
            </a:br>
            <a:r>
              <a:rPr lang="en" sz="4400" dirty="0">
                <a:solidFill>
                  <a:schemeClr val="bg2"/>
                </a:solidFill>
              </a:rPr>
              <a:t>Thank you!</a:t>
            </a:r>
            <a:br>
              <a:rPr lang="en-US" altLang="en-US" sz="4400" b="1" dirty="0">
                <a:solidFill>
                  <a:srgbClr val="47D1F7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89986518-66D7-4A3D-A1C7-6DF9ECA9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009" y="4047065"/>
            <a:ext cx="1012245" cy="10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Видалити </a:t>
            </a:r>
            <a:r>
              <a:rPr lang="en-US" b="1" dirty="0"/>
              <a:t>Ops </a:t>
            </a:r>
            <a:r>
              <a:rPr lang="uk-UA" b="1" dirty="0"/>
              <a:t>з </a:t>
            </a:r>
            <a:r>
              <a:rPr lang="en-US" b="1" dirty="0"/>
              <a:t>DevOps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54" y="887788"/>
            <a:ext cx="7927030" cy="3875941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defTabSz="685800">
              <a:buNone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95358-292F-4217-8B7C-A93358972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3" y="755861"/>
            <a:ext cx="7278717" cy="4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uk-UA" b="1" dirty="0" err="1"/>
              <a:t>Зконцентруватися</a:t>
            </a:r>
            <a:r>
              <a:rPr lang="uk-UA" b="1" dirty="0"/>
              <a:t> на створенні програмного коду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54" y="887788"/>
            <a:ext cx="7927030" cy="3875941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defTabSz="685800">
              <a:buNone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5489A-7A6D-43C3-A9B0-1A2362CD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89" y="887788"/>
            <a:ext cx="3642960" cy="358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uk-UA" b="1" dirty="0"/>
              <a:t>Що ж таке </a:t>
            </a:r>
            <a:r>
              <a:rPr lang="uk-UA" b="1" dirty="0" err="1"/>
              <a:t>безсерверність</a:t>
            </a:r>
            <a:r>
              <a:rPr lang="uk-UA" b="1" dirty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54" y="887788"/>
            <a:ext cx="7927030" cy="3875941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defTabSz="685800">
              <a:buNone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1EEB35-343D-4996-B27A-C59A764B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57" y="783495"/>
            <a:ext cx="4312729" cy="43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5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Serverless Deployment models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54" y="887788"/>
            <a:ext cx="7927030" cy="3875941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defTabSz="685800">
              <a:buNone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5BE2A-4495-4CE9-B158-FF80C338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09" y="783309"/>
            <a:ext cx="7624230" cy="43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ru-RU" b="1" dirty="0" err="1"/>
              <a:t>Побудова</a:t>
            </a:r>
            <a:r>
              <a:rPr lang="ru-RU" b="1" dirty="0"/>
              <a:t> </a:t>
            </a:r>
            <a:r>
              <a:rPr lang="uk-UA" b="1" dirty="0"/>
              <a:t>пакетів для </a:t>
            </a:r>
            <a:r>
              <a:rPr lang="en-US" b="1" dirty="0"/>
              <a:t>serverless </a:t>
            </a:r>
            <a:r>
              <a:rPr lang="en-US" b="1" dirty="0" err="1"/>
              <a:t>FaaS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54" y="887788"/>
            <a:ext cx="7927030" cy="3875941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defTabSz="685800">
              <a:buNone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305882E2-2C20-407C-8819-FDF36367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10" y="1559505"/>
            <a:ext cx="1012245" cy="1012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A8CA-B0EF-4DC2-BD6A-616BC0ED3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73849"/>
            <a:ext cx="9144000" cy="27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ru-RU" b="1" dirty="0" err="1"/>
              <a:t>Побудова</a:t>
            </a:r>
            <a:r>
              <a:rPr lang="ru-RU" b="1" dirty="0"/>
              <a:t> </a:t>
            </a:r>
            <a:r>
              <a:rPr lang="uk-UA" b="1" dirty="0"/>
              <a:t>пакетів для </a:t>
            </a:r>
            <a:r>
              <a:rPr lang="en-US" b="1" dirty="0"/>
              <a:t>serverless </a:t>
            </a:r>
            <a:r>
              <a:rPr lang="uk-UA" b="1" dirty="0"/>
              <a:t>С</a:t>
            </a:r>
            <a:r>
              <a:rPr lang="en-US" b="1" dirty="0" err="1"/>
              <a:t>aaS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305882E2-2C20-407C-8819-FDF36367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10" y="1559505"/>
            <a:ext cx="1012245" cy="1012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49111D-BD5A-4A27-9BC9-B88A9F70D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5611"/>
            <a:ext cx="9144000" cy="27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ru-RU" b="1" dirty="0" err="1"/>
              <a:t>Безсерверні</a:t>
            </a:r>
            <a:r>
              <a:rPr lang="ru-RU" b="1" dirty="0"/>
              <a:t> </a:t>
            </a:r>
            <a:r>
              <a:rPr lang="ru-RU" b="1" dirty="0" err="1"/>
              <a:t>продукти</a:t>
            </a:r>
            <a:r>
              <a:rPr lang="ru-RU" b="1" dirty="0"/>
              <a:t> в </a:t>
            </a:r>
            <a:r>
              <a:rPr lang="ru-RU" b="1" dirty="0" err="1"/>
              <a:t>хмарі</a:t>
            </a:r>
            <a:r>
              <a:rPr lang="ru-RU" b="1" dirty="0"/>
              <a:t> </a:t>
            </a:r>
            <a:r>
              <a:rPr lang="en-US" b="1" dirty="0"/>
              <a:t>IBM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6257" y="948400"/>
            <a:ext cx="659757" cy="566143"/>
          </a:xfrm>
          <a:prstGeom prst="rect">
            <a:avLst/>
          </a:prstGeo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305882E2-2C20-407C-8819-FDF36367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12" y="1559505"/>
            <a:ext cx="1012245" cy="1012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A616BB-3254-4893-8E0B-B6933F893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490" y="850789"/>
            <a:ext cx="2604081" cy="18526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4FF6BB-DE83-4C63-B73C-64B1F0CF1E9F}"/>
              </a:ext>
            </a:extLst>
          </p:cNvPr>
          <p:cNvSpPr/>
          <p:nvPr/>
        </p:nvSpPr>
        <p:spPr>
          <a:xfrm>
            <a:off x="420824" y="2619345"/>
            <a:ext cx="3530379" cy="914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FAAS</a:t>
            </a:r>
          </a:p>
          <a:p>
            <a:pPr algn="ctr"/>
            <a:r>
              <a:rPr lang="en-US" sz="2000" b="1" dirty="0"/>
              <a:t>IBM Cloud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744DC-62D9-4403-A3B6-29B30BB68428}"/>
              </a:ext>
            </a:extLst>
          </p:cNvPr>
          <p:cNvSpPr/>
          <p:nvPr/>
        </p:nvSpPr>
        <p:spPr>
          <a:xfrm>
            <a:off x="5161125" y="2596819"/>
            <a:ext cx="3530379" cy="914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CAAS</a:t>
            </a:r>
          </a:p>
          <a:p>
            <a:pPr algn="ctr"/>
            <a:r>
              <a:rPr lang="en-US" sz="2000" b="1" dirty="0"/>
              <a:t>IBM Cloud Code Engine</a:t>
            </a:r>
          </a:p>
          <a:p>
            <a:pPr algn="ctr"/>
            <a:r>
              <a:rPr lang="en-US" sz="2000" b="1" dirty="0" err="1"/>
              <a:t>Knative</a:t>
            </a:r>
            <a:r>
              <a:rPr lang="en-US" sz="2000" b="1" dirty="0"/>
              <a:t> based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1C0F0-B637-4AFC-8082-A1E5DB482924}"/>
              </a:ext>
            </a:extLst>
          </p:cNvPr>
          <p:cNvSpPr txBox="1"/>
          <p:nvPr/>
        </p:nvSpPr>
        <p:spPr>
          <a:xfrm>
            <a:off x="5057030" y="3632322"/>
            <a:ext cx="3896139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Code</a:t>
            </a:r>
            <a:r>
              <a:rPr lang="uk-UA" dirty="0"/>
              <a:t> </a:t>
            </a:r>
            <a:r>
              <a:rPr lang="uk-UA" dirty="0" err="1"/>
              <a:t>Engine</a:t>
            </a:r>
            <a:r>
              <a:rPr lang="uk-UA" dirty="0"/>
              <a:t> побудований на </a:t>
            </a:r>
            <a:r>
              <a:rPr lang="uk-UA" dirty="0" err="1"/>
              <a:t>Kubernetes</a:t>
            </a:r>
            <a:r>
              <a:rPr lang="uk-UA" dirty="0"/>
              <a:t> та </a:t>
            </a:r>
            <a:r>
              <a:rPr lang="uk-UA" dirty="0" err="1"/>
              <a:t>Knative</a:t>
            </a:r>
            <a:r>
              <a:rPr lang="uk-UA" dirty="0"/>
              <a:t>, що дозволяє вам отримати повний доступ до інструментів контейнерної екосистеми, переконавшись, що ваші робочі навантаження залишаються портативними.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2BC23-D902-466C-A925-C0EDE2A50F24}"/>
              </a:ext>
            </a:extLst>
          </p:cNvPr>
          <p:cNvSpPr txBox="1"/>
          <p:nvPr/>
        </p:nvSpPr>
        <p:spPr>
          <a:xfrm>
            <a:off x="293688" y="3581340"/>
            <a:ext cx="379328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IBM Cloud™ Functions - </a:t>
            </a:r>
            <a:r>
              <a:rPr lang="uk-UA" dirty="0"/>
              <a:t>це обчислювальна платформа, керована подіями, яка також називається </a:t>
            </a:r>
            <a:r>
              <a:rPr lang="uk-UA" dirty="0" err="1"/>
              <a:t>безсерверними</a:t>
            </a:r>
            <a:r>
              <a:rPr lang="uk-UA" dirty="0"/>
              <a:t> обчисленнями або функцією як послуга (</a:t>
            </a:r>
            <a:r>
              <a:rPr lang="uk-UA" dirty="0" err="1"/>
              <a:t>FaaS</a:t>
            </a:r>
            <a:r>
              <a:rPr lang="uk-UA" dirty="0"/>
              <a:t>), яка запускає код у відповідь на події або прямі виклики.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IBM Cloud Functions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A7EB1-D72D-4F7F-B5E5-E4FF2E05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0" y="916977"/>
            <a:ext cx="7824083" cy="35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951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64149</TotalTime>
  <Words>2060</Words>
  <Application>Microsoft Office PowerPoint</Application>
  <PresentationFormat>On-screen Show (16:9)</PresentationFormat>
  <Paragraphs>203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19</vt:i4>
      </vt:variant>
    </vt:vector>
  </HeadingPairs>
  <TitlesOfParts>
    <vt:vector size="39" baseType="lpstr">
      <vt:lpstr>.AppleSystemUIFont</vt:lpstr>
      <vt:lpstr>-apple-system</vt:lpstr>
      <vt:lpstr>Arial</vt:lpstr>
      <vt:lpstr>Calibri</vt:lpstr>
      <vt:lpstr>Helvetica</vt:lpstr>
      <vt:lpstr>Helvetica Neue Light</vt:lpstr>
      <vt:lpstr>IBM Plex Sans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Cloud Innovate IBM Cloud Functions    </vt:lpstr>
      <vt:lpstr>Видалити Ops з DevOps</vt:lpstr>
      <vt:lpstr> Зконцентруватися на створенні програмного коду</vt:lpstr>
      <vt:lpstr> Що ж таке безсерверність?</vt:lpstr>
      <vt:lpstr> Serverless Deployment models</vt:lpstr>
      <vt:lpstr> Побудова пакетів для serverless FaaS</vt:lpstr>
      <vt:lpstr> Побудова пакетів для serverless СaaS</vt:lpstr>
      <vt:lpstr> Безсерверні продукти в хмарі IBM</vt:lpstr>
      <vt:lpstr> IBM Cloud Functions</vt:lpstr>
      <vt:lpstr>IBM Cloud Functions – Узагальнена архітектура </vt:lpstr>
      <vt:lpstr>IBM Cloud Functions – serverless програмна модель </vt:lpstr>
      <vt:lpstr>IBM Cloud Functions – serverless програмна модель - Rule </vt:lpstr>
      <vt:lpstr>IBM Cloud Functions – serverless програмна модель - Rule </vt:lpstr>
      <vt:lpstr>IBM Cloud Functions – Основні переваги </vt:lpstr>
      <vt:lpstr>IBM Cloud Functions – Основні переваги </vt:lpstr>
      <vt:lpstr>IBM Cloud Functions – Приклади</vt:lpstr>
      <vt:lpstr>IBM Cloud Functions – Mobile application with a serverless backend </vt:lpstr>
      <vt:lpstr>IBM Cloud Functions – Примеры, продолжение</vt:lpstr>
      <vt:lpstr> 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663</cp:revision>
  <dcterms:modified xsi:type="dcterms:W3CDTF">2021-01-22T14:42:53Z</dcterms:modified>
</cp:coreProperties>
</file>