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0084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Выполнила: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С.П. </a:t>
            </a: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Билоус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 Гимназия №32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П. П. Попов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lt1"/>
                </a:solidFill>
              </a:rPr>
              <a:t>Название проекта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Картиночка, можно </a:t>
            </a:r>
            <a:r>
              <a:rPr lang="ru-RU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мемасик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Введение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Исследование экзопланет и зон обитаемости звездных систем помогает лучше понять процессы, происходящие на Земле и приблизиться к ответу на вопрос о существовании жизни вне Солнечной системы.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Моделирование зон обитаемости различных звездных систем позволит оценить возможность существования подходящих условий для жизни.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 b="1" dirty="0">
                <a:latin typeface="Calibri"/>
                <a:ea typeface="Calibri"/>
                <a:cs typeface="Calibri"/>
                <a:sym typeface="Calibri"/>
              </a:rPr>
              <a:t>Цель работы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- проектирование орбит планет системы на ее зоны.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Постановка дифференциальной задачи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85950" y="1486183"/>
            <a:ext cx="830085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Для выполнения задачи исследования требуется определить границы изучаемой зоны звездной системы. Оценка этих показателей производится исходя из следующих формул: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Google Shape;114;p16"/>
              <p:cNvSpPr txBox="1"/>
              <p:nvPr/>
            </p:nvSpPr>
            <p:spPr>
              <a:xfrm>
                <a:off x="385950" y="4292733"/>
                <a:ext cx="8372100" cy="15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Г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𝑖𝑛𝑛𝑒𝑟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𝑜𝑢𝑡𝑒𝑟</m:t>
                        </m:r>
                      </m:sub>
                    </m:sSub>
                    <m:r>
                      <a:rPr lang="ru-RU" sz="24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- радиусы внутренней и внешней границ зоны обитаемости, </a:t>
                </a:r>
                <a:r>
                  <a:rPr lang="ru-RU" sz="2400" i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- светимость звезды,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𝑖𝑛𝑛𝑒𝑟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𝑜𝑢𝑡𝑒𝑟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- поток излучения на внутренней и внешней границе соответственно.</a:t>
                </a:r>
                <a:endParaRPr lang="ru-RU" sz="2400" dirty="0"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mc:Choice>
        <mc:Fallback>
          <p:sp>
            <p:nvSpPr>
              <p:cNvPr id="114" name="Google Shape;114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50" y="4292733"/>
                <a:ext cx="8372100" cy="1570500"/>
              </a:xfrm>
              <a:prstGeom prst="rect">
                <a:avLst/>
              </a:prstGeom>
              <a:blipFill>
                <a:blip r:embed="rId4"/>
                <a:stretch>
                  <a:fillRect l="-1092" b="-108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8716F8-C146-437F-9302-5541A6D0A4CD}"/>
                  </a:ext>
                </a:extLst>
              </p:cNvPr>
              <p:cNvSpPr txBox="1"/>
              <p:nvPr/>
            </p:nvSpPr>
            <p:spPr>
              <a:xfrm>
                <a:off x="385950" y="3056153"/>
                <a:ext cx="8085976" cy="956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𝑖𝑛𝑛𝑒𝑟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40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sz="240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𝑖𝑛𝑛𝑒𝑟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ru-RU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𝑜𝑢𝑡𝑒𝑟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4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sz="24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𝑜𝑢𝑡𝑒𝑟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ru-RU" sz="24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8716F8-C146-437F-9302-5541A6D0A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50" y="3056153"/>
                <a:ext cx="8085976" cy="956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65853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Постановка дифференциальной задачи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Google Shape;112;p16"/>
              <p:cNvSpPr txBox="1"/>
              <p:nvPr/>
            </p:nvSpPr>
            <p:spPr>
              <a:xfrm>
                <a:off x="385950" y="1644216"/>
                <a:ext cx="8372100" cy="12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Изменения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𝑖𝑛𝑛𝑒𝑟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𝑜𝑢𝑡𝑒𝑟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выражаются из следующих формул:</a:t>
                </a:r>
                <a:endParaRPr sz="2400" dirty="0"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mc:Choice>
        <mc:Fallback>
          <p:sp>
            <p:nvSpPr>
              <p:cNvPr id="112" name="Google Shape;112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50" y="1644216"/>
                <a:ext cx="8372100" cy="1290000"/>
              </a:xfrm>
              <a:prstGeom prst="rect">
                <a:avLst/>
              </a:prstGeom>
              <a:blipFill>
                <a:blip r:embed="rId4"/>
                <a:stretch>
                  <a:fillRect l="-1092" r="-8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Google Shape;114;p16"/>
              <p:cNvSpPr txBox="1"/>
              <p:nvPr/>
            </p:nvSpPr>
            <p:spPr>
              <a:xfrm>
                <a:off x="385950" y="4373726"/>
                <a:ext cx="8372100" cy="15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Где T - эффективная температура фотосферы звезды, </a:t>
                </a:r>
              </a:p>
              <a:p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- радиус звезды, а </a:t>
                </a:r>
                <a14:m>
                  <m:oMath xmlns:m="http://schemas.openxmlformats.org/officeDocument/2006/math">
                    <m:r>
                      <a:rPr lang="ru-RU" sz="2400" i="1"/>
                      <m:t>𝜎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- постоянная Стефана-Больцмана. </a:t>
                </a:r>
              </a:p>
            </p:txBody>
          </p:sp>
        </mc:Choice>
        <mc:Fallback>
          <p:sp>
            <p:nvSpPr>
              <p:cNvPr id="114" name="Google Shape;114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50" y="4373726"/>
                <a:ext cx="8372100" cy="1570500"/>
              </a:xfrm>
              <a:prstGeom prst="rect">
                <a:avLst/>
              </a:prstGeom>
              <a:blipFill>
                <a:blip r:embed="rId5"/>
                <a:stretch>
                  <a:fillRect l="-10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8716F8-C146-437F-9302-5541A6D0A4CD}"/>
                  </a:ext>
                </a:extLst>
              </p:cNvPr>
              <p:cNvSpPr txBox="1"/>
              <p:nvPr/>
            </p:nvSpPr>
            <p:spPr>
              <a:xfrm>
                <a:off x="385950" y="2660234"/>
                <a:ext cx="8372100" cy="126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ru-RU" sz="2400" i="1" smtClean="0"/>
                      <m:t>𝐿</m:t>
                    </m:r>
                    <m:r>
                      <a:rPr lang="ru-RU" sz="2400" i="1" smtClean="0"/>
                      <m:t>=4</m:t>
                    </m:r>
                    <m:r>
                      <a:rPr lang="ru-RU" sz="2400" i="1" smtClean="0"/>
                      <m:t>𝜋</m:t>
                    </m:r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400" i="1"/>
                      <m:t>𝜎</m:t>
                    </m:r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𝑖𝑛𝑛𝑒𝑟</m:t>
                        </m:r>
                      </m:sub>
                    </m:sSub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 4.190 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a:rPr lang="ru-RU" sz="2400" i="1"/>
                          <m:t>10</m:t>
                        </m:r>
                      </m:e>
                      <m:sup>
                        <m:r>
                          <a:rPr lang="ru-RU" sz="2400" i="1"/>
                          <m:t>−8</m:t>
                        </m:r>
                      </m:sup>
                    </m:sSup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a:rPr lang="ru-RU" sz="2400" i="1"/>
                          <m:t>𝑇</m:t>
                        </m:r>
                      </m:e>
                      <m:sup>
                        <m:r>
                          <a:rPr lang="ru-RU" sz="2400" i="1"/>
                          <m:t>2</m:t>
                        </m:r>
                      </m:sup>
                    </m:sSup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− 2.139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sSup>
                          <m:sSupPr>
                            <m:ctrlPr>
                              <a:rPr lang="ru-RU" sz="2400" i="1"/>
                            </m:ctrlPr>
                          </m:sSupPr>
                          <m:e>
                            <m:r>
                              <a:rPr lang="ru-RU" sz="2400" i="1"/>
                              <m:t>10</m:t>
                            </m:r>
                          </m:e>
                          <m:sup>
                            <m:r>
                              <a:rPr lang="ru-RU" sz="2400" i="1"/>
                              <m:t>−4</m:t>
                            </m:r>
                          </m:sup>
                        </m:sSup>
                        <m:r>
                          <a:rPr lang="ru-RU" sz="2400" i="1"/>
                          <m:t>𝑇</m:t>
                        </m:r>
                      </m:e>
                      <m:sup/>
                    </m:sSup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+ 1.268,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𝑜𝑢𝑡𝑒𝑟</m:t>
                        </m:r>
                      </m:sub>
                    </m:sSub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 6.190 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a:rPr lang="ru-RU" sz="2400" i="1"/>
                          <m:t>10</m:t>
                        </m:r>
                      </m:e>
                      <m:sup>
                        <m:r>
                          <a:rPr lang="ru-RU" sz="2400" i="1"/>
                          <m:t>−9</m:t>
                        </m:r>
                      </m:sup>
                    </m:sSup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r>
                          <a:rPr lang="ru-RU" sz="2400" i="1"/>
                          <m:t>𝑇</m:t>
                        </m:r>
                      </m:e>
                      <m:sup>
                        <m:r>
                          <a:rPr lang="ru-RU" sz="2400" i="1"/>
                          <m:t>2</m:t>
                        </m:r>
                      </m:sup>
                    </m:sSup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− 1.319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/>
                        </m:ctrlPr>
                      </m:sSupPr>
                      <m:e>
                        <m:sSup>
                          <m:sSupPr>
                            <m:ctrlPr>
                              <a:rPr lang="ru-RU" sz="2400" i="1"/>
                            </m:ctrlPr>
                          </m:sSupPr>
                          <m:e>
                            <m:r>
                              <a:rPr lang="ru-RU" sz="2400" i="1"/>
                              <m:t>10</m:t>
                            </m:r>
                          </m:e>
                          <m:sup>
                            <m:r>
                              <a:rPr lang="ru-RU" sz="2400" i="1"/>
                              <m:t>−5</m:t>
                            </m:r>
                          </m:sup>
                        </m:sSup>
                        <m:r>
                          <a:rPr lang="ru-RU" sz="2400" i="1"/>
                          <m:t>𝑇</m:t>
                        </m:r>
                      </m:e>
                      <m:sup/>
                    </m:sSup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+ 0.234.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8716F8-C146-437F-9302-5541A6D0A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50" y="2660234"/>
                <a:ext cx="8372100" cy="1263551"/>
              </a:xfrm>
              <a:prstGeom prst="rect">
                <a:avLst/>
              </a:prstGeom>
              <a:blipFill>
                <a:blip r:embed="rId6"/>
                <a:stretch>
                  <a:fillRect t="-3846" b="-9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8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Формулы и значения параметров, описывающие начальные условия, и пояснения к ним, аналогично предыдущему слайду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321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 результате численного моделирования были получены следующие результаты:</a:t>
            </a:r>
            <a:endParaRPr sz="24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021FE1A0-244D-481C-8389-4F97CAEBEDB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14742" y="2447730"/>
            <a:ext cx="2668944" cy="1962539"/>
          </a:xfrm>
          <a:prstGeom prst="rect">
            <a:avLst/>
          </a:prstGeom>
          <a:ln/>
        </p:spPr>
      </p:pic>
      <p:pic>
        <p:nvPicPr>
          <p:cNvPr id="7" name="image2.png">
            <a:extLst>
              <a:ext uri="{FF2B5EF4-FFF2-40B4-BE49-F238E27FC236}">
                <a16:creationId xmlns:a16="http://schemas.microsoft.com/office/drawing/2014/main" id="{7EAADA5F-C838-4AF8-8B09-5AA26DF87D12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860314" y="2447729"/>
            <a:ext cx="2668944" cy="1962539"/>
          </a:xfrm>
          <a:prstGeom prst="rect">
            <a:avLst/>
          </a:prstGeom>
          <a:ln/>
        </p:spPr>
      </p:pic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D62B2DDF-57CE-4AFB-8671-068D7A9271E0}"/>
              </a:ext>
            </a:extLst>
          </p:cNvPr>
          <p:cNvSpPr txBox="1"/>
          <p:nvPr/>
        </p:nvSpPr>
        <p:spPr>
          <a:xfrm>
            <a:off x="331550" y="4507968"/>
            <a:ext cx="8473499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Приведённые графики показывают, что… Как видно из графика, решение приводит к…, в то время как для других начальных условий…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Тезисное изложение основных результатов исследования: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Опять можно использовать списки.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Кратко, в нескольких словах, обозначьте ключевые выводы исследования.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Можно описать его практическую значимость, если это было заявлено во введении.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Также уместно сказать пару слов о дальнейших перспективах проекта.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328</Words>
  <Application>Microsoft Office PowerPoint</Application>
  <PresentationFormat>Экран (4:3)</PresentationFormat>
  <Paragraphs>46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Merriweather</vt:lpstr>
      <vt:lpstr>Times New Roman</vt:lpstr>
      <vt:lpstr>Тема1</vt:lpstr>
      <vt:lpstr>Презентация PowerPoint</vt:lpstr>
      <vt:lpstr>Название проекта</vt:lpstr>
      <vt:lpstr>Введение</vt:lpstr>
      <vt:lpstr>Постановка дифференциальной задачи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Дима Масянов</cp:lastModifiedBy>
  <cp:revision>7</cp:revision>
  <dcterms:modified xsi:type="dcterms:W3CDTF">2020-09-20T12:57:20Z</dcterms:modified>
</cp:coreProperties>
</file>